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83" r:id="rId4"/>
    <p:sldId id="291" r:id="rId5"/>
    <p:sldId id="279" r:id="rId6"/>
    <p:sldId id="259" r:id="rId7"/>
    <p:sldId id="284" r:id="rId8"/>
    <p:sldId id="280" r:id="rId9"/>
    <p:sldId id="260" r:id="rId10"/>
    <p:sldId id="269" r:id="rId11"/>
    <p:sldId id="285" r:id="rId12"/>
    <p:sldId id="262" r:id="rId13"/>
    <p:sldId id="268" r:id="rId14"/>
    <p:sldId id="270" r:id="rId15"/>
    <p:sldId id="286" r:id="rId16"/>
    <p:sldId id="276" r:id="rId17"/>
    <p:sldId id="277" r:id="rId18"/>
    <p:sldId id="278" r:id="rId19"/>
    <p:sldId id="287" r:id="rId20"/>
    <p:sldId id="281" r:id="rId21"/>
    <p:sldId id="263" r:id="rId22"/>
    <p:sldId id="265" r:id="rId23"/>
    <p:sldId id="288" r:id="rId24"/>
    <p:sldId id="271" r:id="rId25"/>
    <p:sldId id="273" r:id="rId26"/>
    <p:sldId id="289" r:id="rId27"/>
    <p:sldId id="274" r:id="rId28"/>
    <p:sldId id="302" r:id="rId29"/>
    <p:sldId id="290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3" r:id="rId41"/>
    <p:sldId id="282" r:id="rId4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4" autoAdjust="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1580C-4C55-49A6-A4F8-C5381702815C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A259F-3A3A-4FC2-A000-2F8C39A96E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055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40565-02BF-4D65-96F8-75E789D6545F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5B447-2D7F-4E5E-B550-3B39F6615D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0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5B447-2D7F-4E5E-B550-3B39F6615D79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9489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5B447-2D7F-4E5E-B550-3B39F6615D79}" type="slidenum">
              <a:rPr lang="pl-PL" smtClean="0"/>
              <a:pPr/>
              <a:t>16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2014-09-03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7664" y="3429000"/>
            <a:ext cx="5637010" cy="1944215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CZĘŚĆ MERYTORYCZNA</a:t>
            </a:r>
            <a:endParaRPr lang="pl-PL" sz="2400" dirty="0"/>
          </a:p>
          <a:p>
            <a:pPr algn="ctr"/>
            <a:endParaRPr lang="pl-PL" sz="2400" dirty="0" smtClean="0"/>
          </a:p>
          <a:p>
            <a:pPr algn="ctr"/>
            <a:r>
              <a:rPr lang="pl-PL" sz="1200" dirty="0" smtClean="0"/>
              <a:t>OPRACOWANIE: Śląski </a:t>
            </a:r>
            <a:r>
              <a:rPr lang="pl-PL" sz="1200" dirty="0" smtClean="0"/>
              <a:t>OWNFZ na podstawie obowiązujących aktów  prawnych</a:t>
            </a:r>
            <a:endParaRPr lang="pl-PL" sz="120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17581" y="404664"/>
            <a:ext cx="7175351" cy="2880319"/>
          </a:xfrm>
        </p:spPr>
        <p:txBody>
          <a:bodyPr/>
          <a:lstStyle/>
          <a:p>
            <a:pPr algn="ctr"/>
            <a:r>
              <a:rPr lang="pl-PL" sz="2800" dirty="0" smtClean="0"/>
              <a:t>KONKURS OFERT 2014 </a:t>
            </a:r>
            <a:br>
              <a:rPr lang="pl-PL" sz="2800" dirty="0" smtClean="0"/>
            </a:br>
            <a:r>
              <a:rPr lang="pl-PL" sz="4800" dirty="0" smtClean="0"/>
              <a:t>OPIEKA </a:t>
            </a:r>
            <a:r>
              <a:rPr lang="pl-PL" sz="4800" smtClean="0"/>
              <a:t>PSYCHIATRYCZNA I LECZENIE UZALEŻNIEŃ</a:t>
            </a:r>
            <a:endParaRPr lang="pl-PL" sz="4800" dirty="0"/>
          </a:p>
        </p:txBody>
      </p:sp>
      <p:pic>
        <p:nvPicPr>
          <p:cNvPr id="1027" name="Picture 3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221088"/>
            <a:ext cx="1775765" cy="18251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968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1143000"/>
          </a:xfrm>
        </p:spPr>
        <p:txBody>
          <a:bodyPr/>
          <a:lstStyle/>
          <a:p>
            <a:pPr algn="ctr"/>
            <a:r>
              <a:rPr lang="pl-PL" sz="2400" dirty="0" smtClean="0"/>
              <a:t>Wymagania </a:t>
            </a:r>
            <a:r>
              <a:rPr lang="pl-PL" sz="2400" dirty="0"/>
              <a:t>dla zakresu 04.4730.021.02 - ŚWIADCZENIA W PSYCHIATRII SĄDOWEJ  W WARUNKACH PODSTAWOWEGO </a:t>
            </a:r>
            <a:r>
              <a:rPr lang="pl-PL" sz="2400" dirty="0" smtClean="0"/>
              <a:t>ZABEZPIECZENIA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352928" cy="5301208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pl-PL" sz="2400" dirty="0"/>
              <a:t>3) psycholog lub osoba </a:t>
            </a:r>
            <a:r>
              <a:rPr lang="pl-PL" sz="2400" dirty="0" smtClean="0"/>
              <a:t>prowadząca psychoterapię</a:t>
            </a:r>
            <a:r>
              <a:rPr lang="pl-PL" sz="2400" dirty="0"/>
              <a:t>, lub osoba ubiegająca się </a:t>
            </a:r>
            <a:r>
              <a:rPr lang="pl-PL" sz="2400" dirty="0" smtClean="0"/>
              <a:t>o otrzymanie </a:t>
            </a:r>
            <a:r>
              <a:rPr lang="pl-PL" sz="2400" dirty="0"/>
              <a:t>certyfikatu psychoterapeuty </a:t>
            </a:r>
            <a:r>
              <a:rPr lang="pl-PL" sz="2400" dirty="0" smtClean="0"/>
              <a:t>– równoważnik </a:t>
            </a:r>
            <a:r>
              <a:rPr lang="pl-PL" sz="2400" dirty="0"/>
              <a:t>1 etatu przeliczeniowego </a:t>
            </a:r>
            <a:r>
              <a:rPr lang="pl-PL" sz="2400" dirty="0" smtClean="0"/>
              <a:t>na 40 </a:t>
            </a:r>
            <a:r>
              <a:rPr lang="pl-PL" sz="2400" dirty="0"/>
              <a:t>łóżek*;</a:t>
            </a:r>
          </a:p>
          <a:p>
            <a:pPr marL="45720" indent="0">
              <a:buNone/>
            </a:pPr>
            <a:r>
              <a:rPr lang="pl-PL" sz="2400" dirty="0"/>
              <a:t>4) osoba prowadząca terapię zajęciową </a:t>
            </a:r>
            <a:r>
              <a:rPr lang="pl-PL" sz="2400" dirty="0" smtClean="0"/>
              <a:t>– równoważnik </a:t>
            </a:r>
            <a:r>
              <a:rPr lang="pl-PL" sz="2400" dirty="0"/>
              <a:t>1 etatu przeliczeniowego </a:t>
            </a:r>
            <a:r>
              <a:rPr lang="pl-PL" sz="2400" dirty="0" smtClean="0"/>
              <a:t>na 40 </a:t>
            </a:r>
            <a:r>
              <a:rPr lang="pl-PL" sz="2400" dirty="0"/>
              <a:t>łóżek*;</a:t>
            </a:r>
          </a:p>
          <a:p>
            <a:pPr marL="45720" indent="0">
              <a:buNone/>
            </a:pPr>
            <a:r>
              <a:rPr lang="pl-PL" sz="2400" dirty="0"/>
              <a:t>5) pielęgniarki</a:t>
            </a:r>
            <a:r>
              <a:rPr lang="pl-PL" sz="2400" dirty="0" smtClean="0"/>
              <a:t>.</a:t>
            </a:r>
          </a:p>
          <a:p>
            <a:pPr marL="45720" indent="0">
              <a:buNone/>
            </a:pPr>
            <a:r>
              <a:rPr lang="pl-PL" sz="2400" b="1" dirty="0" smtClean="0"/>
              <a:t>Pozostałe warunki wymagane, na podstawie zarządzenia </a:t>
            </a:r>
            <a:r>
              <a:rPr lang="pl-PL" sz="2400" b="1" dirty="0"/>
              <a:t>Prezesa NFZ</a:t>
            </a:r>
            <a:r>
              <a:rPr lang="pl-PL" sz="2400" b="1" dirty="0" smtClean="0"/>
              <a:t>:</a:t>
            </a:r>
          </a:p>
          <a:p>
            <a:pPr marL="45720" indent="0">
              <a:buNone/>
            </a:pPr>
            <a:r>
              <a:rPr lang="pl-PL" sz="1800" dirty="0" smtClean="0"/>
              <a:t>1</a:t>
            </a:r>
            <a:r>
              <a:rPr lang="pl-PL" sz="1800" dirty="0"/>
              <a:t>) dostęp do świadczeń gwarantowanych zgodnie z  § 6 </a:t>
            </a:r>
            <a:r>
              <a:rPr lang="pl-PL" sz="1800" dirty="0" smtClean="0"/>
              <a:t>rozporządzenia </a:t>
            </a:r>
            <a:r>
              <a:rPr lang="pl-PL" sz="1800" i="1" dirty="0" smtClean="0"/>
              <a:t>(tj. świadczenia terapeutyczne, programy terapeutyczne, niezbędne badania diagnostyczne, konsultacje specjalistyczne, leki, wyroby medyczne, w tym wyroby medyczne będące przedmiotami ortopedycznymi, wyżywienie, z zastrzeżeniem art. 18 ustawy, działania edukacyjno-konsultacyjne dla rodzin)</a:t>
            </a:r>
            <a:r>
              <a:rPr lang="pl-PL" sz="1800" dirty="0" smtClean="0"/>
              <a:t>, </a:t>
            </a:r>
            <a:r>
              <a:rPr lang="pl-PL" sz="1800" dirty="0"/>
              <a:t>w tym program terapeutyczny, w którym połowa oddziaływań to świadczenia z zakresu psychoterapii grupowej, 6 godzin dziennie zorganizowanych zajęć;</a:t>
            </a:r>
          </a:p>
          <a:p>
            <a:pPr marL="45720" indent="0">
              <a:buNone/>
            </a:pPr>
            <a:r>
              <a:rPr lang="pl-PL" sz="1800" dirty="0"/>
              <a:t>2) całodobowa opieka lekarska;</a:t>
            </a:r>
          </a:p>
          <a:p>
            <a:pPr marL="45720" indent="0">
              <a:buNone/>
            </a:pPr>
            <a:r>
              <a:rPr lang="pl-PL" sz="1800" dirty="0"/>
              <a:t>3)  wpis w rejestrze podmiotów wykonujących działalność leczniczą  cz. VIII kodu resortowego: izba przyjęć szpitala 4900 lub  osobny dział przyjęć oraz co najmniej jeden gabinet przyjęć, o których mowa w rozporządzeniu Ministra Zdrowia z dnia 26 czerwca 2012 r. w sprawie szczegółowych wymagań, jakim powinny odpowiadać pomieszczenia i urządzenia podmiotu wykonującego działalność leczniczą (Dz. U. poz. 739); </a:t>
            </a:r>
          </a:p>
          <a:p>
            <a:pPr marL="45720" indent="0">
              <a:buNone/>
            </a:pPr>
            <a:r>
              <a:rPr lang="pl-PL" sz="1800" dirty="0"/>
              <a:t>3</a:t>
            </a:r>
            <a:r>
              <a:rPr lang="pl-PL" sz="1800" dirty="0" smtClean="0"/>
              <a:t>) wpis </a:t>
            </a:r>
            <a:r>
              <a:rPr lang="pl-PL" sz="1800" dirty="0"/>
              <a:t>w rejestrze: część VIII kodu resortowego: 4920 Apteka szpitalna/zakładowa/dział farmacji (art. 87 ust. 2a i 4 ustawy z dnia 6 września 2001 r. - Prawo farmaceutyczne (Dz. U. z 2008 r. Nr 45, poz. 271, z późn. zm.).</a:t>
            </a:r>
            <a:endParaRPr lang="pl-PL" sz="1800" dirty="0" smtClean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97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1143000"/>
          </a:xfrm>
        </p:spPr>
        <p:txBody>
          <a:bodyPr/>
          <a:lstStyle/>
          <a:p>
            <a:pPr algn="ctr"/>
            <a:r>
              <a:rPr lang="pl-PL" sz="2400" dirty="0" smtClean="0"/>
              <a:t>Wymagania </a:t>
            </a:r>
            <a:r>
              <a:rPr lang="pl-PL" sz="2400" dirty="0"/>
              <a:t>dla zakresu 04.4730.021.02 - ŚWIADCZENIA W PSYCHIATRII SĄDOWEJ  W WARUNKACH PODSTAWOWEGO </a:t>
            </a:r>
            <a:r>
              <a:rPr lang="pl-PL" sz="2400" dirty="0" smtClean="0"/>
              <a:t>ZABEZPIECZENIA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352928" cy="47525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l-PL" sz="1800" dirty="0" smtClean="0">
                <a:solidFill>
                  <a:srgbClr val="00B050"/>
                </a:solidFill>
              </a:rPr>
              <a:t>Warunki dodatkowo oceniane: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1) lekarz specjalista psychiatrii - równoważnik 1 etatu przeliczeniowego na 20 łóżek*;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2) minimum lekarz psychiatra lub w trakcie specjalizacji z psychiatrii - równoważnik 1 etatu przeliczeniowego na 20 łóżek*;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3) psycholog kliniczny lub psychoterapeuta w wymiarze czasu pracy zgodnie </a:t>
            </a:r>
            <a:r>
              <a:rPr lang="pl-PL" sz="1800" dirty="0" smtClean="0">
                <a:solidFill>
                  <a:srgbClr val="00B050"/>
                </a:solidFill>
              </a:rPr>
              <a:t/>
            </a:r>
            <a:br>
              <a:rPr lang="pl-PL" sz="1800" dirty="0" smtClean="0">
                <a:solidFill>
                  <a:srgbClr val="00B050"/>
                </a:solidFill>
              </a:rPr>
            </a:br>
            <a:r>
              <a:rPr lang="pl-PL" sz="1800" dirty="0" smtClean="0">
                <a:solidFill>
                  <a:srgbClr val="00B050"/>
                </a:solidFill>
              </a:rPr>
              <a:t>z </a:t>
            </a:r>
            <a:r>
              <a:rPr lang="pl-PL" sz="1800" dirty="0">
                <a:solidFill>
                  <a:srgbClr val="00B050"/>
                </a:solidFill>
              </a:rPr>
              <a:t>załącznikiem nr 1, l.p. 9, kolumna 3, pkt 3 rozporządzenia;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4) pielęgniarki - liczba zgodnie z odrębnymi przepisami</a:t>
            </a:r>
            <a:r>
              <a:rPr lang="pl-PL" sz="1800" dirty="0" smtClean="0">
                <a:solidFill>
                  <a:srgbClr val="00B050"/>
                </a:solidFill>
              </a:rPr>
              <a:t>****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inne wyspecjalizowane programy terapii, w tym ponad  połowa oddziaływań </a:t>
            </a:r>
            <a:r>
              <a:rPr lang="pl-PL" sz="1800" dirty="0" smtClean="0">
                <a:solidFill>
                  <a:srgbClr val="00B050"/>
                </a:solidFill>
              </a:rPr>
              <a:t/>
            </a:r>
            <a:br>
              <a:rPr lang="pl-PL" sz="1800" dirty="0" smtClean="0">
                <a:solidFill>
                  <a:srgbClr val="00B050"/>
                </a:solidFill>
              </a:rPr>
            </a:br>
            <a:r>
              <a:rPr lang="pl-PL" sz="1800" dirty="0" smtClean="0">
                <a:solidFill>
                  <a:srgbClr val="00B050"/>
                </a:solidFill>
              </a:rPr>
              <a:t>to </a:t>
            </a:r>
            <a:r>
              <a:rPr lang="pl-PL" sz="1800" dirty="0">
                <a:solidFill>
                  <a:srgbClr val="00B050"/>
                </a:solidFill>
              </a:rPr>
              <a:t>świadczenia z zakresu psychoterapii grupowej, 7 godzin dziennie zorganizowanych zajęć (grupy</a:t>
            </a:r>
            <a:r>
              <a:rPr lang="pl-PL" sz="1800" dirty="0" smtClean="0">
                <a:solidFill>
                  <a:srgbClr val="00B050"/>
                </a:solidFill>
              </a:rPr>
              <a:t>). </a:t>
            </a:r>
            <a:endParaRPr lang="pl-PL" sz="1800" dirty="0">
              <a:solidFill>
                <a:srgbClr val="00B050"/>
              </a:solidFill>
            </a:endParaRPr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/>
          </a:p>
          <a:p>
            <a:pPr marL="45720" indent="0">
              <a:buNone/>
            </a:pPr>
            <a:endParaRPr lang="pl-PL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1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04.4756.021.02 - ŚWIADCZENIA REHABILITACJI DLA UZALEŻNIONYCH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OD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SUBSTANCJI PSYCHOAKTYWNYCH ZE WSPÓŁISTNIEJĄCYMI INNYMI ZABURZENIAMI PSYCHICZNYMI GŁÓWNIE PSYCHOTYCZNYMI (PODWÓJNA DIAGNOZA)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2636912"/>
            <a:ext cx="8064896" cy="3888432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pl-PL" sz="1800" b="1" dirty="0"/>
              <a:t>Świadczenia rehabilitacji </a:t>
            </a:r>
            <a:r>
              <a:rPr lang="pl-PL" sz="1800" b="1" dirty="0" smtClean="0"/>
              <a:t>dla uzależnionych </a:t>
            </a:r>
            <a:r>
              <a:rPr lang="pl-PL" sz="1800" b="1" dirty="0"/>
              <a:t>od </a:t>
            </a:r>
            <a:r>
              <a:rPr lang="pl-PL" sz="1800" b="1" dirty="0" smtClean="0"/>
              <a:t>substancji psychoaktywnych ze współistniejącymi innymi zaburzeniami psychicznymi, głównie </a:t>
            </a:r>
            <a:r>
              <a:rPr lang="pl-PL" sz="1800" b="1" dirty="0"/>
              <a:t>psychotycznymi (</a:t>
            </a:r>
            <a:r>
              <a:rPr lang="pl-PL" sz="1800" b="1" dirty="0" smtClean="0"/>
              <a:t>podwójna diagnoza</a:t>
            </a:r>
            <a:r>
              <a:rPr lang="pl-PL" sz="1800" b="1" dirty="0"/>
              <a:t>) obejmujące </a:t>
            </a:r>
            <a:r>
              <a:rPr lang="pl-PL" sz="1800" b="1" dirty="0" smtClean="0"/>
              <a:t>rehabilitację osób </a:t>
            </a:r>
            <a:r>
              <a:rPr lang="pl-PL" sz="1800" b="1" dirty="0"/>
              <a:t>uzależnionych od </a:t>
            </a:r>
            <a:r>
              <a:rPr lang="pl-PL" sz="1800" b="1" dirty="0" smtClean="0"/>
              <a:t>substancji psychoaktywnych </a:t>
            </a:r>
            <a:br>
              <a:rPr lang="pl-PL" sz="1800" b="1" dirty="0" smtClean="0"/>
            </a:br>
            <a:r>
              <a:rPr lang="pl-PL" sz="1800" b="1" dirty="0" smtClean="0"/>
              <a:t>z towarzyszącymi zaburzeniami </a:t>
            </a:r>
            <a:r>
              <a:rPr lang="pl-PL" sz="1800" b="1" dirty="0"/>
              <a:t>psychicznymi z </a:t>
            </a:r>
            <a:r>
              <a:rPr lang="pl-PL" sz="1800" b="1" dirty="0" smtClean="0"/>
              <a:t>powodu znacznych </a:t>
            </a:r>
            <a:br>
              <a:rPr lang="pl-PL" sz="1800" b="1" dirty="0" smtClean="0"/>
            </a:br>
            <a:r>
              <a:rPr lang="pl-PL" sz="1800" b="1" dirty="0" smtClean="0"/>
              <a:t>i </a:t>
            </a:r>
            <a:r>
              <a:rPr lang="pl-PL" sz="1800" b="1" dirty="0"/>
              <a:t>utrwalonych </a:t>
            </a:r>
            <a:r>
              <a:rPr lang="pl-PL" sz="1800" b="1" dirty="0" smtClean="0"/>
              <a:t>zaburzeń funkcjonowania </a:t>
            </a:r>
            <a:r>
              <a:rPr lang="pl-PL" sz="1800" b="1" dirty="0"/>
              <a:t>oraz </a:t>
            </a:r>
            <a:r>
              <a:rPr lang="pl-PL" sz="1800" b="1" dirty="0" smtClean="0"/>
              <a:t>działania konsultacyjno –edukacyjne </a:t>
            </a:r>
            <a:r>
              <a:rPr lang="pl-PL" sz="1800" b="1" dirty="0"/>
              <a:t>dla </a:t>
            </a:r>
            <a:r>
              <a:rPr lang="pl-PL" sz="1800" b="1" dirty="0" smtClean="0"/>
              <a:t>rodzin osób </a:t>
            </a:r>
            <a:r>
              <a:rPr lang="pl-PL" sz="1800" b="1" dirty="0"/>
              <a:t>uzależnionych.</a:t>
            </a:r>
            <a:endParaRPr lang="pl-PL" sz="18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56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98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04.4756.021.02 - ŚWIADCZENIA REHABILITACJI DLA UZALEŻNIONYCH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OD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SUBSTANCJI PSYCHOAKTYWNYCH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ZE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WSPÓŁISTNIEJĄCYMI INNYMI ZABURZENIAMI PSYCHICZNYMI GŁÓWNIE PSYCHOTYCZNYMI (PODWÓJNA DIAGNOZA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)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2708920"/>
            <a:ext cx="8064896" cy="3744416"/>
          </a:xfrm>
        </p:spPr>
        <p:txBody>
          <a:bodyPr>
            <a:noAutofit/>
          </a:bodyPr>
          <a:lstStyle/>
          <a:p>
            <a:r>
              <a:rPr lang="pl-PL" sz="2000" dirty="0"/>
              <a:t>Personel:</a:t>
            </a:r>
          </a:p>
          <a:p>
            <a:pPr marL="45720" indent="0">
              <a:buNone/>
            </a:pPr>
            <a:r>
              <a:rPr lang="pl-PL" sz="2000" dirty="0"/>
              <a:t>1) lekarz specjalista w dziedzinie psychiatrii </a:t>
            </a:r>
            <a:r>
              <a:rPr lang="pl-PL" sz="2000" dirty="0" smtClean="0"/>
              <a:t>lub lekarz</a:t>
            </a:r>
            <a:r>
              <a:rPr lang="pl-PL" sz="2000" dirty="0"/>
              <a:t>, który posiada specjalizację I stopnia </a:t>
            </a:r>
            <a:r>
              <a:rPr lang="pl-PL" sz="2000" dirty="0" smtClean="0"/>
              <a:t>w dziedzinie </a:t>
            </a:r>
            <a:r>
              <a:rPr lang="pl-PL" sz="2000" dirty="0"/>
              <a:t>psychiatrii, lub lekarz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trakcie specjalizacji </a:t>
            </a:r>
            <a:r>
              <a:rPr lang="pl-PL" sz="2000" dirty="0"/>
              <a:t>w dziedzinie psychiatrii </a:t>
            </a:r>
            <a:r>
              <a:rPr lang="pl-PL" sz="2000" dirty="0" smtClean="0"/>
              <a:t>– równoważnik </a:t>
            </a:r>
            <a:r>
              <a:rPr lang="pl-PL" sz="2000" dirty="0"/>
              <a:t>1 etatu przeliczeniowego na </a:t>
            </a:r>
            <a:r>
              <a:rPr lang="pl-PL" sz="2000" dirty="0" smtClean="0"/>
              <a:t>64 łóżka*;</a:t>
            </a:r>
          </a:p>
          <a:p>
            <a:pPr marL="45720" indent="0">
              <a:buNone/>
            </a:pPr>
            <a:r>
              <a:rPr lang="pl-PL" sz="2000" dirty="0" smtClean="0"/>
              <a:t>2</a:t>
            </a:r>
            <a:r>
              <a:rPr lang="pl-PL" sz="2000" dirty="0"/>
              <a:t>) specjalista psychoterapii uzależnień** </a:t>
            </a:r>
            <a:r>
              <a:rPr lang="pl-PL" sz="2000" dirty="0" smtClean="0"/>
              <a:t>– równoważnik </a:t>
            </a:r>
            <a:r>
              <a:rPr lang="pl-PL" sz="2000" dirty="0"/>
              <a:t>1 etatu przeliczeniowego na </a:t>
            </a:r>
            <a:r>
              <a:rPr lang="pl-PL" sz="2000" dirty="0" smtClean="0"/>
              <a:t>16 łóżek*;</a:t>
            </a:r>
          </a:p>
          <a:p>
            <a:pPr marL="45720" indent="0">
              <a:buNone/>
            </a:pPr>
            <a:r>
              <a:rPr lang="pl-PL" sz="2000" dirty="0"/>
              <a:t>3) specjalista psychoterapii uzależnień** </a:t>
            </a:r>
            <a:r>
              <a:rPr lang="pl-PL" sz="2000" dirty="0" smtClean="0"/>
              <a:t>lub osoba </a:t>
            </a:r>
            <a:r>
              <a:rPr lang="pl-PL" sz="2000" dirty="0"/>
              <a:t>ubiegająca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się </a:t>
            </a:r>
            <a:r>
              <a:rPr lang="pl-PL" sz="2000" dirty="0"/>
              <a:t>o otrzymanie </a:t>
            </a:r>
            <a:r>
              <a:rPr lang="pl-PL" sz="2000" dirty="0" smtClean="0"/>
              <a:t>certyfikatu specjalisty </a:t>
            </a:r>
            <a:r>
              <a:rPr lang="pl-PL" sz="2000" dirty="0"/>
              <a:t>psychoterapii uzależnień </a:t>
            </a:r>
            <a:r>
              <a:rPr lang="pl-PL" sz="2000" dirty="0" smtClean="0"/>
              <a:t>– równoważnik </a:t>
            </a:r>
            <a:r>
              <a:rPr lang="pl-PL" sz="2000" dirty="0"/>
              <a:t>1 etatu </a:t>
            </a:r>
            <a:r>
              <a:rPr lang="pl-PL" sz="2000" dirty="0" smtClean="0"/>
              <a:t> przeliczeniowego </a:t>
            </a:r>
            <a:r>
              <a:rPr lang="pl-PL" sz="2000" dirty="0"/>
              <a:t>na </a:t>
            </a:r>
            <a:r>
              <a:rPr lang="pl-PL" sz="2000" dirty="0" smtClean="0"/>
              <a:t>32 łóżka</a:t>
            </a:r>
            <a:r>
              <a:rPr lang="pl-PL" sz="2000" dirty="0"/>
              <a:t>*;</a:t>
            </a:r>
          </a:p>
        </p:txBody>
      </p:sp>
    </p:spTree>
    <p:extLst>
      <p:ext uri="{BB962C8B-B14F-4D97-AF65-F5344CB8AC3E}">
        <p14:creationId xmlns:p14="http://schemas.microsoft.com/office/powerpoint/2010/main" val="5638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04.4756.021.02 - ŚWIADCZENIA REHABILITACJI DLA UZALEŻNIONYCH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OD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SUBSTANCJI PSYCHOAKTYWNYCH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ZE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WSPÓŁISTNIEJĄCYMI INNYMI ZABURZENIAMI PSYCHICZNYMI GŁÓWNIE PSYCHOTYCZNYMI (PODWÓJNA DIAGNOZA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)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2492896"/>
            <a:ext cx="8064896" cy="4248472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pl-PL" sz="1400" dirty="0"/>
              <a:t>4) specjalista psychoterapii uzależnień** </a:t>
            </a:r>
            <a:r>
              <a:rPr lang="pl-PL" sz="1400" dirty="0" smtClean="0"/>
              <a:t>lub osoba </a:t>
            </a:r>
            <a:r>
              <a:rPr lang="pl-PL" sz="1400" dirty="0"/>
              <a:t>ubiegająca się o otrzymanie </a:t>
            </a:r>
            <a:r>
              <a:rPr lang="pl-PL" sz="1400" dirty="0" smtClean="0"/>
              <a:t>certyfikatu specjalisty </a:t>
            </a:r>
            <a:r>
              <a:rPr lang="pl-PL" sz="1400" dirty="0"/>
              <a:t>psychoterapii uzależnień, </a:t>
            </a:r>
            <a:r>
              <a:rPr lang="pl-PL" sz="1400" dirty="0" smtClean="0"/>
              <a:t>lub instruktor </a:t>
            </a:r>
            <a:r>
              <a:rPr lang="pl-PL" sz="1400" dirty="0"/>
              <a:t>terapii uzależnień*** – </a:t>
            </a:r>
            <a:r>
              <a:rPr lang="pl-PL" sz="1400" dirty="0" smtClean="0"/>
              <a:t>równoważnik 1 </a:t>
            </a:r>
            <a:r>
              <a:rPr lang="pl-PL" sz="1400" dirty="0"/>
              <a:t>etatu </a:t>
            </a:r>
            <a:r>
              <a:rPr lang="pl-PL" sz="1400" dirty="0" smtClean="0"/>
              <a:t>przeliczeniowego </a:t>
            </a:r>
            <a:r>
              <a:rPr lang="pl-PL" sz="1400" dirty="0"/>
              <a:t>na 32 łóżka</a:t>
            </a:r>
            <a:r>
              <a:rPr lang="pl-PL" sz="1400" dirty="0" smtClean="0"/>
              <a:t>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/>
              <a:t>5) psycholog – równoważnik 1 </a:t>
            </a:r>
            <a:r>
              <a:rPr lang="pl-PL" sz="1400" dirty="0" smtClean="0"/>
              <a:t>etatu przeliczeniowego </a:t>
            </a:r>
            <a:r>
              <a:rPr lang="pl-PL" sz="1400" dirty="0"/>
              <a:t>na 16 łóżek</a:t>
            </a:r>
            <a:r>
              <a:rPr lang="pl-PL" sz="1400" dirty="0" smtClean="0"/>
              <a:t>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/>
              <a:t>6) pielęgniarki</a:t>
            </a:r>
            <a:r>
              <a:rPr lang="pl-PL" sz="1400" dirty="0" smtClean="0"/>
              <a:t>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b="1" dirty="0" smtClean="0"/>
              <a:t>Pozostałe warunki wymagane na podstawie zarządzenia Prezesa NFZ: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b="1" dirty="0"/>
              <a:t>dostęp do świadczeń gwarantowanych zgodnie z  § 6 </a:t>
            </a:r>
            <a:r>
              <a:rPr lang="pl-PL" sz="1200" b="1" dirty="0" smtClean="0"/>
              <a:t>rozporządzenia (tj</a:t>
            </a:r>
            <a:r>
              <a:rPr lang="pl-PL" sz="1200" b="1" dirty="0"/>
              <a:t>. świadczenia terapeutyczne, programy terapeutyczne, niezbędne badania diagnostyczne, konsultacje specjalistyczne, leki, wyroby medyczne, w tym wyroby medyczne będące przedmiotami ortopedycznymi, wyżywienie, z zastrzeżeniem art. 18 ustawy, działania edukacyjno-konsultacyjne dla </a:t>
            </a:r>
            <a:r>
              <a:rPr lang="pl-PL" sz="1200" b="1" dirty="0" smtClean="0"/>
              <a:t>rodzin), </a:t>
            </a:r>
            <a:r>
              <a:rPr lang="pl-PL" sz="1200" b="1" dirty="0"/>
              <a:t>w tym program terapeutyczny, w którym połowa oddziaływań to świadczenia z zakresu psychoterapii grupowej,5 godzin dziennie zorganizowanych zajęć</a:t>
            </a:r>
            <a:r>
              <a:rPr lang="pl-PL" sz="1200" b="1" dirty="0" smtClean="0"/>
              <a:t>; </a:t>
            </a:r>
            <a:endParaRPr lang="pl-PL" sz="1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>
              <a:lnSpc>
                <a:spcPct val="150000"/>
              </a:lnSpc>
              <a:buNone/>
            </a:pPr>
            <a:endParaRPr lang="pl-PL" sz="1200" b="1" dirty="0" smtClean="0"/>
          </a:p>
          <a:p>
            <a:pPr marL="45720" indent="0">
              <a:lnSpc>
                <a:spcPct val="150000"/>
              </a:lnSpc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036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04.4756.021.02 - ŚWIADCZENIA REHABILITACJI DLA UZALEŻNIONYCH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OD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SUBSTANCJI PSYCHOAKTYWNYCH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ZE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WSPÓŁISTNIEJĄCYMI INNYMI ZABURZENIAMI PSYCHICZNYMI GŁÓWNIE PSYCHOTYCZNYMI (PODWÓJNA DIAGNOZA)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2492896"/>
            <a:ext cx="8064896" cy="4248472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pl-PL" sz="1600" dirty="0">
                <a:solidFill>
                  <a:srgbClr val="00B050"/>
                </a:solidFill>
              </a:rPr>
              <a:t>Warunki dodatkowo oceniane</a:t>
            </a:r>
            <a:r>
              <a:rPr lang="pl-PL" sz="1600" dirty="0" smtClean="0">
                <a:solidFill>
                  <a:srgbClr val="00B050"/>
                </a:solidFill>
              </a:rPr>
              <a:t>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>
                <a:solidFill>
                  <a:srgbClr val="00B050"/>
                </a:solidFill>
              </a:rPr>
              <a:t>1) lekarz specjalista psychiatrii w wymiarze czasu pracy zgodnie z załącznikiem nr 2, l.p. 8, kolumna 3, pkt 1 rozporządzenia;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>
                <a:solidFill>
                  <a:srgbClr val="00B050"/>
                </a:solidFill>
              </a:rPr>
              <a:t>2) psycholog kliniczny w wymiarze czasu pracy zgodnie z załącznikiem nr 2, l.p. 8, kolumna 3, pkt 5 rozporządzenia</a:t>
            </a:r>
            <a:r>
              <a:rPr lang="pl-PL" sz="1600" dirty="0" smtClean="0">
                <a:solidFill>
                  <a:srgbClr val="00B050"/>
                </a:solidFill>
              </a:rPr>
              <a:t>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 smtClean="0">
                <a:solidFill>
                  <a:srgbClr val="00B050"/>
                </a:solidFill>
              </a:rPr>
              <a:t>Kompleksowy </a:t>
            </a:r>
            <a:r>
              <a:rPr lang="pl-PL" sz="1600" dirty="0">
                <a:solidFill>
                  <a:srgbClr val="00B050"/>
                </a:solidFill>
              </a:rPr>
              <a:t>program terapii, w tym ponad połowa oddziaływań to świadczenia </a:t>
            </a:r>
            <a:r>
              <a:rPr lang="pl-PL" sz="1600" dirty="0" smtClean="0">
                <a:solidFill>
                  <a:srgbClr val="00B050"/>
                </a:solidFill>
              </a:rPr>
              <a:t/>
            </a:r>
            <a:br>
              <a:rPr lang="pl-PL" sz="1600" dirty="0" smtClean="0">
                <a:solidFill>
                  <a:srgbClr val="00B050"/>
                </a:solidFill>
              </a:rPr>
            </a:br>
            <a:r>
              <a:rPr lang="pl-PL" sz="1600" dirty="0" smtClean="0">
                <a:solidFill>
                  <a:srgbClr val="00B050"/>
                </a:solidFill>
              </a:rPr>
              <a:t>z </a:t>
            </a:r>
            <a:r>
              <a:rPr lang="pl-PL" sz="1600" dirty="0">
                <a:solidFill>
                  <a:srgbClr val="00B050"/>
                </a:solidFill>
              </a:rPr>
              <a:t>zakresu psychoterapii grupowej, 6 godzin dziennie zorganizowanych zajęć (grupy </a:t>
            </a:r>
            <a:r>
              <a:rPr lang="pl-PL" sz="1600" dirty="0" smtClean="0">
                <a:solidFill>
                  <a:srgbClr val="00B050"/>
                </a:solidFill>
              </a:rPr>
              <a:t/>
            </a:r>
            <a:br>
              <a:rPr lang="pl-PL" sz="1600" dirty="0" smtClean="0">
                <a:solidFill>
                  <a:srgbClr val="00B050"/>
                </a:solidFill>
              </a:rPr>
            </a:br>
            <a:r>
              <a:rPr lang="pl-PL" sz="1600" dirty="0" smtClean="0">
                <a:solidFill>
                  <a:srgbClr val="00B050"/>
                </a:solidFill>
              </a:rPr>
              <a:t>i </a:t>
            </a:r>
            <a:r>
              <a:rPr lang="pl-PL" sz="1600" dirty="0">
                <a:solidFill>
                  <a:srgbClr val="00B050"/>
                </a:solidFill>
              </a:rPr>
              <a:t>inne)</a:t>
            </a:r>
          </a:p>
          <a:p>
            <a:pPr marL="45720" indent="0">
              <a:lnSpc>
                <a:spcPct val="150000"/>
              </a:lnSpc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9046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04.4712.021.02-ŚWIADCZENIA PSYCHOGERIATRYCZNE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064896" cy="4968552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pl-PL" sz="1600" b="1" dirty="0" smtClean="0"/>
              <a:t>Świadczenia psychogeriatryczne obejmujące </a:t>
            </a:r>
            <a:r>
              <a:rPr lang="pl-PL" sz="1600" b="1" dirty="0"/>
              <a:t>diagnostykę </a:t>
            </a:r>
            <a:r>
              <a:rPr lang="pl-PL" sz="1600" b="1" dirty="0" smtClean="0"/>
              <a:t>i leczenie </a:t>
            </a:r>
            <a:r>
              <a:rPr lang="pl-PL" sz="1600" b="1" dirty="0"/>
              <a:t>osób </a:t>
            </a:r>
            <a:r>
              <a:rPr lang="pl-PL" sz="1600" b="1" dirty="0" smtClean="0"/>
              <a:t>z zaburzeniami psychicznymi</a:t>
            </a:r>
            <a:r>
              <a:rPr lang="pl-PL" sz="1600" b="1" dirty="0"/>
              <a:t>, w </a:t>
            </a:r>
            <a:r>
              <a:rPr lang="pl-PL" sz="1600" b="1" dirty="0" smtClean="0"/>
              <a:t>szczególności zaburzeniami procesów poznawczych</a:t>
            </a:r>
            <a:r>
              <a:rPr lang="pl-PL" sz="1600" b="1" dirty="0"/>
              <a:t>, powyżej </a:t>
            </a:r>
            <a:r>
              <a:rPr lang="pl-PL" sz="1600" b="1" dirty="0" smtClean="0"/>
              <a:t>60 roku </a:t>
            </a:r>
            <a:r>
              <a:rPr lang="pl-PL" sz="1600" b="1" dirty="0"/>
              <a:t>życia. W </a:t>
            </a:r>
            <a:r>
              <a:rPr lang="pl-PL" sz="1600" b="1" dirty="0" smtClean="0"/>
              <a:t>uzasadnionych przypadkach </a:t>
            </a:r>
            <a:r>
              <a:rPr lang="pl-PL" sz="1600" b="1" dirty="0"/>
              <a:t>dopuszcza </a:t>
            </a:r>
            <a:r>
              <a:rPr lang="pl-PL" sz="1600" b="1" dirty="0" smtClean="0"/>
              <a:t>się hospitalizację </a:t>
            </a:r>
            <a:r>
              <a:rPr lang="pl-PL" sz="1600" b="1" dirty="0"/>
              <a:t>pacjentów </a:t>
            </a:r>
            <a:r>
              <a:rPr lang="pl-PL" sz="1600" b="1" dirty="0" smtClean="0"/>
              <a:t>w wieku </a:t>
            </a:r>
            <a:r>
              <a:rPr lang="pl-PL" sz="1600" b="1" dirty="0"/>
              <a:t>poniżej 60 roku życia</a:t>
            </a:r>
            <a:r>
              <a:rPr lang="pl-PL" sz="1600" b="1" dirty="0" smtClean="0"/>
              <a:t>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Personel: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1) lekarz specjalista w dziedzinie </a:t>
            </a:r>
            <a:r>
              <a:rPr lang="pl-PL" sz="1600" dirty="0" smtClean="0"/>
              <a:t>psychiatrii – </a:t>
            </a:r>
            <a:r>
              <a:rPr lang="pl-PL" sz="1600" dirty="0"/>
              <a:t>równoważnik 1 etatu przeliczeniowego </a:t>
            </a:r>
            <a:r>
              <a:rPr lang="pl-PL" sz="1600" dirty="0" smtClean="0"/>
              <a:t>na 20 </a:t>
            </a:r>
            <a:r>
              <a:rPr lang="pl-PL" sz="1600" dirty="0"/>
              <a:t>łóżek*;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2) lekarz specjalista w dziedzinie </a:t>
            </a:r>
            <a:r>
              <a:rPr lang="pl-PL" sz="1600" dirty="0" smtClean="0"/>
              <a:t>psychiatrii lub </a:t>
            </a:r>
            <a:r>
              <a:rPr lang="pl-PL" sz="1600" dirty="0"/>
              <a:t>lekarz, który posiada specjalizację I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stopnia w dziedzinie psychiatrii, lub </a:t>
            </a:r>
            <a:r>
              <a:rPr lang="pl-PL" sz="1600" dirty="0" smtClean="0"/>
              <a:t>lekarz w </a:t>
            </a:r>
            <a:r>
              <a:rPr lang="pl-PL" sz="1600" dirty="0"/>
              <a:t>trakcie specjalizacji w dziedzinie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psychiatrii – równoważnik 1 </a:t>
            </a:r>
            <a:r>
              <a:rPr lang="pl-PL" sz="1600" dirty="0" smtClean="0"/>
              <a:t>etatu przeliczeniowego </a:t>
            </a:r>
            <a:r>
              <a:rPr lang="pl-PL" sz="1600" dirty="0"/>
              <a:t>na 40 łóżek*;</a:t>
            </a:r>
          </a:p>
        </p:txBody>
      </p:sp>
    </p:spTree>
    <p:extLst>
      <p:ext uri="{BB962C8B-B14F-4D97-AF65-F5344CB8AC3E}">
        <p14:creationId xmlns:p14="http://schemas.microsoft.com/office/powerpoint/2010/main" val="35536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04.4712.021.02-ŚWIADCZENIA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PSYCHOGERIATRYCZNE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064896" cy="5184576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3) psycholog lub osoba </a:t>
            </a:r>
            <a:r>
              <a:rPr lang="pl-PL" sz="1600" dirty="0" smtClean="0"/>
              <a:t>prowadząca psychoterapię</a:t>
            </a:r>
            <a:r>
              <a:rPr lang="pl-PL" sz="1600" dirty="0"/>
              <a:t>, lub osoba ubiegająca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się o otrzymanie </a:t>
            </a:r>
            <a:r>
              <a:rPr lang="pl-PL" sz="1600" dirty="0"/>
              <a:t>certyfikatu psychoterapeuty </a:t>
            </a:r>
            <a:r>
              <a:rPr lang="pl-PL" sz="1600" dirty="0" smtClean="0"/>
              <a:t>– równoważnik </a:t>
            </a:r>
            <a:r>
              <a:rPr lang="pl-PL" sz="1600" dirty="0"/>
              <a:t>1 etatu przeliczeniowego </a:t>
            </a:r>
            <a:r>
              <a:rPr lang="pl-PL" sz="1600" dirty="0" smtClean="0"/>
              <a:t>na 40 </a:t>
            </a:r>
            <a:r>
              <a:rPr lang="pl-PL" sz="1600" dirty="0"/>
              <a:t>łóżek</a:t>
            </a:r>
            <a:r>
              <a:rPr lang="pl-PL" sz="1600" dirty="0" smtClean="0"/>
              <a:t>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4) lekarz specjalista w dziedzinie </a:t>
            </a:r>
            <a:r>
              <a:rPr lang="pl-PL" sz="1600" dirty="0" smtClean="0"/>
              <a:t>chorób wewnętrznych </a:t>
            </a:r>
            <a:r>
              <a:rPr lang="pl-PL" sz="1600" dirty="0"/>
              <a:t>lub inny lekarz specjalista,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lub lekarz, który posiada specjalizację </a:t>
            </a:r>
            <a:r>
              <a:rPr lang="pl-PL" sz="1600" dirty="0" smtClean="0"/>
              <a:t>I stopnia </a:t>
            </a:r>
            <a:r>
              <a:rPr lang="pl-PL" sz="1600" dirty="0"/>
              <a:t>w dziedzinie odpowiedniej do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potrzeb zdrowotnych pacjentów, lub </a:t>
            </a:r>
            <a:r>
              <a:rPr lang="pl-PL" sz="1600" dirty="0" smtClean="0"/>
              <a:t>lekarz w </a:t>
            </a:r>
            <a:r>
              <a:rPr lang="pl-PL" sz="1600" dirty="0"/>
              <a:t>trakcie specjalizacji w dziedzinie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odpowiedniej do potrzeb </a:t>
            </a:r>
            <a:r>
              <a:rPr lang="pl-PL" sz="1600" dirty="0" smtClean="0"/>
              <a:t>zdrowotnych pacjentów </a:t>
            </a:r>
            <a:r>
              <a:rPr lang="pl-PL" sz="1600" dirty="0"/>
              <a:t>– równoważnik 1/2 etatu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przeliczeniowego – na 60 łóżek</a:t>
            </a:r>
            <a:r>
              <a:rPr lang="pl-PL" sz="1600" dirty="0" smtClean="0"/>
              <a:t>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/>
              <a:t>5) osoba prowadząca terapię zajęciową </a:t>
            </a:r>
            <a:r>
              <a:rPr lang="pl-PL" sz="1600" dirty="0" smtClean="0"/>
              <a:t>–równoważnik </a:t>
            </a:r>
            <a:r>
              <a:rPr lang="pl-PL" sz="1600" dirty="0"/>
              <a:t>1 etatu przeliczeniowego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40 </a:t>
            </a:r>
            <a:r>
              <a:rPr lang="pl-PL" sz="1600" dirty="0"/>
              <a:t>łóżek</a:t>
            </a:r>
            <a:r>
              <a:rPr lang="pl-PL" sz="1600" dirty="0" smtClean="0"/>
              <a:t>*;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600" dirty="0" smtClean="0"/>
              <a:t>6</a:t>
            </a:r>
            <a:r>
              <a:rPr lang="pl-PL" sz="1600" dirty="0"/>
              <a:t>) pielęgniarki.</a:t>
            </a:r>
          </a:p>
        </p:txBody>
      </p:sp>
    </p:spTree>
    <p:extLst>
      <p:ext uri="{BB962C8B-B14F-4D97-AF65-F5344CB8AC3E}">
        <p14:creationId xmlns:p14="http://schemas.microsoft.com/office/powerpoint/2010/main" val="22821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04.4712.021.02-ŚWIADCZENIA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PSYCHOGERIATRYCZNE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064896" cy="551723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pl-PL" sz="1200" dirty="0"/>
              <a:t>Objaśnienia:</a:t>
            </a:r>
          </a:p>
          <a:p>
            <a:pPr marL="45720" indent="0">
              <a:buNone/>
            </a:pPr>
            <a:r>
              <a:rPr lang="pl-PL" sz="1200" dirty="0"/>
              <a:t>* maksymalnie do liczby łóżek lub miejsc wpisanych do rejestru podmiotów wykonujących działalność leczniczą zgodnie z przepisami </a:t>
            </a:r>
            <a:r>
              <a:rPr lang="pl-PL" sz="1200" dirty="0" smtClean="0"/>
              <a:t>wydanymi na </a:t>
            </a:r>
            <a:r>
              <a:rPr lang="pl-PL" sz="1200" dirty="0"/>
              <a:t>podstawie art. 105 ustawy z dnia 15 kwietnia 2011 r. o działalności leczniczej (Dz. U. z 2013 r. poz. 217</a:t>
            </a:r>
            <a:r>
              <a:rPr lang="pl-PL" sz="1200" dirty="0" smtClean="0"/>
              <a:t>).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b="1" dirty="0" smtClean="0"/>
              <a:t>Pozostałe warunki wymagane zgodnie z zarządzeniem Prezesa NFZ: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dirty="0" smtClean="0"/>
              <a:t>1</a:t>
            </a:r>
            <a:r>
              <a:rPr lang="pl-PL" sz="1200" dirty="0"/>
              <a:t>) zajęcia rehabilitacyjne zgodnie z odrębnymi przepisami;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dirty="0"/>
              <a:t>2) dostęp do świadczeń gwarantowanych zgodnie z § 6 </a:t>
            </a:r>
            <a:r>
              <a:rPr lang="pl-PL" sz="1200" dirty="0" smtClean="0"/>
              <a:t>rozporządzenia (</a:t>
            </a:r>
            <a:r>
              <a:rPr lang="pl-PL" sz="1200" i="1" dirty="0" smtClean="0"/>
              <a:t>tj.</a:t>
            </a:r>
            <a:r>
              <a:rPr lang="pl-PL" sz="1200" b="1" i="1" dirty="0" smtClean="0"/>
              <a:t>  świadczenia terapeutyczne, programy terapeutyczne, niezbędne badania diagnostyczne, konsultacje specjalistyczne, leki, wyroby medyczne, w tym wyroby medyczne będące przedmiotami ortopedycznymi, wyżywienie, z zastrzeżeniem art. 18 ustawy, działania edukacyjno-konsultacyjne dla rodzin);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dirty="0" smtClean="0"/>
              <a:t>3</a:t>
            </a:r>
            <a:r>
              <a:rPr lang="pl-PL" sz="1200" dirty="0"/>
              <a:t>) całodobowa opieka lekarska;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dirty="0"/>
              <a:t>4) wpis w rejestrze podmiotów wykonujących działalność leczniczą  cz. VIII kodu resortowego: izba przyjęć szpitala 4900 lub  osobny dział przyjęć oraz co najmniej jeden gabinet przyjęć, o których mowa w rozporządzeniu Ministra Zdrowia z dnia 26 czerwca 2012 r. w sprawie szczegółowych wymagań, jakim powinny odpowiadać pomieszczenia i urządzenia podmiotu wykonującego działalność leczniczą (Dz. U. poz. 739);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200" dirty="0"/>
              <a:t>4</a:t>
            </a:r>
            <a:r>
              <a:rPr lang="pl-PL" sz="1200" dirty="0" smtClean="0"/>
              <a:t>) wpis </a:t>
            </a:r>
            <a:r>
              <a:rPr lang="pl-PL" sz="1200" dirty="0"/>
              <a:t>w rejestrze: część VIII kodu resortowego: 4920 Apteka szpitalna/zakładowa/dział farmacji (art. 87 ust. 2a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i </a:t>
            </a:r>
            <a:r>
              <a:rPr lang="pl-PL" sz="1200" dirty="0"/>
              <a:t>4 ustawy z dnia 6 września 2001 r. - Prawo farmaceutyczne (Dz. U. z 2008 r. Nr 45, poz. 271, z późn. zm.).</a:t>
            </a:r>
          </a:p>
        </p:txBody>
      </p:sp>
    </p:spTree>
    <p:extLst>
      <p:ext uri="{BB962C8B-B14F-4D97-AF65-F5344CB8AC3E}">
        <p14:creationId xmlns:p14="http://schemas.microsoft.com/office/powerpoint/2010/main" val="39833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04.4712.021.02-ŚWIADCZENIA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PSYCHOGERIATRYCZNE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08912" cy="5904656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pl-PL" sz="1400" dirty="0" smtClean="0">
                <a:solidFill>
                  <a:srgbClr val="00B050"/>
                </a:solidFill>
              </a:rPr>
              <a:t>Warunki dodatkowo oceniane: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 smtClean="0">
                <a:solidFill>
                  <a:srgbClr val="00B050"/>
                </a:solidFill>
              </a:rPr>
              <a:t>1</a:t>
            </a:r>
            <a:r>
              <a:rPr lang="pl-PL" sz="1400" dirty="0">
                <a:solidFill>
                  <a:srgbClr val="00B050"/>
                </a:solidFill>
              </a:rPr>
              <a:t>) psycholog kliniczny - w wymiarze czasu pracy zgodnie z załącznikiem nr 1, l.p. 5, kolumna 3, pkt 3 rozporządzenia;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2) psychoterapeuta - w wymiarze czasu pracy zgodnie z załącznikiem nr 1, l.p. 5, kolumna 3, pkt 3 rozporządzenia;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3) lekarz specjalista chorób wewnętrznych lub lekarz specjalista w dziedzinie geriatrii </a:t>
            </a:r>
            <a:r>
              <a:rPr lang="pl-PL" sz="1400" dirty="0" smtClean="0">
                <a:solidFill>
                  <a:srgbClr val="00B050"/>
                </a:solidFill>
              </a:rPr>
              <a:t>– </a:t>
            </a:r>
            <a:br>
              <a:rPr lang="pl-PL" sz="1400" dirty="0" smtClean="0">
                <a:solidFill>
                  <a:srgbClr val="00B050"/>
                </a:solidFill>
              </a:rPr>
            </a:br>
            <a:r>
              <a:rPr lang="pl-PL" sz="1400" dirty="0" smtClean="0">
                <a:solidFill>
                  <a:srgbClr val="00B050"/>
                </a:solidFill>
              </a:rPr>
              <a:t>w </a:t>
            </a:r>
            <a:r>
              <a:rPr lang="pl-PL" sz="1400" dirty="0">
                <a:solidFill>
                  <a:srgbClr val="00B050"/>
                </a:solidFill>
              </a:rPr>
              <a:t>wymiarze czasu pracy zgodnie z załącznikiem nr 1, l.p. 5, kolumna 3, pkt 4 rozporządzenia;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4) fizjoterapeuta - równoważnik 1 etatu przeliczeniowego na 80 łóżek;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5) pielęgniarki - liczba zgodnie z odrębnymi przepisami</a:t>
            </a:r>
            <a:r>
              <a:rPr lang="pl-PL" sz="1400" dirty="0" smtClean="0">
                <a:solidFill>
                  <a:srgbClr val="00B050"/>
                </a:solidFill>
              </a:rPr>
              <a:t>****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1) kompleksowy program terapii z systematyczną psychoterapią indywidualną, grupową </a:t>
            </a:r>
            <a:r>
              <a:rPr lang="pl-PL" sz="1400" dirty="0" smtClean="0">
                <a:solidFill>
                  <a:srgbClr val="00B050"/>
                </a:solidFill>
              </a:rPr>
              <a:t/>
            </a:r>
            <a:br>
              <a:rPr lang="pl-PL" sz="1400" dirty="0" smtClean="0">
                <a:solidFill>
                  <a:srgbClr val="00B050"/>
                </a:solidFill>
              </a:rPr>
            </a:br>
            <a:r>
              <a:rPr lang="pl-PL" sz="1400" dirty="0" smtClean="0">
                <a:solidFill>
                  <a:srgbClr val="00B050"/>
                </a:solidFill>
              </a:rPr>
              <a:t>i </a:t>
            </a:r>
            <a:r>
              <a:rPr lang="pl-PL" sz="1400" dirty="0">
                <a:solidFill>
                  <a:srgbClr val="00B050"/>
                </a:solidFill>
              </a:rPr>
              <a:t>rodzinną;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2) realizacja wysokospecjalistycznych metod diagnostycznych (elektrofizjologiczne, neuroobrazowe, neuropsychologiczne)- </a:t>
            </a:r>
            <a:r>
              <a:rPr lang="pl-PL" sz="1400" b="1" dirty="0">
                <a:solidFill>
                  <a:srgbClr val="00B050"/>
                </a:solidFill>
              </a:rPr>
              <a:t>w lokalizacji </a:t>
            </a:r>
            <a:r>
              <a:rPr lang="pl-PL" sz="1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400" i="1" dirty="0" smtClean="0">
                <a:solidFill>
                  <a:schemeClr val="accent5">
                    <a:lumMod val="75000"/>
                  </a:schemeClr>
                </a:solidFill>
              </a:rPr>
              <a:t>- należy wykazać sprzęt własny lub podwykonawcy do realizacji w lokalizacji</a:t>
            </a:r>
            <a:endParaRPr lang="pl-PL" sz="1400" i="1" dirty="0">
              <a:solidFill>
                <a:srgbClr val="00B050"/>
              </a:solidFill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pl-PL" sz="1400" dirty="0">
                <a:solidFill>
                  <a:srgbClr val="00B050"/>
                </a:solidFill>
              </a:rPr>
              <a:t>3)dostęp do interwencji pracownika socjalnego </a:t>
            </a:r>
            <a:r>
              <a:rPr lang="pl-PL" sz="1400" i="1" dirty="0" smtClean="0">
                <a:solidFill>
                  <a:schemeClr val="accent5">
                    <a:lumMod val="75000"/>
                  </a:schemeClr>
                </a:solidFill>
              </a:rPr>
              <a:t>(rozumiane jako zatrudnienie pracownika socjalnego oraz wykazanie go w ofercie)</a:t>
            </a:r>
            <a:endParaRPr lang="pl-PL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algn="ctr"/>
            <a:r>
              <a:rPr lang="pl-PL" sz="2800" dirty="0" smtClean="0"/>
              <a:t>AKTY PRAWNE DOTYCZĄCE RODZAJU OPIEKA PSYCHIATRYCZNA </a:t>
            </a:r>
            <a:br>
              <a:rPr lang="pl-PL" sz="2800" dirty="0" smtClean="0"/>
            </a:br>
            <a:r>
              <a:rPr lang="pl-PL" sz="2800" dirty="0" smtClean="0"/>
              <a:t>I LECZENIE UZALEŻNIEŃ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352928" cy="475252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 smtClean="0"/>
              <a:t>Zarządzenie </a:t>
            </a:r>
            <a:r>
              <a:rPr lang="pl-PL" sz="2400" dirty="0"/>
              <a:t>Nr 79/2013/DSOZ Prezesa Narodowego Funduszu Zdrowia  z dnia 13 grudnia 2013 r. w sprawie określenia warunków zawierania </a:t>
            </a:r>
            <a:r>
              <a:rPr lang="pl-PL" sz="2400" dirty="0" smtClean="0"/>
              <a:t>i </a:t>
            </a:r>
            <a:r>
              <a:rPr lang="pl-PL" sz="2400" dirty="0"/>
              <a:t>realizacji umów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rodzaju opieka psychiatryczna i leczenie </a:t>
            </a:r>
            <a:r>
              <a:rPr lang="pl-PL" sz="2400" dirty="0" smtClean="0"/>
              <a:t>uzależnień,</a:t>
            </a:r>
          </a:p>
          <a:p>
            <a:pPr algn="just"/>
            <a:r>
              <a:rPr lang="pl-PL" sz="2400" dirty="0" smtClean="0"/>
              <a:t>Zarządzenie </a:t>
            </a:r>
            <a:r>
              <a:rPr lang="pl-PL" sz="2400" dirty="0"/>
              <a:t>Nr </a:t>
            </a:r>
            <a:r>
              <a:rPr lang="pl-PL" sz="2400" dirty="0" smtClean="0"/>
              <a:t>94/2013/DSOZ </a:t>
            </a:r>
            <a:r>
              <a:rPr lang="pl-PL" sz="2400" dirty="0"/>
              <a:t>Prezesa Narodowego Funduszu Zdrowia  z dnia </a:t>
            </a:r>
            <a:r>
              <a:rPr lang="pl-PL" sz="2400" dirty="0" smtClean="0"/>
              <a:t>31 grudnia 2013 </a:t>
            </a:r>
            <a:r>
              <a:rPr lang="pl-PL" sz="2400" dirty="0"/>
              <a:t>r. </a:t>
            </a:r>
            <a:r>
              <a:rPr lang="pl-PL" sz="2400" dirty="0" smtClean="0"/>
              <a:t>zmieniające zarządzenie w sprawie </a:t>
            </a:r>
            <a:r>
              <a:rPr lang="pl-PL" sz="2400" dirty="0"/>
              <a:t>określenia warunków zawierania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realizacji umów w rodzaju opieka psychiatryczna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leczenie </a:t>
            </a:r>
            <a:r>
              <a:rPr lang="pl-PL" sz="2400" dirty="0" smtClean="0"/>
              <a:t>uzależnień,</a:t>
            </a:r>
          </a:p>
          <a:p>
            <a:pPr algn="just"/>
            <a:r>
              <a:rPr lang="pl-PL" sz="2400" dirty="0" smtClean="0"/>
              <a:t>Rozporządzenie  </a:t>
            </a:r>
            <a:r>
              <a:rPr lang="pl-PL" sz="2400" dirty="0"/>
              <a:t>Ministra Zdrowia z dnia 6 listopada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2013 </a:t>
            </a:r>
            <a:r>
              <a:rPr lang="pl-PL" sz="2400" dirty="0"/>
              <a:t>r. w sprawie świadczeń gwarantowanych z zakresu opieki psychiatrycznej i leczenia </a:t>
            </a:r>
            <a:r>
              <a:rPr lang="pl-PL" sz="2400" dirty="0" smtClean="0"/>
              <a:t>uzależnień. </a:t>
            </a:r>
            <a:r>
              <a:rPr lang="pl-PL" sz="2400" dirty="0"/>
              <a:t>(Dz. U. 2013, poz. 1386</a:t>
            </a:r>
            <a:r>
              <a:rPr lang="pl-PL" sz="2400" dirty="0" smtClean="0"/>
              <a:t>) </a:t>
            </a:r>
            <a:r>
              <a:rPr lang="pl-PL" sz="2400" dirty="0"/>
              <a:t>z późn. </a:t>
            </a:r>
            <a:r>
              <a:rPr lang="pl-PL" sz="2400" dirty="0" smtClean="0"/>
              <a:t>zm.</a:t>
            </a:r>
            <a:endParaRPr lang="pl-PL" sz="2400" i="1" dirty="0"/>
          </a:p>
          <a:p>
            <a:endParaRPr lang="pl-PL" sz="1800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03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88640"/>
            <a:ext cx="8064896" cy="6336704"/>
          </a:xfr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pl-PL" sz="8800" dirty="0" smtClean="0"/>
          </a:p>
          <a:p>
            <a:pPr marL="45720" indent="0" algn="ctr">
              <a:lnSpc>
                <a:spcPct val="150000"/>
              </a:lnSpc>
              <a:buNone/>
            </a:pPr>
            <a:r>
              <a:rPr lang="pl-PL" sz="8800" dirty="0" smtClean="0"/>
              <a:t>HOSTELE</a:t>
            </a:r>
            <a:endParaRPr lang="pl-PL" sz="8800" dirty="0"/>
          </a:p>
        </p:txBody>
      </p:sp>
      <p:pic>
        <p:nvPicPr>
          <p:cNvPr id="3074" name="Picture 2" descr="C:\Program Files\Microsoft Office\MEDIA\CAGCAT10\j02353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509120"/>
            <a:ext cx="1784909" cy="18223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24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04.2726.021.02 - ŚWIADCZENIA  DLA UZALEŻNIONYCH OD SUBSTANCJI PSYCHOAKTYWNYCH UDZIELANE W HOSTELU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1600" b="1" dirty="0"/>
              <a:t>Świadczenia dla uzależnionych </a:t>
            </a:r>
            <a:r>
              <a:rPr lang="pl-PL" sz="1600" b="1" dirty="0" smtClean="0"/>
              <a:t>od substancji psychoaktywnych udzielane </a:t>
            </a:r>
            <a:br>
              <a:rPr lang="pl-PL" sz="1600" b="1" dirty="0" smtClean="0"/>
            </a:br>
            <a:r>
              <a:rPr lang="pl-PL" sz="1600" b="1" dirty="0" smtClean="0"/>
              <a:t>w </a:t>
            </a:r>
            <a:r>
              <a:rPr lang="pl-PL" sz="1600" b="1" dirty="0"/>
              <a:t>hostelu, jako pobyt </a:t>
            </a:r>
            <a:r>
              <a:rPr lang="pl-PL" sz="1600" b="1" dirty="0" smtClean="0"/>
              <a:t>w chronionych warunkach mieszkalnych</a:t>
            </a:r>
            <a:r>
              <a:rPr lang="pl-PL" sz="1600" b="1" dirty="0"/>
              <a:t>, połączony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z programem postrehabilitacyjnym opartym </a:t>
            </a:r>
            <a:r>
              <a:rPr lang="pl-PL" sz="1600" b="1" dirty="0"/>
              <a:t>o terapię grupową</a:t>
            </a:r>
            <a:r>
              <a:rPr lang="pl-PL" sz="1600" b="1" dirty="0" smtClean="0"/>
              <a:t>.</a:t>
            </a:r>
          </a:p>
          <a:p>
            <a:pPr marL="45720" indent="0">
              <a:buNone/>
            </a:pPr>
            <a:endParaRPr lang="pl-PL" sz="1600" dirty="0" smtClean="0"/>
          </a:p>
          <a:p>
            <a:pPr marL="45720" indent="0">
              <a:buNone/>
            </a:pPr>
            <a:r>
              <a:rPr lang="pl-PL" sz="1600" dirty="0"/>
              <a:t>Personel:</a:t>
            </a:r>
          </a:p>
          <a:p>
            <a:pPr marL="45720" indent="0">
              <a:buNone/>
            </a:pPr>
            <a:r>
              <a:rPr lang="pl-PL" sz="1600" dirty="0"/>
              <a:t>1) specjalista psychoterapii uzależnień** </a:t>
            </a:r>
            <a:r>
              <a:rPr lang="pl-PL" sz="1600" dirty="0" smtClean="0"/>
              <a:t>lub osoba </a:t>
            </a:r>
            <a:r>
              <a:rPr lang="pl-PL" sz="1600" dirty="0"/>
              <a:t>ubiegająca się o otrzymanie </a:t>
            </a:r>
            <a:r>
              <a:rPr lang="pl-PL" sz="1600" dirty="0" smtClean="0"/>
              <a:t>certyfikatu specjalisty psychoterapii </a:t>
            </a:r>
            <a:r>
              <a:rPr lang="pl-PL" sz="1600" dirty="0"/>
              <a:t>uzależnień </a:t>
            </a:r>
            <a:r>
              <a:rPr lang="pl-PL" sz="1600" dirty="0" smtClean="0"/>
              <a:t>– równoważnik </a:t>
            </a:r>
            <a:r>
              <a:rPr lang="pl-PL" sz="1600" dirty="0"/>
              <a:t>1 etatu przeliczeniowego na </a:t>
            </a:r>
            <a:r>
              <a:rPr lang="pl-PL" sz="1600" dirty="0" smtClean="0"/>
              <a:t>80 łóżek;</a:t>
            </a:r>
          </a:p>
          <a:p>
            <a:pPr marL="45720" indent="0">
              <a:buNone/>
            </a:pPr>
            <a:r>
              <a:rPr lang="pl-PL" sz="1600" dirty="0" smtClean="0"/>
              <a:t>2</a:t>
            </a:r>
            <a:r>
              <a:rPr lang="pl-PL" sz="1600" dirty="0"/>
              <a:t>) specjalista psychoterapii uzależnień** </a:t>
            </a:r>
            <a:r>
              <a:rPr lang="pl-PL" sz="1600" dirty="0" smtClean="0"/>
              <a:t>lub osoba </a:t>
            </a:r>
            <a:r>
              <a:rPr lang="pl-PL" sz="1600" dirty="0"/>
              <a:t>ubiegająca się o otrzymanie </a:t>
            </a:r>
            <a:r>
              <a:rPr lang="pl-PL" sz="1600" dirty="0" smtClean="0"/>
              <a:t>certyfikatu specjalisty </a:t>
            </a:r>
            <a:r>
              <a:rPr lang="pl-PL" sz="1600" dirty="0"/>
              <a:t>psychoterapii uzależnień, </a:t>
            </a:r>
            <a:r>
              <a:rPr lang="pl-PL" sz="1600" dirty="0" smtClean="0"/>
              <a:t>lub instruktor </a:t>
            </a:r>
            <a:r>
              <a:rPr lang="pl-PL" sz="1600" dirty="0"/>
              <a:t>terapii uzależnień*** – </a:t>
            </a:r>
            <a:r>
              <a:rPr lang="pl-PL" sz="1600" dirty="0" smtClean="0"/>
              <a:t>równoważnik 1 </a:t>
            </a:r>
            <a:r>
              <a:rPr lang="pl-PL" sz="1600" dirty="0"/>
              <a:t>etatu przeliczeniowego na 40 łóżek.</a:t>
            </a:r>
          </a:p>
        </p:txBody>
      </p:sp>
    </p:spTree>
    <p:extLst>
      <p:ext uri="{BB962C8B-B14F-4D97-AF65-F5344CB8AC3E}">
        <p14:creationId xmlns:p14="http://schemas.microsoft.com/office/powerpoint/2010/main" val="11213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04.2726.021.02 - ŚWIADCZENIA  DLA UZALEŻNIONYCH OD SUBSTANCJI PSYCHOAKTYWNYCH UDZIELANE W HOSTELU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 fontScale="92500" lnSpcReduction="10000"/>
          </a:bodyPr>
          <a:lstStyle/>
          <a:p>
            <a:pPr marL="45720" lvl="0" indent="0">
              <a:buNone/>
            </a:pPr>
            <a:r>
              <a:rPr lang="pl-PL" dirty="0"/>
              <a:t>Objaśnienia:</a:t>
            </a:r>
          </a:p>
          <a:p>
            <a:pPr marL="45720" lvl="0" indent="0" algn="ctr">
              <a:buNone/>
            </a:pPr>
            <a:r>
              <a:rPr lang="pl-PL" dirty="0" smtClean="0"/>
              <a:t>** </a:t>
            </a:r>
            <a:r>
              <a:rPr lang="pl-PL" dirty="0"/>
              <a:t>osoba, która posiada kwalifikacje specjalisty terapii uzależnień,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których mowa w ustawie z dnia 29 lipca 2005 r. o </a:t>
            </a:r>
            <a:r>
              <a:rPr lang="pl-PL" dirty="0" smtClean="0"/>
              <a:t>przeciwdziałaniu narkomanii </a:t>
            </a:r>
            <a:r>
              <a:rPr lang="pl-PL" dirty="0"/>
              <a:t>(Dz. U. </a:t>
            </a:r>
            <a:r>
              <a:rPr lang="pl-PL" dirty="0" smtClean="0"/>
              <a:t>z </a:t>
            </a:r>
            <a:r>
              <a:rPr lang="pl-PL" dirty="0"/>
              <a:t>2012 r. poz. 124) lub posiada kwalifikacje specjalisty psychoterapii uzależnień, </a:t>
            </a:r>
            <a:r>
              <a:rPr lang="pl-PL" dirty="0" smtClean="0"/>
              <a:t>o </a:t>
            </a:r>
            <a:r>
              <a:rPr lang="pl-PL" dirty="0"/>
              <a:t>których mowa w przepisach </a:t>
            </a:r>
            <a:r>
              <a:rPr lang="pl-PL" dirty="0" smtClean="0"/>
              <a:t>wydanych na </a:t>
            </a:r>
            <a:r>
              <a:rPr lang="pl-PL" dirty="0"/>
              <a:t>podstawie ustawy z dnia 26 października 1982 r.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wychowaniu w trzeźwości i przeciwdziałaniu alkoholizmowi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Dz. U. z 2012 r. </a:t>
            </a:r>
            <a:r>
              <a:rPr lang="pl-PL" dirty="0" smtClean="0"/>
              <a:t>poz.1356</a:t>
            </a:r>
            <a:r>
              <a:rPr lang="pl-PL" dirty="0"/>
              <a:t>).</a:t>
            </a:r>
          </a:p>
          <a:p>
            <a:pPr marL="45720" lvl="0" indent="0" algn="ctr">
              <a:buNone/>
            </a:pPr>
            <a:r>
              <a:rPr lang="pl-PL" dirty="0"/>
              <a:t>*** osoba, która uczestniczy w udzielaniu świadczeń z zakresu uzależnienia i współuzależnienia pod nadzorem specjalisty </a:t>
            </a:r>
            <a:r>
              <a:rPr lang="pl-PL" dirty="0" smtClean="0"/>
              <a:t>psychoterapii uzależnień </a:t>
            </a:r>
            <a:r>
              <a:rPr lang="pl-PL" dirty="0"/>
              <a:t>i posiada kwalifikacje instruktora terapii uzależnień, o których mowa w ustawie z dnia 29 lipca 2005 r.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przeciwdziałaniu narkomanii </a:t>
            </a:r>
            <a:r>
              <a:rPr lang="pl-PL" dirty="0"/>
              <a:t>lub w przepisach wydanych na podstawie ustawy z dnia 26 października 1982 r. o wychowaniu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trzeźwości i </a:t>
            </a:r>
            <a:r>
              <a:rPr lang="pl-PL" dirty="0" smtClean="0"/>
              <a:t>przeciwdziałaniu  alkoholizmowi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7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04.2726.021.02 - ŚWIADCZENIA  DLA UZALEŻNIONYCH OD SUBSTANCJI PSYCHOAKTYWNYCH UDZIELANE W HOSTELU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pl-PL" sz="1400" b="1" dirty="0" smtClean="0"/>
              <a:t>Pozostałe warunki wymagane na podstawie zarządzenia Prezesa NFZ</a:t>
            </a:r>
          </a:p>
          <a:p>
            <a:pPr marL="45720" lvl="0" indent="0">
              <a:buNone/>
            </a:pPr>
            <a:r>
              <a:rPr lang="pl-PL" sz="1400" dirty="0" smtClean="0"/>
              <a:t>1</a:t>
            </a:r>
            <a:r>
              <a:rPr lang="pl-PL" sz="1400" dirty="0"/>
              <a:t>) program </a:t>
            </a:r>
            <a:r>
              <a:rPr lang="pl-PL" sz="1400" dirty="0" err="1" smtClean="0"/>
              <a:t>postrehabilitacyjny</a:t>
            </a:r>
            <a:r>
              <a:rPr lang="pl-PL" sz="1400" dirty="0" smtClean="0"/>
              <a:t> zgodnie  </a:t>
            </a:r>
            <a:r>
              <a:rPr lang="pl-PL" sz="1400" dirty="0"/>
              <a:t>z załącznikiem nr 2, l.p. 12, kolumna 2, rozporządzenia;</a:t>
            </a:r>
          </a:p>
          <a:p>
            <a:pPr marL="45720" lvl="0" indent="0">
              <a:buNone/>
            </a:pPr>
            <a:r>
              <a:rPr lang="pl-PL" sz="1400" dirty="0"/>
              <a:t>2) dostęp do świadczeń gwarantowanych zgodnie z  § 7 </a:t>
            </a:r>
            <a:r>
              <a:rPr lang="pl-PL" sz="1400" dirty="0" smtClean="0"/>
              <a:t>rozporządzenia (tj. świadczenia terapeutyczne, programy terapeutyczne, niezbędne badania diagnostyczne, leki, wyżywienie, działania edukacyjno-konsultacyjne dla rodzin).</a:t>
            </a:r>
          </a:p>
          <a:p>
            <a:pPr marL="45720" lvl="0" indent="0">
              <a:buNone/>
            </a:pPr>
            <a:r>
              <a:rPr lang="pl-PL" sz="1400" dirty="0" smtClean="0">
                <a:solidFill>
                  <a:srgbClr val="00B050"/>
                </a:solidFill>
              </a:rPr>
              <a:t>Warunki </a:t>
            </a:r>
            <a:r>
              <a:rPr lang="pl-PL" sz="1400" dirty="0" smtClean="0">
                <a:solidFill>
                  <a:srgbClr val="00B050"/>
                </a:solidFill>
              </a:rPr>
              <a:t>dodatkowo oceniane:</a:t>
            </a:r>
          </a:p>
          <a:p>
            <a:pPr marL="45720" lvl="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specjalista psychoterapii uzależnień w wymiarze czasu pracy zgodnie z załącznikiem nr 2, l.p. 12, kolumna 3, pkt 1 rozporządzenia </a:t>
            </a:r>
            <a:endParaRPr lang="pl-PL" sz="1400" dirty="0" smtClean="0">
              <a:solidFill>
                <a:srgbClr val="00B050"/>
              </a:solidFill>
            </a:endParaRPr>
          </a:p>
          <a:p>
            <a:pPr marL="45720" lvl="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dostęp do:</a:t>
            </a:r>
          </a:p>
          <a:p>
            <a:pPr marL="45720" lvl="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1) profilowanych programów terapii z systematyczną psychoterapią indywidualną i grupową;</a:t>
            </a:r>
          </a:p>
          <a:p>
            <a:pPr marL="45720" lvl="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2) programów aktywizacji życiowej</a:t>
            </a:r>
          </a:p>
          <a:p>
            <a:pPr marL="45720" lvl="0" indent="0">
              <a:buNone/>
            </a:pPr>
            <a:r>
              <a:rPr lang="pl-PL" sz="1400" dirty="0" smtClean="0">
                <a:solidFill>
                  <a:srgbClr val="00B050"/>
                </a:solidFill>
              </a:rPr>
              <a:t>3</a:t>
            </a:r>
            <a:r>
              <a:rPr lang="pl-PL" sz="1400" dirty="0">
                <a:solidFill>
                  <a:srgbClr val="00B050"/>
                </a:solidFill>
              </a:rPr>
              <a:t>) interwencji pracownika </a:t>
            </a:r>
            <a:r>
              <a:rPr lang="pl-PL" sz="1400" dirty="0" smtClean="0">
                <a:solidFill>
                  <a:srgbClr val="00B050"/>
                </a:solidFill>
              </a:rPr>
              <a:t>socjalnego </a:t>
            </a:r>
            <a:r>
              <a:rPr lang="pl-PL" sz="1400" i="1" dirty="0" smtClean="0">
                <a:solidFill>
                  <a:schemeClr val="accent5">
                    <a:lumMod val="75000"/>
                  </a:schemeClr>
                </a:solidFill>
              </a:rPr>
              <a:t>(rozumiane jako zatrudnienie pracownika socjalnego oraz wykazanie go w ofercie)</a:t>
            </a:r>
            <a:endParaRPr lang="pl-PL" sz="1400" dirty="0">
              <a:solidFill>
                <a:srgbClr val="00B050"/>
              </a:solidFill>
            </a:endParaRPr>
          </a:p>
          <a:p>
            <a:pPr marL="45720" lvl="0" indent="0">
              <a:buNone/>
            </a:pPr>
            <a:endParaRPr lang="pl-PL" sz="1400" dirty="0">
              <a:solidFill>
                <a:srgbClr val="00B050"/>
              </a:solidFill>
            </a:endParaRPr>
          </a:p>
          <a:p>
            <a:pPr marL="4572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81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04.2720.001.02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osób z zaburzeniami psychicznymi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 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hostelu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lvl="0" indent="0" algn="ctr">
              <a:lnSpc>
                <a:spcPct val="150000"/>
              </a:lnSpc>
              <a:buNone/>
            </a:pPr>
            <a:r>
              <a:rPr lang="pl-PL" sz="1400" b="1" dirty="0"/>
              <a:t>Świadczenia dla osób </a:t>
            </a:r>
            <a:r>
              <a:rPr lang="pl-PL" sz="1400" b="1" dirty="0" smtClean="0"/>
              <a:t>z zaburzeniami psychicznymi udzielane </a:t>
            </a:r>
            <a:r>
              <a:rPr lang="pl-PL" sz="1400" b="1" dirty="0"/>
              <a:t>w </a:t>
            </a:r>
            <a:r>
              <a:rPr lang="pl-PL" sz="1400" b="1" dirty="0" smtClean="0"/>
              <a:t>miejscu chronionego zakwaterowania, posiadającym </a:t>
            </a:r>
            <a:r>
              <a:rPr lang="pl-PL" sz="1400" b="1" dirty="0"/>
              <a:t>1–3 </a:t>
            </a:r>
            <a:r>
              <a:rPr lang="pl-PL" sz="1400" b="1" dirty="0" smtClean="0"/>
              <a:t>osobowe pokoje </a:t>
            </a:r>
            <a:r>
              <a:rPr lang="pl-PL" sz="1400" b="1" dirty="0"/>
              <a:t>ze </a:t>
            </a:r>
            <a:r>
              <a:rPr lang="pl-PL" sz="1400" b="1" dirty="0" smtClean="0"/>
              <a:t>współdzieleniem części </a:t>
            </a:r>
            <a:r>
              <a:rPr lang="pl-PL" sz="1400" b="1" dirty="0"/>
              <a:t>wyposażenia </a:t>
            </a:r>
            <a:r>
              <a:rPr lang="pl-PL" sz="1400" b="1" dirty="0" smtClean="0"/>
              <a:t>oraz pomieszczeń</a:t>
            </a:r>
            <a:r>
              <a:rPr lang="pl-PL" sz="1400" b="1" dirty="0"/>
              <a:t>, w tym </a:t>
            </a:r>
            <a:r>
              <a:rPr lang="pl-PL" sz="1400" b="1" dirty="0" smtClean="0"/>
              <a:t>wspólnej kuchni </a:t>
            </a:r>
            <a:r>
              <a:rPr lang="pl-PL" sz="1400" b="1" dirty="0"/>
              <a:t>i łazienki, w którym </a:t>
            </a:r>
            <a:r>
              <a:rPr lang="pl-PL" sz="1400" b="1" dirty="0" smtClean="0"/>
              <a:t>są prowadzone profilowane programy psychoterapeutyczne rehabilitacyjne </a:t>
            </a:r>
            <a:r>
              <a:rPr lang="pl-PL" sz="1400" b="1" dirty="0"/>
              <a:t>w celu poprawy codziennego </a:t>
            </a:r>
            <a:r>
              <a:rPr lang="pl-PL" sz="1400" b="1" dirty="0" smtClean="0"/>
              <a:t>funkcjonowania oraz przywrócenia podstawowych umiejętności społecznych</a:t>
            </a:r>
            <a:r>
              <a:rPr lang="pl-PL" sz="1400" b="1" dirty="0"/>
              <a:t>, </a:t>
            </a:r>
            <a:r>
              <a:rPr lang="pl-PL" sz="1400" b="1" dirty="0" smtClean="0"/>
              <a:t>dla świadczeniobiorców niewymagających leczenia szpitalnego </a:t>
            </a:r>
            <a:r>
              <a:rPr lang="pl-PL" sz="1400" b="1" dirty="0"/>
              <a:t>(hostel</a:t>
            </a:r>
            <a:r>
              <a:rPr lang="pl-PL" sz="1400" b="1" dirty="0" smtClean="0"/>
              <a:t>), w </a:t>
            </a:r>
            <a:r>
              <a:rPr lang="pl-PL" sz="1400" b="1" dirty="0"/>
              <a:t>którym są </a:t>
            </a:r>
            <a:r>
              <a:rPr lang="pl-PL" sz="1400" b="1" dirty="0" smtClean="0"/>
              <a:t>prowadzone profilowane programy psychoterapeutyczne rehabilitacyjne dla świadczeniobiorców nie wymagających leczenia szpitalnego</a:t>
            </a:r>
            <a:r>
              <a:rPr lang="pl-PL" sz="1400" b="1" dirty="0"/>
              <a:t>, </a:t>
            </a:r>
            <a:r>
              <a:rPr lang="pl-PL" sz="1400" b="1" dirty="0" smtClean="0"/>
              <a:t>lecz wymagających poprawy codziennego funkcjonowania oraz przywrócenia podstawowych umiejętności społecznych.</a:t>
            </a:r>
          </a:p>
        </p:txBody>
      </p:sp>
    </p:spTree>
    <p:extLst>
      <p:ext uri="{BB962C8B-B14F-4D97-AF65-F5344CB8AC3E}">
        <p14:creationId xmlns:p14="http://schemas.microsoft.com/office/powerpoint/2010/main" val="41766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04.2720.001.02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osób z zaburzeniami psychicznymi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hostelu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896544"/>
          </a:xfrm>
        </p:spPr>
        <p:txBody>
          <a:bodyPr>
            <a:noAutofit/>
          </a:bodyPr>
          <a:lstStyle/>
          <a:p>
            <a:pPr marL="388620" indent="-342900">
              <a:buNone/>
            </a:pPr>
            <a:r>
              <a:rPr lang="pl-PL" sz="1600" dirty="0" smtClean="0"/>
              <a:t>Personel:</a:t>
            </a:r>
          </a:p>
          <a:p>
            <a:pPr marL="388620" indent="-342900">
              <a:buNone/>
            </a:pPr>
            <a:r>
              <a:rPr lang="pl-PL" sz="1600" dirty="0" smtClean="0"/>
              <a:t>1</a:t>
            </a:r>
            <a:r>
              <a:rPr lang="pl-PL" sz="1600" dirty="0"/>
              <a:t>) lekarz specjalista w dziedzinie </a:t>
            </a:r>
            <a:r>
              <a:rPr lang="pl-PL" sz="1600" dirty="0" smtClean="0"/>
              <a:t>psychiatrii lub </a:t>
            </a:r>
            <a:r>
              <a:rPr lang="pl-PL" sz="1600" dirty="0"/>
              <a:t>lekarz, który posiada specjalizację </a:t>
            </a:r>
            <a:r>
              <a:rPr lang="pl-PL" sz="1600" dirty="0" smtClean="0"/>
              <a:t>I stopnia w </a:t>
            </a:r>
            <a:r>
              <a:rPr lang="pl-PL" sz="1600" dirty="0"/>
              <a:t>dziedzinie psychiatrii, lub </a:t>
            </a:r>
            <a:r>
              <a:rPr lang="pl-PL" sz="1600" dirty="0" smtClean="0"/>
              <a:t>lekarz w </a:t>
            </a:r>
            <a:r>
              <a:rPr lang="pl-PL" sz="1600" dirty="0"/>
              <a:t>trakcie specjalizacji w </a:t>
            </a:r>
            <a:r>
              <a:rPr lang="pl-PL" sz="1600" dirty="0" smtClean="0"/>
              <a:t>dziedzinie psychiatrii </a:t>
            </a:r>
            <a:r>
              <a:rPr lang="pl-PL" sz="1600" dirty="0"/>
              <a:t>– równoważnik 1/4 </a:t>
            </a:r>
            <a:r>
              <a:rPr lang="pl-PL" sz="1600" dirty="0" smtClean="0"/>
              <a:t>etatu przeliczeniowego</a:t>
            </a:r>
            <a:r>
              <a:rPr lang="pl-PL" sz="1600" dirty="0"/>
              <a:t>, a w przypadku </a:t>
            </a:r>
            <a:r>
              <a:rPr lang="pl-PL" sz="1600" dirty="0" smtClean="0"/>
              <a:t>świadczeń udzielanych </a:t>
            </a:r>
            <a:r>
              <a:rPr lang="pl-PL" sz="1600" dirty="0"/>
              <a:t>młodzieży – lekarz </a:t>
            </a:r>
            <a:r>
              <a:rPr lang="pl-PL" sz="1600" dirty="0" smtClean="0"/>
              <a:t>specjalista w </a:t>
            </a:r>
            <a:r>
              <a:rPr lang="pl-PL" sz="1600" dirty="0"/>
              <a:t>dziedzinie psychiatrii dzieci i </a:t>
            </a:r>
            <a:r>
              <a:rPr lang="pl-PL" sz="1600" dirty="0" smtClean="0"/>
              <a:t>młodzieży lub </a:t>
            </a:r>
            <a:r>
              <a:rPr lang="pl-PL" sz="1600" dirty="0"/>
              <a:t>psychiatrii dziecięcej lub lekarz, </a:t>
            </a:r>
            <a:r>
              <a:rPr lang="pl-PL" sz="1600" dirty="0" smtClean="0"/>
              <a:t>który posiada </a:t>
            </a:r>
            <a:r>
              <a:rPr lang="pl-PL" sz="1600" dirty="0"/>
              <a:t>specjalizację I stopnia </a:t>
            </a:r>
            <a:r>
              <a:rPr lang="pl-PL" sz="1600" dirty="0" smtClean="0"/>
              <a:t>w dziedzinie psychiatrii </a:t>
            </a:r>
            <a:r>
              <a:rPr lang="pl-PL" sz="1600" dirty="0"/>
              <a:t>dzieci i młodzieży, lub lekarz </a:t>
            </a:r>
            <a:r>
              <a:rPr lang="pl-PL" sz="1600" dirty="0" smtClean="0"/>
              <a:t>w </a:t>
            </a:r>
            <a:r>
              <a:rPr lang="pl-PL" sz="1600" dirty="0"/>
              <a:t>trakcie specjalizacji </a:t>
            </a:r>
            <a:r>
              <a:rPr lang="pl-PL" sz="1600" dirty="0" smtClean="0"/>
              <a:t> w dziedzinie psychiatrii </a:t>
            </a:r>
            <a:r>
              <a:rPr lang="pl-PL" sz="1600" dirty="0"/>
              <a:t>dzieci i młodzieży </a:t>
            </a:r>
            <a:r>
              <a:rPr lang="pl-PL" sz="1600" dirty="0" smtClean="0"/>
              <a:t>– równoważnik </a:t>
            </a:r>
            <a:r>
              <a:rPr lang="pl-PL" sz="1600" dirty="0"/>
              <a:t>1/4 etatu przeliczeniowego</a:t>
            </a:r>
            <a:r>
              <a:rPr lang="pl-PL" sz="1600" dirty="0" smtClean="0"/>
              <a:t>; </a:t>
            </a:r>
            <a:endParaRPr lang="pl-PL" sz="1600" dirty="0"/>
          </a:p>
          <a:p>
            <a:pPr marL="45720" indent="0">
              <a:buNone/>
            </a:pPr>
            <a:r>
              <a:rPr lang="pl-PL" sz="1600" dirty="0"/>
              <a:t>2) psycholog kliniczny lub psycholog, </a:t>
            </a:r>
            <a:r>
              <a:rPr lang="pl-PL" sz="1600" dirty="0" smtClean="0"/>
              <a:t>lub osoba </a:t>
            </a:r>
            <a:r>
              <a:rPr lang="pl-PL" sz="1600" dirty="0"/>
              <a:t>prowadząca psychoterapię, lub osoba</a:t>
            </a:r>
          </a:p>
          <a:p>
            <a:pPr marL="45720" indent="0">
              <a:buNone/>
            </a:pPr>
            <a:r>
              <a:rPr lang="pl-PL" sz="1600" dirty="0"/>
              <a:t>ubiegająca się o otrzymanie </a:t>
            </a:r>
            <a:r>
              <a:rPr lang="pl-PL" sz="1600" dirty="0" smtClean="0"/>
              <a:t>certyfikatu psychoterapeuty </a:t>
            </a:r>
            <a:r>
              <a:rPr lang="pl-PL" sz="1600" dirty="0"/>
              <a:t>– równoważnik 1/2 </a:t>
            </a:r>
            <a:r>
              <a:rPr lang="pl-PL" sz="1600" dirty="0" smtClean="0"/>
              <a:t>etatu przeliczeniowego</a:t>
            </a:r>
            <a:r>
              <a:rPr lang="pl-PL" sz="1600" dirty="0"/>
              <a:t>;</a:t>
            </a:r>
          </a:p>
          <a:p>
            <a:pPr marL="45720" indent="0">
              <a:buNone/>
            </a:pPr>
            <a:r>
              <a:rPr lang="pl-PL" sz="1600" dirty="0"/>
              <a:t>3) pielęgniarki</a:t>
            </a:r>
            <a:r>
              <a:rPr lang="pl-PL" sz="1600" dirty="0" smtClean="0"/>
              <a:t>.</a:t>
            </a:r>
          </a:p>
          <a:p>
            <a:pPr marL="45720" indent="0">
              <a:buNone/>
            </a:pPr>
            <a:r>
              <a:rPr lang="pl-PL" sz="1600" i="1" dirty="0" smtClean="0">
                <a:solidFill>
                  <a:srgbClr val="FF0000"/>
                </a:solidFill>
              </a:rPr>
              <a:t>UWAGA: przeliczniki etatowe należy spełnić bez względu na liczbę posiadanych miejsc.</a:t>
            </a:r>
          </a:p>
          <a:p>
            <a:pPr marL="45720" indent="0">
              <a:buNone/>
            </a:pPr>
            <a:r>
              <a:rPr lang="pl-PL" sz="1600" dirty="0" smtClean="0"/>
              <a:t>2</a:t>
            </a:r>
            <a:r>
              <a:rPr lang="pl-PL" sz="1600" dirty="0"/>
              <a:t>. Pozostałe warunki: w </a:t>
            </a:r>
            <a:r>
              <a:rPr lang="pl-PL" sz="1600" dirty="0" smtClean="0"/>
              <a:t>przypadku młodzieży </a:t>
            </a:r>
            <a:r>
              <a:rPr lang="pl-PL" sz="1600" dirty="0"/>
              <a:t>– zapewnienie </a:t>
            </a:r>
            <a:r>
              <a:rPr lang="pl-PL" sz="1600" dirty="0" smtClean="0"/>
              <a:t>całodobowej opieki </a:t>
            </a:r>
            <a:r>
              <a:rPr lang="pl-PL" sz="1600" dirty="0"/>
              <a:t>lekarskiej</a:t>
            </a:r>
            <a:r>
              <a:rPr lang="pl-PL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38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04.2720.001.02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osób z zaburzeniami psychicznymi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 </a:t>
            </a:r>
            <a:r>
              <a:rPr lang="pl-PL" sz="24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hostelu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064896" cy="47525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l-PL" sz="1400" b="1" dirty="0" smtClean="0"/>
              <a:t>Pozostałe warunki wymagane zgodnie z zarządzeniem Prezesa NFZ:</a:t>
            </a:r>
          </a:p>
          <a:p>
            <a:pPr marL="45720" indent="0">
              <a:buNone/>
            </a:pPr>
            <a:r>
              <a:rPr lang="pl-PL" sz="1400" dirty="0" smtClean="0"/>
              <a:t>1</a:t>
            </a:r>
            <a:r>
              <a:rPr lang="pl-PL" sz="1400" dirty="0"/>
              <a:t>) program psychoterapeutyczny </a:t>
            </a:r>
            <a:r>
              <a:rPr lang="pl-PL" sz="1400" dirty="0" smtClean="0"/>
              <a:t>rehabilitacyjny </a:t>
            </a:r>
            <a:r>
              <a:rPr lang="pl-PL" sz="1400" dirty="0"/>
              <a:t>zgodnie z  załącznikiem nr 1, l.p. 16, kolumna 2 rozporządzenia; </a:t>
            </a:r>
          </a:p>
          <a:p>
            <a:pPr marL="45720" indent="0">
              <a:buNone/>
            </a:pPr>
            <a:r>
              <a:rPr lang="pl-PL" sz="1400" dirty="0">
                <a:solidFill>
                  <a:schemeClr val="tx1"/>
                </a:solidFill>
              </a:rPr>
              <a:t>2) całodobowa </a:t>
            </a:r>
            <a:r>
              <a:rPr lang="pl-PL" sz="1400" dirty="0" smtClean="0">
                <a:solidFill>
                  <a:schemeClr val="tx1"/>
                </a:solidFill>
              </a:rPr>
              <a:t>opieka, w </a:t>
            </a:r>
            <a:r>
              <a:rPr lang="pl-PL" sz="1400" dirty="0">
                <a:solidFill>
                  <a:schemeClr val="tx1"/>
                </a:solidFill>
              </a:rPr>
              <a:t>przypadku świadczeń dla dzieci, zgodnie z załącznikiem nr 1, l.p. 16, kolumna 3, rozporządzenia</a:t>
            </a:r>
          </a:p>
          <a:p>
            <a:pPr marL="45720" indent="0">
              <a:buNone/>
            </a:pPr>
            <a:r>
              <a:rPr lang="pl-PL" sz="1400" dirty="0"/>
              <a:t>3) dostęp do świadczeń gwarantowanych zgodnie z  § 6 </a:t>
            </a:r>
            <a:r>
              <a:rPr lang="pl-PL" sz="1400" dirty="0" smtClean="0"/>
              <a:t>rozporządzenia (tj</a:t>
            </a:r>
            <a:r>
              <a:rPr lang="pl-PL" sz="1400" dirty="0"/>
              <a:t>. świadczenia terapeutyczne, programy terapeutyczne, niezbędne badania diagnostyczne, konsultacje specjalistyczne, leki, wyroby medyczne, w tym wyroby medyczne będące przedmiotami ortopedycznymi, wyżywienie, z zastrzeżeniem art. 18 ustawy, działania edukacyjno-konsultacyjne dla rodzin</a:t>
            </a:r>
            <a:r>
              <a:rPr lang="pl-PL" sz="1400" dirty="0" smtClean="0"/>
              <a:t>).</a:t>
            </a:r>
          </a:p>
          <a:p>
            <a:pPr marL="45720" indent="0">
              <a:buNone/>
            </a:pPr>
            <a:r>
              <a:rPr lang="pl-PL" sz="1400" dirty="0" smtClean="0">
                <a:solidFill>
                  <a:srgbClr val="00B050"/>
                </a:solidFill>
              </a:rPr>
              <a:t>Warunki </a:t>
            </a:r>
            <a:r>
              <a:rPr lang="pl-PL" sz="1400" dirty="0" smtClean="0">
                <a:solidFill>
                  <a:srgbClr val="00B050"/>
                </a:solidFill>
              </a:rPr>
              <a:t>dodatkowo oceniane:</a:t>
            </a:r>
          </a:p>
          <a:p>
            <a:pPr marL="4572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1) psycholog kliniczny - równoważnik etatu </a:t>
            </a:r>
            <a:r>
              <a:rPr lang="pl-PL" sz="1400" dirty="0" smtClean="0">
                <a:solidFill>
                  <a:srgbClr val="00B050"/>
                </a:solidFill>
              </a:rPr>
              <a:t>przeliczeniowego;</a:t>
            </a:r>
            <a:endParaRPr lang="pl-PL" sz="1400" dirty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pl-PL" sz="1400" dirty="0">
                <a:solidFill>
                  <a:srgbClr val="00B050"/>
                </a:solidFill>
              </a:rPr>
              <a:t>2) psychoterapeuta w wymiarze czasu pracy zgodnie z załącznikiem nr 1, l.p. 16, kolumna 3, pkt 2 </a:t>
            </a:r>
            <a:r>
              <a:rPr lang="pl-PL" sz="1400" dirty="0" smtClean="0">
                <a:solidFill>
                  <a:srgbClr val="00B050"/>
                </a:solidFill>
              </a:rPr>
              <a:t>rozporządzenia.</a:t>
            </a:r>
            <a:endParaRPr lang="pl-PL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6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04.2724.021.02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UZALEŻNIONYCH OD ALKOHOLU UDZIELANE W HOSTELU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1600" b="1" dirty="0"/>
              <a:t>Świadczenia dla uzależnionych </a:t>
            </a:r>
            <a:r>
              <a:rPr lang="pl-PL" sz="1600" b="1" dirty="0" smtClean="0"/>
              <a:t>od alkoholu </a:t>
            </a:r>
            <a:r>
              <a:rPr lang="pl-PL" sz="1600" b="1" dirty="0"/>
              <a:t>udzielane w hostelu, </a:t>
            </a:r>
            <a:r>
              <a:rPr lang="pl-PL" sz="1600" b="1" dirty="0" smtClean="0"/>
              <a:t>jako pobyt </a:t>
            </a:r>
            <a:br>
              <a:rPr lang="pl-PL" sz="1600" b="1" dirty="0" smtClean="0"/>
            </a:br>
            <a:r>
              <a:rPr lang="pl-PL" sz="1600" b="1" dirty="0" smtClean="0"/>
              <a:t>w </a:t>
            </a:r>
            <a:r>
              <a:rPr lang="pl-PL" sz="1600" b="1" dirty="0"/>
              <a:t>chronionych </a:t>
            </a:r>
            <a:r>
              <a:rPr lang="pl-PL" sz="1600" b="1" dirty="0" smtClean="0"/>
              <a:t>warunkach mieszkalnych</a:t>
            </a:r>
            <a:r>
              <a:rPr lang="pl-PL" sz="1600" b="1" dirty="0"/>
              <a:t>, połączony </a:t>
            </a:r>
            <a:r>
              <a:rPr lang="pl-PL" sz="1600" b="1" dirty="0" smtClean="0"/>
              <a:t>z programem postrehabilitacyjnym opartym </a:t>
            </a:r>
            <a:r>
              <a:rPr lang="pl-PL" sz="1600" b="1" dirty="0"/>
              <a:t>o terapię </a:t>
            </a:r>
            <a:r>
              <a:rPr lang="pl-PL" sz="1600" b="1" dirty="0" smtClean="0"/>
              <a:t>grupową.</a:t>
            </a:r>
          </a:p>
          <a:p>
            <a:pPr marL="45720" indent="0">
              <a:buNone/>
            </a:pPr>
            <a:endParaRPr lang="pl-PL" sz="1600" dirty="0" smtClean="0"/>
          </a:p>
          <a:p>
            <a:pPr marL="45720" indent="0">
              <a:buNone/>
            </a:pPr>
            <a:r>
              <a:rPr lang="pl-PL" sz="1600" dirty="0"/>
              <a:t>Personel:</a:t>
            </a:r>
          </a:p>
          <a:p>
            <a:pPr marL="45720" indent="0">
              <a:buNone/>
            </a:pPr>
            <a:r>
              <a:rPr lang="pl-PL" sz="1600" dirty="0"/>
              <a:t>1) specjalista psychoterapii uzależnień** </a:t>
            </a:r>
            <a:r>
              <a:rPr lang="pl-PL" sz="1600" dirty="0" smtClean="0"/>
              <a:t>lub osoba </a:t>
            </a:r>
            <a:r>
              <a:rPr lang="pl-PL" sz="1600" dirty="0"/>
              <a:t>ubiegająca się o otrzymanie </a:t>
            </a:r>
            <a:r>
              <a:rPr lang="pl-PL" sz="1600" dirty="0" smtClean="0"/>
              <a:t>certyfikatu specjalisty </a:t>
            </a:r>
            <a:r>
              <a:rPr lang="pl-PL" sz="1600" dirty="0"/>
              <a:t>psychoterapii uzależnień </a:t>
            </a:r>
            <a:r>
              <a:rPr lang="pl-PL" sz="1600" dirty="0" smtClean="0"/>
              <a:t>– równoważnik </a:t>
            </a:r>
            <a:r>
              <a:rPr lang="pl-PL" sz="1600" dirty="0"/>
              <a:t>1 etatu przeliczeniowego na </a:t>
            </a:r>
            <a:r>
              <a:rPr lang="pl-PL" sz="1600" dirty="0" smtClean="0"/>
              <a:t>80 łóżek</a:t>
            </a:r>
            <a:r>
              <a:rPr lang="pl-PL" sz="1600" dirty="0"/>
              <a:t>;</a:t>
            </a:r>
          </a:p>
          <a:p>
            <a:pPr marL="45720" indent="0">
              <a:buNone/>
            </a:pPr>
            <a:r>
              <a:rPr lang="pl-PL" sz="1600" dirty="0"/>
              <a:t>2) specjalista psychoterapii uzależnień** </a:t>
            </a:r>
            <a:r>
              <a:rPr lang="pl-PL" sz="1600" dirty="0" smtClean="0"/>
              <a:t>lub osoba </a:t>
            </a:r>
            <a:r>
              <a:rPr lang="pl-PL" sz="1600" dirty="0"/>
              <a:t>ubiegająca się o otrzymanie </a:t>
            </a:r>
            <a:r>
              <a:rPr lang="pl-PL" sz="1600" dirty="0" smtClean="0"/>
              <a:t>certyfikatu specjalisty </a:t>
            </a:r>
            <a:r>
              <a:rPr lang="pl-PL" sz="1600" dirty="0"/>
              <a:t>psychoterapii uzależnień, </a:t>
            </a:r>
            <a:r>
              <a:rPr lang="pl-PL" sz="1600" dirty="0" smtClean="0"/>
              <a:t>lub instruktor </a:t>
            </a:r>
            <a:r>
              <a:rPr lang="pl-PL" sz="1600" dirty="0"/>
              <a:t>terapii uzależnień*** – </a:t>
            </a:r>
            <a:r>
              <a:rPr lang="pl-PL" sz="1600" dirty="0" smtClean="0"/>
              <a:t>równoważnik 1 </a:t>
            </a:r>
            <a:r>
              <a:rPr lang="pl-PL" sz="1600" dirty="0"/>
              <a:t>etatu przeliczeniowego na 40 łóżek.</a:t>
            </a:r>
          </a:p>
        </p:txBody>
      </p:sp>
    </p:spTree>
    <p:extLst>
      <p:ext uri="{BB962C8B-B14F-4D97-AF65-F5344CB8AC3E}">
        <p14:creationId xmlns:p14="http://schemas.microsoft.com/office/powerpoint/2010/main" val="33420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04.2724.021.02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UZALEŻNIONYCH OD ALKOHOLU UDZIELANE W HOSTELU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pl-PL" sz="1600" dirty="0" smtClean="0"/>
              <a:t>Objaśnienia:</a:t>
            </a:r>
          </a:p>
          <a:p>
            <a:pPr marL="45720" lvl="0" indent="0" algn="ctr">
              <a:buNone/>
            </a:pPr>
            <a:r>
              <a:rPr lang="pl-PL" sz="1600" dirty="0" smtClean="0"/>
              <a:t>** osoba, która posiada kwalifikacje specjalisty terapii uzależnień, </a:t>
            </a:r>
            <a:br>
              <a:rPr lang="pl-PL" sz="1600" dirty="0" smtClean="0"/>
            </a:br>
            <a:r>
              <a:rPr lang="pl-PL" sz="1600" dirty="0" smtClean="0"/>
              <a:t>o których mowa w ustawie z dnia 29 lipca 2005 r. o przeciwdziałaniu narkomanii (Dz. U. z 2012 r. poz. 124) lub posiada kwalifikacje specjalisty psychoterapii uzależnień, o których mowa w przepisach wydanych na podstawie ustawy z dnia 26 października 1982 r. </a:t>
            </a:r>
            <a:r>
              <a:rPr lang="pl-PL" sz="1600" dirty="0" smtClean="0"/>
              <a:t>o </a:t>
            </a:r>
            <a:r>
              <a:rPr lang="pl-PL" sz="1600" dirty="0" smtClean="0"/>
              <a:t>wychowaniu w trzeźwości i przeciwdziałaniu alkoholizmowi </a:t>
            </a:r>
            <a:br>
              <a:rPr lang="pl-PL" sz="1600" dirty="0" smtClean="0"/>
            </a:br>
            <a:r>
              <a:rPr lang="pl-PL" sz="1600" dirty="0" smtClean="0"/>
              <a:t>(Dz. U. z 2012 r. poz.1356).</a:t>
            </a:r>
          </a:p>
          <a:p>
            <a:pPr marL="45720" lvl="0" indent="0" algn="ctr">
              <a:buNone/>
            </a:pPr>
            <a:r>
              <a:rPr lang="pl-PL" sz="1600" dirty="0" smtClean="0"/>
              <a:t>*** osoba, która uczestniczy w udzielaniu świadczeń z zakresu uzależnienia i współuzależnienia  pod nadzorem specjalisty psychoterapii uzależnień i posiada kwalifikacje instruktora terapii uzależnień, o których mowa w ustawie z dnia 29 lipca 2005 r. </a:t>
            </a:r>
            <a:r>
              <a:rPr lang="pl-PL" sz="1600" dirty="0" smtClean="0"/>
              <a:t>o </a:t>
            </a:r>
            <a:r>
              <a:rPr lang="pl-PL" sz="1600" dirty="0" smtClean="0"/>
              <a:t>przeciwdziałaniu narkomanii lub w przepisach wydanych na podstawie ustawy z dnia 26 października 1982 r. o wychowaniu </a:t>
            </a:r>
            <a:br>
              <a:rPr lang="pl-PL" sz="1600" dirty="0" smtClean="0"/>
            </a:br>
            <a:r>
              <a:rPr lang="pl-PL" sz="1600" dirty="0" smtClean="0"/>
              <a:t>w trzeźwości i przeciwdziałaniu  alkoholizmowi.</a:t>
            </a:r>
          </a:p>
          <a:p>
            <a:pPr marL="4572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3420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Wymagania dla zakresu 04.2724.021.02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ŚWIADCZENIA DLA UZALEŻNIONYCH OD ALKOHOLU UDZIELANE W HOSTELU </a:t>
            </a:r>
            <a:r>
              <a:rPr lang="pl-PL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064896" cy="537321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pl-PL" sz="1600" b="1" dirty="0" smtClean="0"/>
              <a:t>Pozostałe warunki wymagane na podstawie zarządzenia Prezesa NFZ</a:t>
            </a:r>
          </a:p>
          <a:p>
            <a:pPr marL="45720" indent="0">
              <a:buNone/>
            </a:pPr>
            <a:r>
              <a:rPr lang="pl-PL" sz="1600" dirty="0" smtClean="0"/>
              <a:t>1</a:t>
            </a:r>
            <a:r>
              <a:rPr lang="pl-PL" sz="1600" dirty="0"/>
              <a:t>) program </a:t>
            </a:r>
            <a:r>
              <a:rPr lang="pl-PL" sz="1600" dirty="0" smtClean="0"/>
              <a:t>post rehabilitacyjny,  </a:t>
            </a:r>
            <a:r>
              <a:rPr lang="pl-PL" sz="1600" dirty="0"/>
              <a:t>zgodnie  z załącznikiem nr 2, l.p. 11, kolumna 2, rozporządzenia;</a:t>
            </a:r>
          </a:p>
          <a:p>
            <a:pPr marL="45720" indent="0">
              <a:buNone/>
            </a:pPr>
            <a:r>
              <a:rPr lang="pl-PL" sz="1600" dirty="0"/>
              <a:t>2 )dostęp do świadczeń gwarantowanych zgodnie z  § 7 </a:t>
            </a:r>
            <a:r>
              <a:rPr lang="pl-PL" sz="1600" dirty="0" smtClean="0"/>
              <a:t>rozporządzenia</a:t>
            </a:r>
          </a:p>
          <a:p>
            <a:pPr marL="45720" indent="0">
              <a:buNone/>
            </a:pPr>
            <a:r>
              <a:rPr lang="pl-PL" sz="1600" dirty="0" smtClean="0"/>
              <a:t>(</a:t>
            </a:r>
            <a:r>
              <a:rPr lang="pl-PL" sz="1600" dirty="0"/>
              <a:t>tj. świadczenia terapeutyczne, programy terapeutyczne, niezbędne badania diagnostyczne, leki, wyżywienie, działania edukacyjno-konsultacyjne dla rodzin</a:t>
            </a:r>
            <a:r>
              <a:rPr lang="pl-PL" sz="1600" dirty="0" smtClean="0"/>
              <a:t>).</a:t>
            </a:r>
          </a:p>
          <a:p>
            <a:pPr marL="45720" indent="0">
              <a:buNone/>
            </a:pPr>
            <a:r>
              <a:rPr lang="pl-PL" sz="1600" i="1" dirty="0" smtClean="0">
                <a:solidFill>
                  <a:schemeClr val="accent5">
                    <a:lumMod val="75000"/>
                  </a:schemeClr>
                </a:solidFill>
              </a:rPr>
              <a:t>                  </a:t>
            </a:r>
            <a:endParaRPr lang="pl-PL" sz="1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pl-PL" sz="1600" dirty="0" smtClean="0">
                <a:solidFill>
                  <a:srgbClr val="00B050"/>
                </a:solidFill>
              </a:rPr>
              <a:t>Warunki dodatkowo oceniane:</a:t>
            </a:r>
          </a:p>
          <a:p>
            <a:pPr marL="45720" indent="0">
              <a:buNone/>
            </a:pPr>
            <a:r>
              <a:rPr lang="pl-PL" sz="1600" dirty="0">
                <a:solidFill>
                  <a:srgbClr val="00B050"/>
                </a:solidFill>
              </a:rPr>
              <a:t>1) specjalista psychoterapii uzależnień w wymiarze czasu pracy zgodnie z załącznikiem nr 2, l.p. 11, kolumna 3, pkt 1 </a:t>
            </a:r>
            <a:r>
              <a:rPr lang="pl-PL" sz="1600" dirty="0" smtClean="0">
                <a:solidFill>
                  <a:srgbClr val="00B050"/>
                </a:solidFill>
              </a:rPr>
              <a:t>rozporządzenia,</a:t>
            </a:r>
          </a:p>
          <a:p>
            <a:pPr marL="45720" indent="0">
              <a:buNone/>
            </a:pPr>
            <a:r>
              <a:rPr lang="pl-PL" sz="1600" dirty="0" smtClean="0">
                <a:solidFill>
                  <a:srgbClr val="00B050"/>
                </a:solidFill>
              </a:rPr>
              <a:t> </a:t>
            </a:r>
            <a:r>
              <a:rPr lang="pl-PL" sz="1600" dirty="0">
                <a:solidFill>
                  <a:srgbClr val="00B050"/>
                </a:solidFill>
              </a:rPr>
              <a:t>dostęp do:</a:t>
            </a:r>
          </a:p>
          <a:p>
            <a:pPr marL="45720" indent="0">
              <a:buNone/>
            </a:pPr>
            <a:r>
              <a:rPr lang="pl-PL" sz="1600" dirty="0">
                <a:solidFill>
                  <a:srgbClr val="00B050"/>
                </a:solidFill>
              </a:rPr>
              <a:t>1) profilowanych programów terapii z </a:t>
            </a:r>
            <a:r>
              <a:rPr lang="pl-PL" sz="1600" dirty="0" smtClean="0">
                <a:solidFill>
                  <a:srgbClr val="00B050"/>
                </a:solidFill>
              </a:rPr>
              <a:t>systematyczną  </a:t>
            </a:r>
            <a:r>
              <a:rPr lang="pl-PL" sz="1600" dirty="0">
                <a:solidFill>
                  <a:srgbClr val="00B050"/>
                </a:solidFill>
              </a:rPr>
              <a:t>psychoterapią indywidualną </a:t>
            </a:r>
            <a:r>
              <a:rPr lang="pl-PL" sz="1600" dirty="0" smtClean="0">
                <a:solidFill>
                  <a:srgbClr val="00B050"/>
                </a:solidFill>
              </a:rPr>
              <a:t/>
            </a:r>
            <a:br>
              <a:rPr lang="pl-PL" sz="1600" dirty="0" smtClean="0">
                <a:solidFill>
                  <a:srgbClr val="00B050"/>
                </a:solidFill>
              </a:rPr>
            </a:br>
            <a:r>
              <a:rPr lang="pl-PL" sz="1600" dirty="0" smtClean="0">
                <a:solidFill>
                  <a:srgbClr val="00B050"/>
                </a:solidFill>
              </a:rPr>
              <a:t>i </a:t>
            </a:r>
            <a:r>
              <a:rPr lang="pl-PL" sz="1600" dirty="0">
                <a:solidFill>
                  <a:srgbClr val="00B050"/>
                </a:solidFill>
              </a:rPr>
              <a:t>grupową;</a:t>
            </a:r>
          </a:p>
          <a:p>
            <a:pPr marL="45720" indent="0">
              <a:buNone/>
            </a:pPr>
            <a:r>
              <a:rPr lang="pl-PL" sz="1600" dirty="0">
                <a:solidFill>
                  <a:srgbClr val="00B050"/>
                </a:solidFill>
              </a:rPr>
              <a:t>2) programów aktywizacji </a:t>
            </a:r>
            <a:r>
              <a:rPr lang="pl-PL" sz="1600" dirty="0" smtClean="0">
                <a:solidFill>
                  <a:srgbClr val="00B050"/>
                </a:solidFill>
              </a:rPr>
              <a:t>życiowej;</a:t>
            </a:r>
            <a:endParaRPr lang="pl-PL" sz="1600" dirty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pl-PL" sz="1600" dirty="0">
                <a:solidFill>
                  <a:srgbClr val="00B050"/>
                </a:solidFill>
              </a:rPr>
              <a:t>3) interwencji pracownika </a:t>
            </a:r>
            <a:r>
              <a:rPr lang="pl-PL" sz="1600" dirty="0" smtClean="0">
                <a:solidFill>
                  <a:srgbClr val="00B050"/>
                </a:solidFill>
              </a:rPr>
              <a:t>socjalnego </a:t>
            </a:r>
            <a:r>
              <a:rPr lang="pl-PL" sz="1600" i="1" dirty="0" smtClean="0">
                <a:solidFill>
                  <a:schemeClr val="accent5">
                    <a:lumMod val="75000"/>
                  </a:schemeClr>
                </a:solidFill>
              </a:rPr>
              <a:t>(rozumiane jako zatrudnienie pracownika socjalnego oraz wykazanie go w ofercie)</a:t>
            </a:r>
            <a:endParaRPr lang="pl-PL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algn="ctr"/>
            <a:r>
              <a:rPr lang="pl-PL" sz="2400" dirty="0" smtClean="0"/>
              <a:t>Wymagania </a:t>
            </a:r>
            <a:r>
              <a:rPr lang="pl-PL" sz="2400" dirty="0"/>
              <a:t>dla zakresu </a:t>
            </a:r>
            <a:r>
              <a:rPr lang="pl-PL" sz="2400" dirty="0" smtClean="0"/>
              <a:t>04.1740.008.02 – PROGRAM LECZENIA SUBSTYTUCYJNEGO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352928" cy="5040560"/>
          </a:xfrm>
        </p:spPr>
        <p:txBody>
          <a:bodyPr>
            <a:normAutofit/>
          </a:bodyPr>
          <a:lstStyle/>
          <a:p>
            <a:endParaRPr lang="pl-PL" sz="1400" dirty="0" smtClean="0"/>
          </a:p>
          <a:p>
            <a:endParaRPr lang="pl-PL" sz="1400" dirty="0" smtClean="0"/>
          </a:p>
        </p:txBody>
      </p:sp>
      <p:sp>
        <p:nvSpPr>
          <p:cNvPr id="5" name="Prostokąt 4"/>
          <p:cNvSpPr/>
          <p:nvPr/>
        </p:nvSpPr>
        <p:spPr>
          <a:xfrm>
            <a:off x="827584" y="1268760"/>
            <a:ext cx="777686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/>
              <a:t>Program leczenia substytucyjnego:</a:t>
            </a:r>
          </a:p>
          <a:p>
            <a:pPr algn="ctr"/>
            <a:r>
              <a:rPr lang="pl-PL" sz="2000" b="1" dirty="0"/>
              <a:t>program leczenia </a:t>
            </a:r>
            <a:r>
              <a:rPr lang="pl-PL" sz="2000" b="1" dirty="0" smtClean="0"/>
              <a:t>uzależnienia, realizowany </a:t>
            </a:r>
            <a:r>
              <a:rPr lang="pl-PL" sz="2000" b="1" dirty="0"/>
              <a:t>zgodnie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z </a:t>
            </a:r>
            <a:r>
              <a:rPr lang="pl-PL" sz="2000" b="1" dirty="0"/>
              <a:t>przepisami </a:t>
            </a:r>
            <a:r>
              <a:rPr lang="pl-PL" sz="2000" b="1" dirty="0" smtClean="0"/>
              <a:t>ustawy z </a:t>
            </a:r>
            <a:r>
              <a:rPr lang="pl-PL" sz="2000" b="1" dirty="0"/>
              <a:t>dnia 29 lipca 2005 r. o </a:t>
            </a:r>
            <a:r>
              <a:rPr lang="pl-PL" sz="2000" b="1" dirty="0" smtClean="0"/>
              <a:t>przeciwdziałaniu narkomanii.</a:t>
            </a:r>
          </a:p>
          <a:p>
            <a:r>
              <a:rPr lang="pl-PL" sz="2000" dirty="0" smtClean="0"/>
              <a:t> </a:t>
            </a:r>
            <a:r>
              <a:rPr lang="pl-PL" dirty="0"/>
              <a:t>1. Personel:</a:t>
            </a:r>
          </a:p>
          <a:p>
            <a:r>
              <a:rPr lang="pl-PL" dirty="0"/>
              <a:t>1) lekarz specjalista w dziedzinie psychiatrii lub lekarz, który</a:t>
            </a:r>
          </a:p>
          <a:p>
            <a:r>
              <a:rPr lang="pl-PL" dirty="0"/>
              <a:t>posiada specjalizację I stopnia w dziedzinie </a:t>
            </a:r>
            <a:r>
              <a:rPr lang="pl-PL" dirty="0" smtClean="0"/>
              <a:t>psychiatrii lub lekarz </a:t>
            </a:r>
          </a:p>
          <a:p>
            <a:r>
              <a:rPr lang="pl-PL" dirty="0" smtClean="0"/>
              <a:t>w trakcie specjalizacji  w dziedzinie psychiatrii, który posiada </a:t>
            </a:r>
            <a:br>
              <a:rPr lang="pl-PL" dirty="0" smtClean="0"/>
            </a:br>
            <a:r>
              <a:rPr lang="pl-PL" dirty="0" smtClean="0"/>
              <a:t>co najmniej 3-miesięczny staż pracy w podmiotach leczniczych prowadzących leczenie osób uzależnionych;</a:t>
            </a:r>
            <a:endParaRPr lang="pl-PL" dirty="0"/>
          </a:p>
          <a:p>
            <a:r>
              <a:rPr lang="pl-PL" dirty="0"/>
              <a:t>2) specjalista psychoterapii uzależnień*;</a:t>
            </a:r>
          </a:p>
          <a:p>
            <a:r>
              <a:rPr lang="pl-PL" dirty="0"/>
              <a:t>3) pielęgniarka – równoważnik 1 etatu przeliczeniowego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50 </a:t>
            </a:r>
            <a:r>
              <a:rPr lang="pl-PL" dirty="0"/>
              <a:t>uczestników programu</a:t>
            </a:r>
            <a:r>
              <a:rPr lang="pl-PL" dirty="0" smtClean="0"/>
              <a:t>.</a:t>
            </a:r>
          </a:p>
          <a:p>
            <a:r>
              <a:rPr lang="pl-PL" dirty="0" smtClean="0"/>
              <a:t>2</a:t>
            </a:r>
            <a:r>
              <a:rPr lang="pl-PL" dirty="0"/>
              <a:t>. Pozostałe warunki: zapewnienie leków stosowanych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programie substytucyjnym.</a:t>
            </a:r>
          </a:p>
          <a:p>
            <a:endParaRPr lang="pl-PL" dirty="0" smtClean="0"/>
          </a:p>
          <a:p>
            <a:r>
              <a:rPr lang="pl-PL" i="1" dirty="0" smtClean="0">
                <a:solidFill>
                  <a:schemeClr val="accent6">
                    <a:lumMod val="75000"/>
                  </a:schemeClr>
                </a:solidFill>
              </a:rPr>
              <a:t>UWAGA: w ofercie należy złożyć oświadczenia o  liczbie pacjentów planowanych do objęcia opieką w programie oraz wskazać, jaki lek substytucyjny będzie zapewniany.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7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82453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pl-PL" sz="2900" dirty="0" smtClean="0"/>
              <a:t>Użyte w zarządzeniu i rozporządzeniu pojęcia i definicje: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smtClean="0"/>
              <a:t> Lekarz specjalista – lekarz, który posiada specjalizację II stopnia </a:t>
            </a:r>
            <a:br>
              <a:rPr lang="pl-PL" sz="2900" dirty="0" smtClean="0"/>
            </a:br>
            <a:r>
              <a:rPr lang="pl-PL" sz="2900" dirty="0" smtClean="0"/>
              <a:t>lub tytuł specjalisty w określonej dziedzinie medycyny,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smtClean="0"/>
              <a:t> Lekarz w trakcie specjalizacji:</a:t>
            </a:r>
          </a:p>
          <a:p>
            <a:r>
              <a:rPr lang="pl-PL" sz="2900" dirty="0" smtClean="0"/>
              <a:t> w przypadku świadczeń realizowanych w warunkach ambulatoryjnych i dziennych – lekarz, który ukończył co najmniej pierwszy rok </a:t>
            </a:r>
            <a:r>
              <a:rPr lang="pl-PL" sz="2900" dirty="0" smtClean="0"/>
              <a:t>specjalizacji </a:t>
            </a:r>
            <a:r>
              <a:rPr lang="pl-PL" sz="2900" dirty="0"/>
              <a:t>z psychiatrii, lub psychiatrii dzieci i młodzieży, w trybie określonym przepisami o zawodach lekarza i lekarza dentysty,</a:t>
            </a:r>
            <a:endParaRPr lang="pl-PL" sz="2900" dirty="0" smtClean="0"/>
          </a:p>
          <a:p>
            <a:r>
              <a:rPr lang="pl-PL" sz="2900" dirty="0" smtClean="0"/>
              <a:t>w </a:t>
            </a:r>
            <a:r>
              <a:rPr lang="pl-PL" sz="2900" dirty="0"/>
              <a:t>przypadku świadczeń realizowanych w warunkach </a:t>
            </a:r>
            <a:r>
              <a:rPr lang="pl-PL" sz="2900" dirty="0" smtClean="0"/>
              <a:t>stacjonarnych – lekarz, który </a:t>
            </a:r>
            <a:r>
              <a:rPr lang="pl-PL" sz="2900" dirty="0" smtClean="0"/>
              <a:t>rozpoczął specjalizację z psychiatrii lub psychiatrii dzieci i młodzieży, w trybie określonym </a:t>
            </a:r>
            <a:r>
              <a:rPr lang="pl-PL" sz="2900" dirty="0" smtClean="0"/>
              <a:t>przepisami o zawodach lekarza i lekarza dentysty,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900" dirty="0" smtClean="0"/>
              <a:t> ilekroć mowa o psychologu klinicznym należy przez to rozumieć psychologa, posiadającego </a:t>
            </a:r>
            <a:r>
              <a:rPr lang="pl-PL" sz="2900" u="sng" dirty="0"/>
              <a:t>tytuł specjalisty </a:t>
            </a:r>
            <a:r>
              <a:rPr lang="pl-PL" sz="2900" u="sng" dirty="0" smtClean="0"/>
              <a:t>II stopnia </a:t>
            </a:r>
            <a:r>
              <a:rPr lang="pl-PL" sz="2900" dirty="0" smtClean="0"/>
              <a:t>w</a:t>
            </a:r>
            <a:r>
              <a:rPr lang="pl-PL" sz="2900" dirty="0"/>
              <a:t> dziedzinie psychologia </a:t>
            </a:r>
            <a:r>
              <a:rPr lang="pl-PL" sz="2900" dirty="0" smtClean="0"/>
              <a:t>kliniczna,</a:t>
            </a:r>
          </a:p>
          <a:p>
            <a:pPr marL="45720" indent="0">
              <a:buNone/>
            </a:pPr>
            <a:endParaRPr lang="pl-PL" sz="3400" dirty="0"/>
          </a:p>
          <a:p>
            <a:pPr>
              <a:buFont typeface="Wingdings" panose="05000000000000000000" pitchFamily="2" charset="2"/>
              <a:buChar char="Ø"/>
            </a:pPr>
            <a:endParaRPr lang="pl-PL" sz="34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56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  <p:pic>
        <p:nvPicPr>
          <p:cNvPr id="512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265" y="457201"/>
            <a:ext cx="582423" cy="955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542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752528"/>
          </a:xfrm>
        </p:spPr>
        <p:txBody>
          <a:bodyPr>
            <a:noAutofit/>
          </a:bodyPr>
          <a:lstStyle/>
          <a:p>
            <a:pPr algn="ctr"/>
            <a:r>
              <a:rPr lang="pl-PL" sz="1600" dirty="0" smtClean="0"/>
              <a:t>Użyte w zarządzeniu i rozporządzeniu pojęcia i definicje: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smtClean="0"/>
              <a:t>psychoterapeuta: </a:t>
            </a:r>
            <a:r>
              <a:rPr lang="pl-PL" sz="1600" b="1" dirty="0" smtClean="0"/>
              <a:t>psychoterapeutą </a:t>
            </a:r>
            <a:r>
              <a:rPr lang="pl-PL" sz="1600" b="1" dirty="0"/>
              <a:t>jest:</a:t>
            </a:r>
            <a:endParaRPr lang="pl-PL" sz="1600" dirty="0"/>
          </a:p>
          <a:p>
            <a:pPr marL="45720" indent="0">
              <a:buNone/>
            </a:pPr>
            <a:r>
              <a:rPr lang="pl-PL" sz="1400" dirty="0"/>
              <a:t>osoba, która spełnia </a:t>
            </a:r>
            <a:r>
              <a:rPr lang="pl-PL" sz="1400" b="1" dirty="0"/>
              <a:t>łącznie</a:t>
            </a:r>
            <a:r>
              <a:rPr lang="pl-PL" sz="1400" dirty="0"/>
              <a:t> następujące warunki: a) posiada dyplom </a:t>
            </a:r>
            <a:r>
              <a:rPr lang="pl-PL" sz="1400" u="sng" dirty="0"/>
              <a:t>lekarza lub </a:t>
            </a:r>
            <a:r>
              <a:rPr lang="pl-PL" sz="1400" u="sng" dirty="0" smtClean="0"/>
              <a:t>magistra: psychologii</a:t>
            </a:r>
            <a:r>
              <a:rPr lang="pl-PL" sz="1400" u="sng" dirty="0"/>
              <a:t>, pielęgniarstwa, pedagogiki, resocjalizacji</a:t>
            </a:r>
            <a:r>
              <a:rPr lang="pl-PL" sz="1400" dirty="0"/>
              <a:t> albo spełnia warunki określone w art. 63 ust. 1 ustawy z dnia 8 czerwca 2001 r. o zawodzie psychologa i samorządzie zawodowym psychologów </a:t>
            </a:r>
            <a:r>
              <a:rPr lang="pl-PL" sz="1400" dirty="0" smtClean="0"/>
              <a:t>(</a:t>
            </a:r>
            <a:r>
              <a:rPr lang="pl-PL" sz="1400" dirty="0"/>
              <a:t>Dz. U. Nr 73, poz. 763, z późn. zm</a:t>
            </a:r>
            <a:r>
              <a:rPr lang="pl-PL" sz="1400" dirty="0" smtClean="0"/>
              <a:t>.),</a:t>
            </a:r>
          </a:p>
          <a:p>
            <a:pPr marL="45720" indent="0">
              <a:buNone/>
            </a:pPr>
            <a:r>
              <a:rPr lang="pl-PL" sz="1400" dirty="0" smtClean="0"/>
              <a:t> </a:t>
            </a:r>
            <a:r>
              <a:rPr lang="pl-PL" sz="1400" dirty="0"/>
              <a:t>b) ukończyła podyplomowe szkolenie w zakresie oddziaływań psychoterapeutycznych mających zastosowanie w leczeniu zaburzeń zdrowia, prowadzone metodami </a:t>
            </a:r>
            <a:r>
              <a:rPr lang="pl-PL" sz="1400" dirty="0" smtClean="0"/>
              <a:t>o </a:t>
            </a:r>
            <a:r>
              <a:rPr lang="pl-PL" sz="1400" dirty="0"/>
              <a:t>udowodnionej naukowo skuteczności, w szczególności metodą terapii psychodynamicznej, poznawczo–behawioralnej lub systemowej, </a:t>
            </a:r>
            <a:r>
              <a:rPr lang="pl-PL" sz="1400" u="sng" dirty="0"/>
              <a:t>w wymiarze co najmniej 1200</a:t>
            </a:r>
            <a:r>
              <a:rPr lang="pl-PL" sz="1400" dirty="0"/>
              <a:t> godzin albo przed 2007 r. ukończyła podyplomowe szkolenie w zakresie oddziaływań psychoterapeutycznych mających zastosowanie w leczeniu zaburzeń zdrowia w wymiarze czasu określonym w programie tego szkolenia</a:t>
            </a:r>
            <a:r>
              <a:rPr lang="pl-PL" sz="1400" dirty="0" smtClean="0"/>
              <a:t>,</a:t>
            </a:r>
          </a:p>
          <a:p>
            <a:pPr marL="45720" indent="0">
              <a:buNone/>
            </a:pPr>
            <a:r>
              <a:rPr lang="pl-PL" sz="1400" dirty="0" smtClean="0"/>
              <a:t>c</a:t>
            </a:r>
            <a:r>
              <a:rPr lang="pl-PL" sz="1400" dirty="0"/>
              <a:t>) posiada </a:t>
            </a:r>
            <a:r>
              <a:rPr lang="pl-PL" sz="1400" u="sng" dirty="0"/>
              <a:t>zaświadczenie, zwane dalej „certyfikatem psychoterapeuty”, poświadczające odbycie szkolenia</a:t>
            </a:r>
            <a:r>
              <a:rPr lang="pl-PL" sz="1400" dirty="0"/>
              <a:t> wymienionego w lit. b, zakończonego egzaminem przeprowadzonym przez komisję zewnętrzną wobec podmiotu kształcącego, w skład której nie wchodzą przedstawiciele podmiotu kształcącego, w szczególności powołaną przez stowarzyszenia wydające certyfikaty psychoterapeuty – zwana dalej </a:t>
            </a:r>
            <a:r>
              <a:rPr lang="pl-PL" sz="1400" i="1" dirty="0"/>
              <a:t>„osobą prowadzącą psychoterapię”</a:t>
            </a:r>
          </a:p>
          <a:p>
            <a:pPr marL="45720" indent="0">
              <a:buNone/>
            </a:pPr>
            <a:endParaRPr lang="pl-PL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171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Użyte w zarządzeniu i rozporządzeniu pojęcia i definicje: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 smtClean="0"/>
              <a:t> Osobą </a:t>
            </a:r>
            <a:r>
              <a:rPr lang="pl-PL" b="1" dirty="0"/>
              <a:t>w trakcie szkolenia do uzyskania certyfikatu psychoterapeuty jest:</a:t>
            </a:r>
            <a:endParaRPr lang="pl-PL" dirty="0"/>
          </a:p>
          <a:p>
            <a:pPr marL="45720" indent="0">
              <a:buNone/>
            </a:pPr>
            <a:r>
              <a:rPr lang="pl-PL" dirty="0"/>
              <a:t>osoba, o której mowa w lit. a wyżej wymienionego zapisu, posiadająca status osoby uczestniczącej </a:t>
            </a:r>
            <a:r>
              <a:rPr lang="pl-PL" u="sng" dirty="0"/>
              <a:t>co najmniej dwa lata w podyplomowym szkoleniu</a:t>
            </a:r>
            <a:r>
              <a:rPr lang="pl-PL" dirty="0"/>
              <a:t>, o którym mowa w lit. b, oraz posiadająca zaświadczenie wydane przez podmiot prowadzący kształcenie oraz pracująca pod nadzorem osoby posiadającej certyfikat psychoterapeuty, zwana dalej „osobą ubiegającą się o otrzymanie certyfikatu psychoterapeuty</a:t>
            </a:r>
            <a:r>
              <a:rPr lang="pl-PL" dirty="0" smtClean="0"/>
              <a:t>”.</a:t>
            </a:r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586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dirty="0" smtClean="0"/>
              <a:t>Użyte w zarządzeniu i rozporządzeniu pojęcia i definicje: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b="1" dirty="0" smtClean="0"/>
              <a:t> program psychoterapeutyczny – </a:t>
            </a:r>
            <a:r>
              <a:rPr lang="pl-PL" dirty="0"/>
              <a:t>program</a:t>
            </a:r>
            <a:r>
              <a:rPr lang="pl-PL" i="1" dirty="0"/>
              <a:t>,</a:t>
            </a:r>
            <a:r>
              <a:rPr lang="pl-PL" dirty="0"/>
              <a:t> o którym mowa w § 9 ust. 2 pkt 1 rozporządzenia, zawierający schemat postępowania, na który składa się opis założeń, cel, formy realizacji, czas trwania programu i jego ocena, skierowany </a:t>
            </a:r>
            <a:r>
              <a:rPr lang="pl-PL" dirty="0" smtClean="0"/>
              <a:t>do </a:t>
            </a:r>
            <a:r>
              <a:rPr lang="pl-PL" dirty="0"/>
              <a:t>wybranej grupy świadczeniobiorców oraz obejmujący specyficzne zadania, realizowane przy pomocy określonych i zapisanych metod</a:t>
            </a:r>
            <a:r>
              <a:rPr lang="pl-PL" dirty="0" smtClean="0"/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 smtClean="0"/>
              <a:t> </a:t>
            </a:r>
            <a:r>
              <a:rPr lang="pl-PL" b="1" dirty="0" err="1" smtClean="0"/>
              <a:t>postrehabilitacja</a:t>
            </a:r>
            <a:r>
              <a:rPr lang="pl-PL" dirty="0" smtClean="0"/>
              <a:t> – działania majce na celu readaptację społeczną i rozwój osobisty, kierowane do osób, które utrzymują abstynencję oraz ukończyły podstawowy program rehabilitacyjny, a także osób będących w trakcie leczenia substytucyjnego, utrzymujących abstynencję.</a:t>
            </a:r>
          </a:p>
          <a:p>
            <a:pPr marL="45720" lvl="0" indent="0" algn="ctr">
              <a:buNone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UWAGA:   w przypadku udzielenia odpowiedzi twierdzącej, dotyczącej realizacji programów, należy dołączyć je do oferty.</a:t>
            </a:r>
          </a:p>
          <a:p>
            <a:pPr lvl="0" algn="ctr"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pl-PL" dirty="0" smtClean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9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Użyte w zarządzeniu i rozporządzeniu pojęcia i definicje:</a:t>
            </a:r>
          </a:p>
          <a:p>
            <a:pPr algn="ctr"/>
            <a:endParaRPr lang="pl-PL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b="1" dirty="0" smtClean="0"/>
              <a:t> </a:t>
            </a:r>
            <a:r>
              <a:rPr lang="pl-PL" b="1" dirty="0"/>
              <a:t>programy profilowane - </a:t>
            </a:r>
            <a:r>
              <a:rPr lang="pl-PL" dirty="0"/>
              <a:t>kompleksowe programy diagnostyczno-terapeutyczne realizujące szczególne zadania przy pomocy określonych i zapisanych metod (w tym program zapobiegania natręctwom, leczenia agresji lekoopornej, interwencja kryzysowa, leczenie pierwszego epizodu schizofrenii, leczenia zaburzeń odżywiania</a:t>
            </a:r>
            <a:r>
              <a:rPr lang="pl-PL" dirty="0" smtClean="0"/>
              <a:t>);</a:t>
            </a:r>
          </a:p>
          <a:p>
            <a:pPr marL="45720" lvl="0" indent="0">
              <a:buNone/>
            </a:pPr>
            <a:endParaRPr lang="pl-PL" dirty="0" smtClean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85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pl-PL" dirty="0" smtClean="0"/>
              <a:t>  </a:t>
            </a:r>
            <a:r>
              <a:rPr lang="pl-PL" b="1" dirty="0" smtClean="0"/>
              <a:t>terapeuta zajęciowy </a:t>
            </a:r>
            <a:r>
              <a:rPr lang="pl-PL" dirty="0" smtClean="0"/>
              <a:t>osoba</a:t>
            </a:r>
            <a:r>
              <a:rPr lang="pl-PL" dirty="0"/>
              <a:t>, która:</a:t>
            </a:r>
          </a:p>
          <a:p>
            <a:pPr marL="45720" lvl="0" indent="0">
              <a:buNone/>
            </a:pPr>
            <a:r>
              <a:rPr lang="pl-PL" dirty="0" smtClean="0"/>
              <a:t>a</a:t>
            </a:r>
            <a:r>
              <a:rPr lang="pl-PL" dirty="0"/>
              <a:t>) rozpoczęła po dniu 30 września 2012 </a:t>
            </a:r>
            <a:r>
              <a:rPr lang="pl-PL" dirty="0" smtClean="0"/>
              <a:t>r. studia </a:t>
            </a:r>
            <a:r>
              <a:rPr lang="pl-PL" dirty="0"/>
              <a:t>wyższe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zakresie terapii </a:t>
            </a:r>
            <a:r>
              <a:rPr lang="pl-PL" dirty="0" smtClean="0"/>
              <a:t>zajęciowej, obejmujące </a:t>
            </a:r>
            <a:r>
              <a:rPr lang="pl-PL" dirty="0"/>
              <a:t>co najmniej 2000 </a:t>
            </a:r>
            <a:r>
              <a:rPr lang="pl-PL" dirty="0" smtClean="0"/>
              <a:t>godzin kształcenia </a:t>
            </a:r>
            <a:r>
              <a:rPr lang="pl-PL" dirty="0"/>
              <a:t>w grupie treści </a:t>
            </a:r>
            <a:r>
              <a:rPr lang="pl-PL" dirty="0" smtClean="0"/>
              <a:t>podstawowych i </a:t>
            </a:r>
            <a:r>
              <a:rPr lang="pl-PL" dirty="0"/>
              <a:t>kierunkowych obejmujących wiedzę </a:t>
            </a:r>
            <a:r>
              <a:rPr lang="pl-PL" dirty="0" smtClean="0"/>
              <a:t>z zakresu </a:t>
            </a:r>
            <a:r>
              <a:rPr lang="pl-PL" dirty="0"/>
              <a:t>teorii i technik terapeutycznych </a:t>
            </a:r>
            <a:r>
              <a:rPr lang="pl-PL" dirty="0" smtClean="0"/>
              <a:t>i uzyskała </a:t>
            </a:r>
            <a:r>
              <a:rPr lang="pl-PL" dirty="0"/>
              <a:t>co najmniej tytuł licencjata,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lub</a:t>
            </a:r>
          </a:p>
          <a:p>
            <a:pPr marL="45720" lvl="0" indent="0">
              <a:buNone/>
            </a:pPr>
            <a:r>
              <a:rPr lang="pl-PL" dirty="0" smtClean="0"/>
              <a:t>b</a:t>
            </a:r>
            <a:r>
              <a:rPr lang="pl-PL" dirty="0"/>
              <a:t>) ukończyła studia wyższe na kierunku </a:t>
            </a:r>
            <a:r>
              <a:rPr lang="pl-PL" dirty="0" smtClean="0"/>
              <a:t>lub w </a:t>
            </a:r>
            <a:r>
              <a:rPr lang="pl-PL" dirty="0"/>
              <a:t>specjalności terapia </a:t>
            </a:r>
            <a:r>
              <a:rPr lang="pl-PL" dirty="0" smtClean="0"/>
              <a:t>zajęciowa, obejmujące </a:t>
            </a:r>
            <a:r>
              <a:rPr lang="pl-PL" dirty="0"/>
              <a:t>co najmniej 3000 </a:t>
            </a:r>
            <a:r>
              <a:rPr lang="pl-PL" dirty="0" smtClean="0"/>
              <a:t>godzin kształcenia</a:t>
            </a:r>
            <a:r>
              <a:rPr lang="pl-PL" dirty="0"/>
              <a:t>, w tym 2000 godzin w </a:t>
            </a:r>
            <a:r>
              <a:rPr lang="pl-PL" dirty="0" smtClean="0"/>
              <a:t>grupie treści </a:t>
            </a:r>
            <a:r>
              <a:rPr lang="pl-PL" dirty="0"/>
              <a:t>podstawowych i </a:t>
            </a:r>
            <a:r>
              <a:rPr lang="pl-PL" dirty="0" smtClean="0"/>
              <a:t>kierunkowych obejmujących </a:t>
            </a:r>
            <a:r>
              <a:rPr lang="pl-PL" dirty="0"/>
              <a:t>wiedzę z zakresu </a:t>
            </a:r>
            <a:r>
              <a:rPr lang="pl-PL" dirty="0" smtClean="0"/>
              <a:t>teorii technik </a:t>
            </a:r>
            <a:r>
              <a:rPr lang="pl-PL" dirty="0"/>
              <a:t>terapeutycznych i uzyskała </a:t>
            </a:r>
            <a:r>
              <a:rPr lang="pl-PL" dirty="0" smtClean="0"/>
              <a:t>tytuł licencjata</a:t>
            </a:r>
            <a:r>
              <a:rPr lang="pl-PL" dirty="0"/>
              <a:t>, </a:t>
            </a:r>
            <a:r>
              <a:rPr lang="pl-PL" dirty="0" smtClean="0"/>
              <a:t>lub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60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pl-PL" dirty="0" smtClean="0"/>
              <a:t>c</a:t>
            </a:r>
            <a:r>
              <a:rPr lang="pl-PL" dirty="0"/>
              <a:t>) ukończyła szkołę policealną </a:t>
            </a:r>
            <a:r>
              <a:rPr lang="pl-PL" dirty="0" smtClean="0"/>
              <a:t>publiczną lub </a:t>
            </a:r>
            <a:r>
              <a:rPr lang="pl-PL" dirty="0"/>
              <a:t>niepubliczną </a:t>
            </a:r>
            <a:endParaRPr lang="pl-PL" dirty="0" smtClean="0"/>
          </a:p>
          <a:p>
            <a:pPr marL="45720" lvl="0" indent="0">
              <a:buNone/>
            </a:pPr>
            <a:r>
              <a:rPr lang="pl-PL" dirty="0" smtClean="0"/>
              <a:t>o </a:t>
            </a:r>
            <a:r>
              <a:rPr lang="pl-PL" dirty="0"/>
              <a:t>uprawnieniach </a:t>
            </a:r>
            <a:r>
              <a:rPr lang="pl-PL" dirty="0" smtClean="0"/>
              <a:t>szkoły publicznej </a:t>
            </a:r>
            <a:r>
              <a:rPr lang="pl-PL" dirty="0"/>
              <a:t>i uzyskała tytuł zawodowy</a:t>
            </a:r>
          </a:p>
          <a:p>
            <a:pPr marL="45720" lvl="0" indent="0">
              <a:buNone/>
            </a:pPr>
            <a:r>
              <a:rPr lang="pl-PL" dirty="0"/>
              <a:t>terapeuty zajęciowego lub </a:t>
            </a:r>
            <a:r>
              <a:rPr lang="pl-PL" dirty="0" smtClean="0"/>
              <a:t>dyplom potwierdzający </a:t>
            </a:r>
            <a:r>
              <a:rPr lang="pl-PL" dirty="0"/>
              <a:t>kwalifikacje zawodowe </a:t>
            </a:r>
            <a:r>
              <a:rPr lang="pl-PL" dirty="0" smtClean="0"/>
              <a:t>w zawodzie </a:t>
            </a:r>
            <a:r>
              <a:rPr lang="pl-PL" dirty="0"/>
              <a:t>terapeuty zajęciowego, </a:t>
            </a:r>
            <a:r>
              <a:rPr lang="pl-PL" dirty="0" smtClean="0"/>
              <a:t>lub</a:t>
            </a:r>
          </a:p>
          <a:p>
            <a:pPr marL="45720" lvl="0" indent="0">
              <a:buNone/>
            </a:pPr>
            <a:r>
              <a:rPr lang="pl-PL" dirty="0" smtClean="0"/>
              <a:t> d</a:t>
            </a:r>
            <a:r>
              <a:rPr lang="pl-PL" dirty="0"/>
              <a:t>) ukończyła przed dniem wejścia w </a:t>
            </a:r>
            <a:r>
              <a:rPr lang="pl-PL" dirty="0" smtClean="0"/>
              <a:t>życie rozporządzenia </a:t>
            </a:r>
            <a:r>
              <a:rPr lang="pl-PL" dirty="0"/>
              <a:t>szkołę policealną </a:t>
            </a:r>
            <a:r>
              <a:rPr lang="pl-PL" dirty="0" smtClean="0"/>
              <a:t>publiczną lub </a:t>
            </a:r>
            <a:r>
              <a:rPr lang="pl-PL" dirty="0"/>
              <a:t>niepubliczną o uprawnieniach </a:t>
            </a:r>
            <a:r>
              <a:rPr lang="pl-PL" dirty="0" smtClean="0"/>
              <a:t>szkoły publicznej </a:t>
            </a:r>
            <a:r>
              <a:rPr lang="pl-PL" dirty="0"/>
              <a:t>i uzyskała tytuł zawodowy </a:t>
            </a:r>
            <a:r>
              <a:rPr lang="pl-PL" dirty="0" smtClean="0"/>
              <a:t>w zawodzie </a:t>
            </a:r>
            <a:r>
              <a:rPr lang="pl-PL" dirty="0"/>
              <a:t>instruktor terapii zajęciowej, lub</a:t>
            </a:r>
          </a:p>
        </p:txBody>
      </p:sp>
    </p:spTree>
    <p:extLst>
      <p:ext uri="{BB962C8B-B14F-4D97-AF65-F5344CB8AC3E}">
        <p14:creationId xmlns:p14="http://schemas.microsoft.com/office/powerpoint/2010/main" val="198568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064896" cy="4608512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pl-PL" dirty="0"/>
              <a:t>e) ukończyła przed dniem 1 </a:t>
            </a:r>
            <a:r>
              <a:rPr lang="pl-PL" dirty="0" smtClean="0"/>
              <a:t>października 2011 </a:t>
            </a:r>
            <a:r>
              <a:rPr lang="pl-PL" dirty="0"/>
              <a:t>r. studia wyższe w specjalności </a:t>
            </a:r>
            <a:r>
              <a:rPr lang="pl-PL" dirty="0" smtClean="0"/>
              <a:t>terapia zajęciowa</a:t>
            </a:r>
            <a:r>
              <a:rPr lang="pl-PL" dirty="0"/>
              <a:t>, obejmujące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co </a:t>
            </a:r>
            <a:r>
              <a:rPr lang="pl-PL" dirty="0"/>
              <a:t>najmniej </a:t>
            </a:r>
            <a:r>
              <a:rPr lang="pl-PL" dirty="0" smtClean="0"/>
              <a:t>1665 godzin </a:t>
            </a:r>
            <a:r>
              <a:rPr lang="pl-PL" dirty="0"/>
              <a:t>kształcenia przygotowującego</a:t>
            </a:r>
          </a:p>
          <a:p>
            <a:pPr marL="45720" lvl="0" indent="0">
              <a:buNone/>
            </a:pPr>
            <a:r>
              <a:rPr lang="pl-PL" dirty="0"/>
              <a:t>do wykonywania zawodu </a:t>
            </a:r>
            <a:r>
              <a:rPr lang="pl-PL" dirty="0" smtClean="0"/>
              <a:t>terapeuty zajęciowego </a:t>
            </a:r>
            <a:r>
              <a:rPr lang="pl-PL" dirty="0"/>
              <a:t>i uzyskała tytuł licencjata</a:t>
            </a:r>
            <a:r>
              <a:rPr lang="pl-PL" dirty="0" smtClean="0"/>
              <a:t>,</a:t>
            </a:r>
          </a:p>
          <a:p>
            <a:pPr marL="45720" lvl="0" indent="0">
              <a:buNone/>
            </a:pPr>
            <a:r>
              <a:rPr lang="pl-PL" dirty="0" smtClean="0"/>
              <a:t>lub </a:t>
            </a:r>
          </a:p>
          <a:p>
            <a:pPr marL="45720" lvl="0" indent="0">
              <a:buNone/>
            </a:pPr>
            <a:r>
              <a:rPr lang="pl-PL" dirty="0" smtClean="0"/>
              <a:t>f</a:t>
            </a:r>
            <a:r>
              <a:rPr lang="pl-PL" dirty="0"/>
              <a:t>) osoba z innym wykształceniem, </a:t>
            </a:r>
            <a:r>
              <a:rPr lang="pl-PL" dirty="0" smtClean="0"/>
              <a:t>która uzyskała </a:t>
            </a:r>
            <a:r>
              <a:rPr lang="pl-PL" dirty="0"/>
              <a:t>pozytywną opinię </a:t>
            </a:r>
            <a:r>
              <a:rPr lang="pl-PL" dirty="0" smtClean="0"/>
              <a:t>kierownika ośrodka </a:t>
            </a:r>
            <a:r>
              <a:rPr lang="pl-PL" dirty="0"/>
              <a:t>prowadzącego terapię zajęciową </a:t>
            </a:r>
            <a:r>
              <a:rPr lang="pl-PL" dirty="0" smtClean="0"/>
              <a:t>dla chorych </a:t>
            </a:r>
            <a:r>
              <a:rPr lang="pl-PL" dirty="0"/>
              <a:t>psychicznie, po co najmniej </a:t>
            </a:r>
            <a:r>
              <a:rPr lang="pl-PL" dirty="0" smtClean="0"/>
              <a:t>rocznej praktyce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zakresie terapii zajęciowej w tym ośrodku, zwana dalej </a:t>
            </a:r>
            <a:r>
              <a:rPr lang="pl-PL" b="1" dirty="0"/>
              <a:t>„</a:t>
            </a:r>
            <a:r>
              <a:rPr lang="pl-PL" b="1" dirty="0" smtClean="0"/>
              <a:t>osobą prowadzącą </a:t>
            </a:r>
            <a:r>
              <a:rPr lang="pl-PL" b="1" dirty="0"/>
              <a:t>terapię zajęciową”</a:t>
            </a:r>
          </a:p>
        </p:txBody>
      </p:sp>
    </p:spTree>
    <p:extLst>
      <p:ext uri="{BB962C8B-B14F-4D97-AF65-F5344CB8AC3E}">
        <p14:creationId xmlns:p14="http://schemas.microsoft.com/office/powerpoint/2010/main" val="41452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064896" cy="5256584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pl-PL" sz="1800" b="1" dirty="0" smtClean="0"/>
              <a:t>Fizjoterapeuta, osoba, która:</a:t>
            </a:r>
            <a:endParaRPr lang="pl-PL" sz="1800" b="1" dirty="0"/>
          </a:p>
          <a:p>
            <a:pPr marL="45720" lvl="0" indent="0">
              <a:buNone/>
            </a:pPr>
            <a:r>
              <a:rPr lang="pl-PL" sz="1800" b="1" dirty="0"/>
              <a:t>a) rozpoczęła po dniu 30 września 2012 r. studia wyższe </a:t>
            </a:r>
            <a:r>
              <a:rPr lang="pl-PL" sz="1800" b="1" dirty="0" smtClean="0"/>
              <a:t>z zakresu </a:t>
            </a:r>
            <a:r>
              <a:rPr lang="pl-PL" sz="1800" b="1" dirty="0"/>
              <a:t>fizjoterapii obejmujące co najmniej 2435 </a:t>
            </a:r>
            <a:r>
              <a:rPr lang="pl-PL" sz="1800" b="1" dirty="0" smtClean="0"/>
              <a:t>godzin kształcenia </a:t>
            </a:r>
            <a:r>
              <a:rPr lang="pl-PL" sz="1800" b="1" dirty="0"/>
              <a:t>w zakresie fizjoterapii i uzyskała tytuł licencjata</a:t>
            </a:r>
          </a:p>
          <a:p>
            <a:pPr marL="45720" lvl="0" indent="0">
              <a:buNone/>
            </a:pPr>
            <a:r>
              <a:rPr lang="pl-PL" sz="1800" b="1" dirty="0"/>
              <a:t>lub dodatkowo co najmniej 1440 godzin kształcenia w </a:t>
            </a:r>
            <a:r>
              <a:rPr lang="pl-PL" sz="1800" b="1" dirty="0" smtClean="0"/>
              <a:t>zakresie fizjoterapii </a:t>
            </a:r>
            <a:r>
              <a:rPr lang="pl-PL" sz="1800" b="1" dirty="0"/>
              <a:t>i uzyskała tytuł magistra, </a:t>
            </a:r>
            <a:r>
              <a:rPr lang="pl-PL" sz="1800" b="1" dirty="0" smtClean="0"/>
              <a:t>lub</a:t>
            </a:r>
          </a:p>
          <a:p>
            <a:pPr marL="45720" lvl="0" indent="0">
              <a:buNone/>
            </a:pPr>
            <a:r>
              <a:rPr lang="pl-PL" sz="1800" b="1" dirty="0" smtClean="0"/>
              <a:t>b</a:t>
            </a:r>
            <a:r>
              <a:rPr lang="pl-PL" sz="1800" b="1" dirty="0"/>
              <a:t>) rozpoczęła po dniu 31 grudnia 1997 r. studia wyższe </a:t>
            </a:r>
            <a:r>
              <a:rPr lang="pl-PL" sz="1800" b="1" dirty="0" smtClean="0"/>
              <a:t>na kierunku </a:t>
            </a:r>
            <a:r>
              <a:rPr lang="pl-PL" sz="1800" b="1" dirty="0"/>
              <a:t>fizjoterapia, zgodnie ze standardami </a:t>
            </a:r>
            <a:r>
              <a:rPr lang="pl-PL" sz="1800" b="1" dirty="0" smtClean="0"/>
              <a:t>kształcenia określonymi </a:t>
            </a:r>
            <a:r>
              <a:rPr lang="pl-PL" sz="1800" b="1" dirty="0"/>
              <a:t>w odrębnych przepisach i uzyskała </a:t>
            </a:r>
            <a:r>
              <a:rPr lang="pl-PL" sz="1800" b="1" dirty="0" smtClean="0"/>
              <a:t>tytuł licencjata </a:t>
            </a:r>
            <a:r>
              <a:rPr lang="pl-PL" sz="1800" b="1" dirty="0"/>
              <a:t>lub magistra na tym kierunku, lub</a:t>
            </a:r>
          </a:p>
          <a:p>
            <a:pPr marL="45720" lvl="0" indent="0">
              <a:buNone/>
            </a:pPr>
            <a:r>
              <a:rPr lang="pl-PL" sz="1800" b="1" dirty="0"/>
              <a:t>c) rozpoczęła przed dniem 1 stycznia 1998 r. studia wyższe </a:t>
            </a:r>
            <a:r>
              <a:rPr lang="pl-PL" sz="1800" b="1" dirty="0" smtClean="0"/>
              <a:t>na kierunku </a:t>
            </a:r>
            <a:r>
              <a:rPr lang="pl-PL" sz="1800" b="1" dirty="0"/>
              <a:t>rehabilitacja ruchowa lub rehabilitacja i </a:t>
            </a:r>
            <a:r>
              <a:rPr lang="pl-PL" sz="1800" b="1" dirty="0" smtClean="0"/>
              <a:t>uzyskała tytuł </a:t>
            </a:r>
            <a:r>
              <a:rPr lang="pl-PL" sz="1800" b="1" dirty="0"/>
              <a:t>magistra na tym kierunku, lub</a:t>
            </a:r>
          </a:p>
          <a:p>
            <a:pPr marL="45720" lvl="0" indent="0">
              <a:buNone/>
            </a:pPr>
            <a:r>
              <a:rPr lang="pl-PL" sz="1800" b="1" dirty="0"/>
              <a:t>d) rozpoczęła przed dniem 1 stycznia 1998 r. studia wyższe </a:t>
            </a:r>
            <a:r>
              <a:rPr lang="pl-PL" sz="1800" b="1" dirty="0" smtClean="0"/>
              <a:t>w Akademii </a:t>
            </a:r>
            <a:r>
              <a:rPr lang="pl-PL" sz="1800" b="1" dirty="0"/>
              <a:t>Wychowania Fizycznego i uzyskała tytuł </a:t>
            </a:r>
            <a:r>
              <a:rPr lang="pl-PL" sz="1800" b="1" dirty="0" smtClean="0"/>
              <a:t>magistra oraz </a:t>
            </a:r>
            <a:r>
              <a:rPr lang="pl-PL" sz="1800" b="1" dirty="0"/>
              <a:t>ukończyła specjalizację I lub II stopnia</a:t>
            </a:r>
          </a:p>
          <a:p>
            <a:pPr marL="45720" lvl="0" indent="0">
              <a:buNone/>
            </a:pPr>
            <a:r>
              <a:rPr lang="pl-PL" sz="1800" b="1" dirty="0"/>
              <a:t>w dziedzinie rehabilitacji ruchowej, lub</a:t>
            </a:r>
          </a:p>
        </p:txBody>
      </p:sp>
    </p:spTree>
    <p:extLst>
      <p:ext uri="{BB962C8B-B14F-4D97-AF65-F5344CB8AC3E}">
        <p14:creationId xmlns:p14="http://schemas.microsoft.com/office/powerpoint/2010/main" val="4539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Definicje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064896" cy="5256584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pl-PL" sz="1800" b="1" dirty="0"/>
              <a:t>e) rozpoczęła przed dniem 1 stycznia 1980 r. studia wyższe </a:t>
            </a:r>
            <a:r>
              <a:rPr lang="pl-PL" sz="1800" b="1" dirty="0" smtClean="0"/>
              <a:t>na kierunku </a:t>
            </a:r>
            <a:r>
              <a:rPr lang="pl-PL" sz="1800" b="1" dirty="0"/>
              <a:t>wychowanie fizyczne i uzyskała tytuł magistra </a:t>
            </a:r>
            <a:r>
              <a:rPr lang="pl-PL" sz="1800" b="1" dirty="0" smtClean="0"/>
              <a:t>na tym </a:t>
            </a:r>
            <a:r>
              <a:rPr lang="pl-PL" sz="1800" b="1" dirty="0"/>
              <a:t>kierunku oraz ukończyła w ramach studiów </a:t>
            </a:r>
            <a:r>
              <a:rPr lang="pl-PL" sz="1800" b="1" dirty="0" smtClean="0"/>
              <a:t>dwuletnią specjalizację </a:t>
            </a:r>
            <a:r>
              <a:rPr lang="pl-PL" sz="1800" b="1" dirty="0"/>
              <a:t>z zakresu gimnastyki leczniczej lub </a:t>
            </a:r>
            <a:r>
              <a:rPr lang="pl-PL" sz="1800" b="1" dirty="0" smtClean="0"/>
              <a:t>rehabilitacji ruchowej </a:t>
            </a:r>
            <a:r>
              <a:rPr lang="pl-PL" sz="1800" b="1" dirty="0"/>
              <a:t>potwierdzoną legitymacją instruktora </a:t>
            </a:r>
            <a:r>
              <a:rPr lang="pl-PL" sz="1800" b="1" dirty="0" smtClean="0"/>
              <a:t>rehabilitacji ruchowej </a:t>
            </a:r>
            <a:r>
              <a:rPr lang="pl-PL" sz="1800" b="1" dirty="0"/>
              <a:t>lub gimnastyki leczniczej, lub</a:t>
            </a:r>
          </a:p>
          <a:p>
            <a:pPr marL="45720" lvl="0" indent="0">
              <a:buNone/>
            </a:pPr>
            <a:r>
              <a:rPr lang="pl-PL" sz="1800" b="1" dirty="0"/>
              <a:t>f) rozpoczęła przed dniem 1 stycznia 1980 r. studia wyższe </a:t>
            </a:r>
            <a:r>
              <a:rPr lang="pl-PL" sz="1800" b="1" dirty="0" smtClean="0"/>
              <a:t>na kierunku </a:t>
            </a:r>
            <a:r>
              <a:rPr lang="pl-PL" sz="1800" b="1" dirty="0"/>
              <a:t>wychowanie fizyczne i uzyskała tytuł magistra </a:t>
            </a:r>
            <a:r>
              <a:rPr lang="pl-PL" sz="1800" b="1" dirty="0" smtClean="0"/>
              <a:t>na tym </a:t>
            </a:r>
            <a:r>
              <a:rPr lang="pl-PL" sz="1800" b="1" dirty="0"/>
              <a:t>kierunku oraz ukończyła 3–miesięczny </a:t>
            </a:r>
            <a:r>
              <a:rPr lang="pl-PL" sz="1800" b="1" dirty="0" smtClean="0"/>
              <a:t>kurs specjalizacyjny </a:t>
            </a:r>
            <a:r>
              <a:rPr lang="pl-PL" sz="1800" b="1" dirty="0"/>
              <a:t>z rehabilitacji lub ukończyła szkołę </a:t>
            </a:r>
            <a:r>
              <a:rPr lang="pl-PL" sz="1800" b="1" dirty="0" smtClean="0"/>
              <a:t>policealną publiczną </a:t>
            </a:r>
            <a:r>
              <a:rPr lang="pl-PL" sz="1800" b="1" dirty="0"/>
              <a:t>lub niepubliczną o uprawnieniach szkoły </a:t>
            </a:r>
            <a:r>
              <a:rPr lang="pl-PL" sz="1800" b="1" dirty="0" smtClean="0"/>
              <a:t>publicznej i </a:t>
            </a:r>
            <a:r>
              <a:rPr lang="pl-PL" sz="1800" b="1" dirty="0"/>
              <a:t>uzyskała tytuł zawodowy technik fizjoterapii,</a:t>
            </a:r>
          </a:p>
          <a:p>
            <a:pPr marL="45720" lvl="0" indent="0">
              <a:buNone/>
            </a:pPr>
            <a:r>
              <a:rPr lang="pl-PL" sz="1800" b="1" dirty="0"/>
              <a:t>– zwana dalej „fizjoterapeutą</a:t>
            </a:r>
            <a:r>
              <a:rPr lang="pl-PL" sz="1800" b="1" dirty="0" smtClean="0"/>
              <a:t>”.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38232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3" y="116632"/>
            <a:ext cx="6408712" cy="1143000"/>
          </a:xfrm>
        </p:spPr>
        <p:txBody>
          <a:bodyPr/>
          <a:lstStyle/>
          <a:p>
            <a:pPr algn="ctr"/>
            <a:r>
              <a:rPr lang="pl-PL" sz="2400" dirty="0" smtClean="0"/>
              <a:t>Wymagania </a:t>
            </a:r>
            <a:r>
              <a:rPr lang="pl-PL" sz="2400" dirty="0"/>
              <a:t>dla zakresu </a:t>
            </a:r>
            <a:r>
              <a:rPr lang="pl-PL" sz="2400" dirty="0" smtClean="0"/>
              <a:t>04.1740.008.02 – PROGRAM LECZENIA SUBSTYTUCYJNEGO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352928" cy="5040560"/>
          </a:xfrm>
        </p:spPr>
        <p:txBody>
          <a:bodyPr>
            <a:normAutofit fontScale="92500" lnSpcReduction="20000"/>
          </a:bodyPr>
          <a:lstStyle/>
          <a:p>
            <a:r>
              <a:rPr lang="pl-PL" sz="1800" b="1" dirty="0" smtClean="0"/>
              <a:t>Pozostałe warunki wymagane na podstawie zarządzenia Prezesa NFZ:</a:t>
            </a:r>
          </a:p>
          <a:p>
            <a:pPr marL="45720" indent="0">
              <a:buNone/>
            </a:pPr>
            <a:r>
              <a:rPr lang="pl-PL" sz="1800" dirty="0" smtClean="0"/>
              <a:t>1) Realizacja </a:t>
            </a:r>
            <a:r>
              <a:rPr lang="pl-PL" sz="1800" dirty="0"/>
              <a:t>zgodnie z załącznikiem nr 7 l.p. 7 lub  w ramach świadczeń określonych </a:t>
            </a:r>
            <a:endParaRPr lang="pl-PL" sz="1800" dirty="0" smtClean="0"/>
          </a:p>
          <a:p>
            <a:pPr marL="45720" indent="0">
              <a:buNone/>
            </a:pPr>
            <a:r>
              <a:rPr lang="pl-PL" sz="1800" dirty="0" smtClean="0"/>
              <a:t>w  </a:t>
            </a:r>
            <a:r>
              <a:rPr lang="pl-PL" sz="1800" dirty="0"/>
              <a:t>załączniku nr 5, l.p. 2 albo 3 lub załączniku nr 7 l.p. 5 albo </a:t>
            </a:r>
            <a:r>
              <a:rPr lang="pl-PL" sz="1800" dirty="0" smtClean="0"/>
              <a:t>6 </a:t>
            </a:r>
            <a:r>
              <a:rPr lang="pl-PL" sz="1800" dirty="0"/>
              <a:t>do rozporządzenia                                                                                                                     </a:t>
            </a:r>
          </a:p>
          <a:p>
            <a:pPr marL="45720" indent="0">
              <a:buNone/>
            </a:pPr>
            <a:r>
              <a:rPr lang="pl-PL" sz="1800" dirty="0"/>
              <a:t>2 )dostęp do:</a:t>
            </a:r>
          </a:p>
          <a:p>
            <a:pPr marL="45720" indent="0">
              <a:buNone/>
            </a:pPr>
            <a:r>
              <a:rPr lang="pl-PL" sz="1800" dirty="0" smtClean="0"/>
              <a:t>a) świadczeń </a:t>
            </a:r>
            <a:r>
              <a:rPr lang="pl-PL" sz="1800" dirty="0"/>
              <a:t>gwarantowanych zgodnie z  § 8 </a:t>
            </a:r>
            <a:r>
              <a:rPr lang="pl-PL" sz="1800" dirty="0" smtClean="0"/>
              <a:t>rozporządzenia </a:t>
            </a:r>
            <a:r>
              <a:rPr lang="pl-PL" sz="1800" i="1" dirty="0" smtClean="0"/>
              <a:t>( tj. świadczenia terapeutyczne, niezbędne badania diagnostyczne, leki niezbędne w stanach nagłych, działania edukacyjno-konsultacyjne dla rodzin)</a:t>
            </a:r>
            <a:r>
              <a:rPr lang="pl-PL" sz="1800" dirty="0" smtClean="0"/>
              <a:t>, w </a:t>
            </a:r>
            <a:r>
              <a:rPr lang="pl-PL" sz="1800" dirty="0"/>
              <a:t>tym świadczenia terapeutyczne: psychoterapia w wymiarze co najmniej 2 godzin </a:t>
            </a:r>
            <a:r>
              <a:rPr lang="pl-PL" sz="1800" dirty="0" smtClean="0"/>
              <a:t>tygodniowo</a:t>
            </a:r>
          </a:p>
          <a:p>
            <a:pPr marL="45720" indent="0">
              <a:buNone/>
            </a:pPr>
            <a:r>
              <a:rPr lang="pl-PL" sz="1800" dirty="0" smtClean="0"/>
              <a:t>b</a:t>
            </a:r>
            <a:r>
              <a:rPr lang="pl-PL" sz="1800" dirty="0"/>
              <a:t>) badań umożliwiających kontrolę </a:t>
            </a:r>
            <a:r>
              <a:rPr lang="pl-PL" sz="1800" dirty="0" smtClean="0"/>
              <a:t>abstynencji</a:t>
            </a:r>
            <a:r>
              <a:rPr lang="pl-PL" sz="1800" dirty="0"/>
              <a:t> </a:t>
            </a:r>
            <a:r>
              <a:rPr lang="pl-PL" sz="1800" i="1" dirty="0" smtClean="0">
                <a:solidFill>
                  <a:schemeClr val="accent5">
                    <a:lumMod val="75000"/>
                  </a:schemeClr>
                </a:solidFill>
              </a:rPr>
              <a:t>(w przypadku posiadania laboratorium oświadczenie o realizacji we własnym zakresie lub umowa podwykonawcza na realizację ww. badań);</a:t>
            </a:r>
          </a:p>
          <a:p>
            <a:pPr marL="45720" indent="0">
              <a:buNone/>
            </a:pPr>
            <a:r>
              <a:rPr lang="pl-PL" sz="1800" dirty="0" smtClean="0">
                <a:solidFill>
                  <a:srgbClr val="00B050"/>
                </a:solidFill>
              </a:rPr>
              <a:t>Warunki </a:t>
            </a:r>
            <a:r>
              <a:rPr lang="pl-PL" sz="1800" dirty="0" smtClean="0">
                <a:solidFill>
                  <a:srgbClr val="00B050"/>
                </a:solidFill>
              </a:rPr>
              <a:t>dodatkowo oceniane:</a:t>
            </a:r>
          </a:p>
          <a:p>
            <a:pPr marL="45720" indent="0">
              <a:buNone/>
            </a:pPr>
            <a:r>
              <a:rPr lang="pl-PL" sz="1800" dirty="0" smtClean="0">
                <a:solidFill>
                  <a:srgbClr val="00B050"/>
                </a:solidFill>
              </a:rPr>
              <a:t>dostęp </a:t>
            </a:r>
            <a:r>
              <a:rPr lang="pl-PL" sz="1800" dirty="0">
                <a:solidFill>
                  <a:srgbClr val="00B050"/>
                </a:solidFill>
              </a:rPr>
              <a:t>do: </a:t>
            </a: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1</a:t>
            </a:r>
            <a:r>
              <a:rPr lang="pl-PL" sz="1800" dirty="0" smtClean="0">
                <a:solidFill>
                  <a:srgbClr val="00B050"/>
                </a:solidFill>
              </a:rPr>
              <a:t>) interwencji </a:t>
            </a:r>
            <a:r>
              <a:rPr lang="pl-PL" sz="1800" dirty="0">
                <a:solidFill>
                  <a:srgbClr val="00B050"/>
                </a:solidFill>
              </a:rPr>
              <a:t>pracownika </a:t>
            </a:r>
            <a:r>
              <a:rPr lang="pl-PL" sz="1800" dirty="0" smtClean="0">
                <a:solidFill>
                  <a:srgbClr val="00B050"/>
                </a:solidFill>
              </a:rPr>
              <a:t>socjalnego </a:t>
            </a:r>
            <a:r>
              <a:rPr lang="pl-PL" sz="1800" i="1" dirty="0" smtClean="0">
                <a:solidFill>
                  <a:schemeClr val="accent5">
                    <a:lumMod val="75000"/>
                  </a:schemeClr>
                </a:solidFill>
              </a:rPr>
              <a:t>(rozumiane jako zatrudnienie pracownika socjalnego oraz wykazanie go w ofercie)</a:t>
            </a:r>
            <a:endParaRPr lang="pl-PL" sz="1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pl-PL" sz="1800" dirty="0">
                <a:solidFill>
                  <a:srgbClr val="00B050"/>
                </a:solidFill>
              </a:rPr>
              <a:t>2) oddziału detoksykacyjnego (znajdujących się w strukturach organizacyjnych świadczeniodawcy oraz realizujących świadczenia w ramach kontraktu z NFZ).</a:t>
            </a:r>
          </a:p>
          <a:p>
            <a:endParaRPr lang="pl-PL" sz="1400" dirty="0" smtClean="0"/>
          </a:p>
          <a:p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8906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87016"/>
          </a:xfrm>
        </p:spPr>
        <p:txBody>
          <a:bodyPr/>
          <a:lstStyle/>
          <a:p>
            <a:pPr algn="ctr"/>
            <a:r>
              <a:rPr lang="pl-PL" dirty="0" smtClean="0"/>
              <a:t>UWAGA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064896" cy="5256584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W przypadku, gdy w wyżej prezentowanych zakresach wymagana jest realizacja </a:t>
            </a:r>
            <a:r>
              <a:rPr lang="pl-PL" sz="1800" b="1" i="1" dirty="0" smtClean="0">
                <a:solidFill>
                  <a:srgbClr val="FF0000"/>
                </a:solidFill>
              </a:rPr>
              <a:t>„niezbędnych badań diagnostycznych”, </a:t>
            </a:r>
            <a:r>
              <a:rPr lang="pl-PL" sz="1800" b="1" dirty="0" smtClean="0">
                <a:solidFill>
                  <a:srgbClr val="FF0000"/>
                </a:solidFill>
              </a:rPr>
              <a:t>jako świadczeń gwarantowanych, w ofercie należy wykazać sprzęt niezbędny do ich realizacji (w przypadku złożenia oświadczenia, że Oferent będzie wykonywał umowę samodzielnie, bez zlecenia podwykonawcom), bądź umowy podwykonawcze w tym zakresie.</a:t>
            </a:r>
            <a:endParaRPr lang="pl-PL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60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620688"/>
            <a:ext cx="8352928" cy="5688632"/>
          </a:xfr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ŚWIADCZENIA  </a:t>
            </a:r>
            <a:b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 TRYBIE DZIENNYM</a:t>
            </a:r>
          </a:p>
          <a:p>
            <a:pPr marL="45720" indent="0" algn="ctr">
              <a:buNone/>
            </a:pPr>
            <a:r>
              <a:rPr lang="pl-PL" sz="1800" dirty="0" smtClean="0"/>
              <a:t>Świadczenia udzielane w trybie planowym, </a:t>
            </a:r>
            <a:r>
              <a:rPr lang="pl-PL" sz="1800" b="1" dirty="0" smtClean="0"/>
              <a:t>od poniedziałku do piątku, poza dniami ustawowo wolnymi od pracy, przy dziennej liczbie godzin nie mniejszej niż </a:t>
            </a:r>
            <a:r>
              <a:rPr lang="pl-PL" sz="1800" b="1" dirty="0" smtClean="0"/>
              <a:t>5,</a:t>
            </a:r>
            <a:r>
              <a:rPr lang="pl-PL" sz="1800" dirty="0" smtClean="0"/>
              <a:t> </a:t>
            </a:r>
            <a:r>
              <a:rPr lang="pl-PL" sz="1800" dirty="0" smtClean="0"/>
              <a:t>w tym w szczególności  obejmujące: sesje psychoterapii </a:t>
            </a:r>
            <a:br>
              <a:rPr lang="pl-PL" sz="1800" dirty="0" smtClean="0"/>
            </a:br>
            <a:r>
              <a:rPr lang="pl-PL" sz="1800" dirty="0" smtClean="0"/>
              <a:t>z przewagą świadczeń psychoterapii grupowej, porady kolejne.</a:t>
            </a:r>
          </a:p>
          <a:p>
            <a:pPr marL="45720" indent="0" algn="ctr">
              <a:buNone/>
            </a:pPr>
            <a:endParaRPr lang="pl-PL" sz="7200" dirty="0" smtClean="0"/>
          </a:p>
        </p:txBody>
      </p:sp>
    </p:spTree>
    <p:extLst>
      <p:ext uri="{BB962C8B-B14F-4D97-AF65-F5344CB8AC3E}">
        <p14:creationId xmlns:p14="http://schemas.microsoft.com/office/powerpoint/2010/main" val="37876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864096"/>
          </a:xfrm>
        </p:spPr>
        <p:txBody>
          <a:bodyPr/>
          <a:lstStyle/>
          <a:p>
            <a:pPr algn="ctr"/>
            <a:r>
              <a:rPr lang="pl-PL" sz="2400" dirty="0"/>
              <a:t>Wymagania dla zakresu 04.2704.020.02 – świadczenia dzienne psychiatryczne </a:t>
            </a:r>
            <a:r>
              <a:rPr lang="pl-PL" sz="2400" dirty="0" smtClean="0"/>
              <a:t>geriatryczne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352928" cy="5400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pl-PL" sz="8000" b="1" dirty="0"/>
              <a:t>Świadczenia </a:t>
            </a:r>
            <a:r>
              <a:rPr lang="pl-PL" sz="8000" b="1" dirty="0" smtClean="0"/>
              <a:t>dzienne psychiatryczne geriatryczne obejmujące </a:t>
            </a:r>
            <a:r>
              <a:rPr lang="pl-PL" sz="8000" b="1" dirty="0"/>
              <a:t>diagnostykę, leczenie </a:t>
            </a:r>
            <a:r>
              <a:rPr lang="pl-PL" sz="8000" b="1" dirty="0" smtClean="0"/>
              <a:t>i rehabilitację </a:t>
            </a:r>
            <a:r>
              <a:rPr lang="pl-PL" sz="8000" b="1" dirty="0"/>
              <a:t>osób z </a:t>
            </a:r>
            <a:r>
              <a:rPr lang="pl-PL" sz="8000" b="1" dirty="0" smtClean="0"/>
              <a:t>zaburzeniami   psychicznymi </a:t>
            </a:r>
            <a:r>
              <a:rPr lang="pl-PL" sz="8000" b="1" dirty="0"/>
              <a:t>powyżej 60 roku życia</a:t>
            </a:r>
            <a:r>
              <a:rPr lang="pl-PL" sz="8000" b="1" dirty="0" smtClean="0"/>
              <a:t>.</a:t>
            </a:r>
          </a:p>
          <a:p>
            <a:pPr marL="45720" indent="0">
              <a:buNone/>
            </a:pPr>
            <a:r>
              <a:rPr lang="pl-PL" sz="6400" b="1" dirty="0" smtClean="0"/>
              <a:t>1. Personel:</a:t>
            </a:r>
          </a:p>
          <a:p>
            <a:pPr marL="45720" indent="0">
              <a:buNone/>
            </a:pPr>
            <a:endParaRPr lang="pl-PL" sz="6400" b="1" dirty="0"/>
          </a:p>
          <a:p>
            <a:pPr marL="45720" indent="0">
              <a:buNone/>
            </a:pPr>
            <a:r>
              <a:rPr lang="pl-PL" sz="6400" b="1" dirty="0" smtClean="0"/>
              <a:t>1</a:t>
            </a:r>
            <a:r>
              <a:rPr lang="pl-PL" sz="6400" b="1" dirty="0"/>
              <a:t>) lekarz specjalista w dziedzinie psychiatrii </a:t>
            </a:r>
            <a:r>
              <a:rPr lang="pl-PL" sz="6400" b="1" dirty="0" smtClean="0"/>
              <a:t>– równoważnik </a:t>
            </a:r>
            <a:r>
              <a:rPr lang="pl-PL" sz="6400" b="1" dirty="0"/>
              <a:t>1 etatu przeliczeniowego na </a:t>
            </a:r>
            <a:r>
              <a:rPr lang="pl-PL" sz="6400" b="1" dirty="0" smtClean="0"/>
              <a:t>48 miejsc*; </a:t>
            </a:r>
          </a:p>
          <a:p>
            <a:pPr marL="45720" indent="0">
              <a:buNone/>
            </a:pPr>
            <a:r>
              <a:rPr lang="pl-PL" sz="6400" b="1" dirty="0" smtClean="0"/>
              <a:t>2</a:t>
            </a:r>
            <a:r>
              <a:rPr lang="pl-PL" sz="6400" b="1" dirty="0"/>
              <a:t>) lekarz specjalista w dziedzinie </a:t>
            </a:r>
            <a:r>
              <a:rPr lang="pl-PL" sz="6400" b="1" dirty="0" smtClean="0"/>
              <a:t>psychiatrii lub </a:t>
            </a:r>
            <a:r>
              <a:rPr lang="pl-PL" sz="6400" b="1" dirty="0"/>
              <a:t>lekarz, który posiada specjalizację I </a:t>
            </a:r>
            <a:r>
              <a:rPr lang="pl-PL" sz="6400" b="1" dirty="0" smtClean="0"/>
              <a:t>stopnia w </a:t>
            </a:r>
            <a:r>
              <a:rPr lang="pl-PL" sz="6400" b="1" dirty="0"/>
              <a:t>dziedzinie psychiatrii, lub lekarz w </a:t>
            </a:r>
            <a:r>
              <a:rPr lang="pl-PL" sz="6400" b="1" dirty="0" smtClean="0"/>
              <a:t>trakcie specjalizacji </a:t>
            </a:r>
            <a:r>
              <a:rPr lang="pl-PL" sz="6400" b="1" dirty="0"/>
              <a:t>w dziedzinie psychiatrii </a:t>
            </a:r>
            <a:r>
              <a:rPr lang="pl-PL" sz="6400" b="1" dirty="0" smtClean="0"/>
              <a:t>– równoważnik </a:t>
            </a:r>
            <a:r>
              <a:rPr lang="pl-PL" sz="6400" b="1" dirty="0"/>
              <a:t>1 etatu przeliczeniowego na </a:t>
            </a:r>
            <a:r>
              <a:rPr lang="pl-PL" sz="6400" b="1" dirty="0" smtClean="0"/>
              <a:t>24 miejsca*;</a:t>
            </a:r>
          </a:p>
          <a:p>
            <a:pPr marL="45720" indent="0">
              <a:buNone/>
            </a:pPr>
            <a:r>
              <a:rPr lang="pl-PL" sz="6400" b="1" dirty="0" smtClean="0"/>
              <a:t>3</a:t>
            </a:r>
            <a:r>
              <a:rPr lang="pl-PL" sz="6400" b="1" dirty="0"/>
              <a:t>) psycholog lub osoba </a:t>
            </a:r>
            <a:r>
              <a:rPr lang="pl-PL" sz="6400" b="1" dirty="0" smtClean="0"/>
              <a:t>prowadząca psychoterapię</a:t>
            </a:r>
            <a:r>
              <a:rPr lang="pl-PL" sz="6400" b="1" dirty="0"/>
              <a:t>, lub osoba ubiegająca </a:t>
            </a:r>
            <a:r>
              <a:rPr lang="pl-PL" sz="6400" b="1" dirty="0" smtClean="0"/>
              <a:t/>
            </a:r>
            <a:br>
              <a:rPr lang="pl-PL" sz="6400" b="1" dirty="0" smtClean="0"/>
            </a:br>
            <a:r>
              <a:rPr lang="pl-PL" sz="6400" b="1" dirty="0" smtClean="0"/>
              <a:t>się o otrzymanie </a:t>
            </a:r>
            <a:r>
              <a:rPr lang="pl-PL" sz="6400" b="1" dirty="0"/>
              <a:t>certyfikatu psychoterapeuty </a:t>
            </a:r>
            <a:r>
              <a:rPr lang="pl-PL" sz="6400" b="1" dirty="0" smtClean="0"/>
              <a:t>– równoważnik </a:t>
            </a:r>
            <a:r>
              <a:rPr lang="pl-PL" sz="6400" b="1" dirty="0"/>
              <a:t>1 etatu </a:t>
            </a:r>
            <a:r>
              <a:rPr lang="pl-PL" sz="6400" b="1" dirty="0" smtClean="0"/>
              <a:t>przeliczeniowego </a:t>
            </a:r>
            <a:r>
              <a:rPr lang="pl-PL" sz="6400" b="1" dirty="0"/>
              <a:t>na </a:t>
            </a:r>
            <a:r>
              <a:rPr lang="pl-PL" sz="6400" b="1" dirty="0" smtClean="0"/>
              <a:t>14 miejsc*;</a:t>
            </a:r>
          </a:p>
          <a:p>
            <a:pPr marL="45720" indent="0">
              <a:buNone/>
            </a:pPr>
            <a:r>
              <a:rPr lang="pl-PL" sz="6400" b="1" dirty="0" smtClean="0"/>
              <a:t>4</a:t>
            </a:r>
            <a:r>
              <a:rPr lang="pl-PL" sz="6400" b="1" dirty="0"/>
              <a:t>) osoba prowadząca terapię zajęciową </a:t>
            </a:r>
            <a:r>
              <a:rPr lang="pl-PL" sz="6400" b="1" dirty="0" smtClean="0"/>
              <a:t>– równoważnik </a:t>
            </a:r>
            <a:r>
              <a:rPr lang="pl-PL" sz="6400" b="1" dirty="0"/>
              <a:t>1 etatu przeliczeniowego </a:t>
            </a:r>
            <a:endParaRPr lang="pl-PL" sz="6400" b="1" dirty="0" smtClean="0"/>
          </a:p>
          <a:p>
            <a:pPr marL="45720" indent="0">
              <a:buNone/>
            </a:pPr>
            <a:r>
              <a:rPr lang="pl-PL" sz="6400" b="1" dirty="0" smtClean="0"/>
              <a:t>na 24 miejsca*;</a:t>
            </a:r>
          </a:p>
          <a:p>
            <a:pPr marL="45720" indent="0">
              <a:buNone/>
            </a:pPr>
            <a:r>
              <a:rPr lang="pl-PL" sz="6400" b="1" dirty="0" smtClean="0"/>
              <a:t>5) pielęgniarki.</a:t>
            </a:r>
          </a:p>
          <a:p>
            <a:pPr marL="45720" indent="0">
              <a:buNone/>
            </a:pPr>
            <a:r>
              <a:rPr lang="pl-PL" sz="6400" b="1" dirty="0" smtClean="0"/>
              <a:t>2. Pozostałe warunki: zapewnienie pomieszczenia do psychoterapii grupowej </a:t>
            </a:r>
          </a:p>
          <a:p>
            <a:pPr marL="45720" indent="0">
              <a:buNone/>
            </a:pPr>
            <a:r>
              <a:rPr lang="pl-PL" sz="6400" b="1" dirty="0" smtClean="0"/>
              <a:t>i terapii zajęciowej.</a:t>
            </a:r>
            <a:endParaRPr lang="pl-PL" sz="6400" b="1" dirty="0"/>
          </a:p>
        </p:txBody>
      </p:sp>
    </p:spTree>
    <p:extLst>
      <p:ext uri="{BB962C8B-B14F-4D97-AF65-F5344CB8AC3E}">
        <p14:creationId xmlns:p14="http://schemas.microsoft.com/office/powerpoint/2010/main" val="5086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864096"/>
          </a:xfrm>
        </p:spPr>
        <p:txBody>
          <a:bodyPr/>
          <a:lstStyle/>
          <a:p>
            <a:pPr algn="ctr"/>
            <a:r>
              <a:rPr lang="pl-PL" sz="2400" dirty="0"/>
              <a:t>Wymagania dla zakresu 04.2704.020.02 – świadczenia dzienne psychiatryczne </a:t>
            </a:r>
            <a:r>
              <a:rPr lang="pl-PL" sz="2400" dirty="0" smtClean="0"/>
              <a:t>geriatryczne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352928" cy="54006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pl-PL" sz="1600" b="1" dirty="0" smtClean="0"/>
              <a:t>Pozostałe warunki wymagane na podstawie zarządzenia Prezesa NFZ:</a:t>
            </a:r>
          </a:p>
          <a:p>
            <a:pPr marL="45720" indent="0">
              <a:buNone/>
            </a:pPr>
            <a:endParaRPr lang="pl-PL" sz="1600" b="1" dirty="0" smtClean="0"/>
          </a:p>
          <a:p>
            <a:pPr marL="45720" indent="0">
              <a:buNone/>
            </a:pPr>
            <a:r>
              <a:rPr lang="pl-PL" sz="1600" b="1" dirty="0"/>
              <a:t>1) świadczenia gwarantowane zgodnie z załącznikiem nr 4, l.p. 5, kolumna 2, </a:t>
            </a:r>
            <a:r>
              <a:rPr lang="pl-PL" sz="1600" b="1" dirty="0" smtClean="0"/>
              <a:t>rozporządzenia; </a:t>
            </a:r>
            <a:endParaRPr lang="pl-PL" sz="1600" b="1" dirty="0"/>
          </a:p>
          <a:p>
            <a:pPr marL="45720" indent="0">
              <a:buNone/>
            </a:pPr>
            <a:r>
              <a:rPr lang="pl-PL" sz="1600" b="1" dirty="0"/>
              <a:t>2) zajęcia rehabilitacyjne zgodnie z odrębnymi przepisami;</a:t>
            </a:r>
          </a:p>
          <a:p>
            <a:pPr marL="45720" indent="0">
              <a:buNone/>
            </a:pPr>
            <a:r>
              <a:rPr lang="pl-PL" sz="1600" b="1" dirty="0"/>
              <a:t>3) dostęp do świadczeń gwarantowanych zgodnie z  § 7 </a:t>
            </a:r>
            <a:r>
              <a:rPr lang="pl-PL" sz="1600" b="1" dirty="0" smtClean="0"/>
              <a:t>rozporządzenia </a:t>
            </a:r>
            <a:r>
              <a:rPr lang="pl-PL" sz="1600" b="1" i="1" dirty="0" smtClean="0"/>
              <a:t>(tj. świadczenia terapeutyczne, programy terapeutyczne, niezbędne badania diagnostyczne, leki, wyżywienie, działania edukacyjno-konsultacyjne dla rodzin)</a:t>
            </a:r>
            <a:endParaRPr lang="pl-PL" sz="1600" b="1" i="1" dirty="0"/>
          </a:p>
          <a:p>
            <a:pPr marL="45720" indent="0">
              <a:buNone/>
            </a:pPr>
            <a:r>
              <a:rPr lang="pl-PL" sz="1600" b="1" dirty="0"/>
              <a:t>4) pomieszczenia do psychoterapii grupowej i terapii zajęciowej, zgodnie z załącznikiem nr 4, l.p. 5, kolumna 3, rozporządzenia</a:t>
            </a:r>
            <a:r>
              <a:rPr lang="pl-PL" sz="1600" b="1" dirty="0" smtClean="0"/>
              <a:t>.</a:t>
            </a:r>
          </a:p>
          <a:p>
            <a:pPr marL="45720" indent="0">
              <a:buNone/>
            </a:pPr>
            <a:r>
              <a:rPr lang="pl-PL" sz="1500" b="1" dirty="0" smtClean="0">
                <a:solidFill>
                  <a:srgbClr val="00B050"/>
                </a:solidFill>
              </a:rPr>
              <a:t>Warunki </a:t>
            </a:r>
            <a:r>
              <a:rPr lang="pl-PL" sz="1500" b="1" dirty="0" smtClean="0">
                <a:solidFill>
                  <a:srgbClr val="00B050"/>
                </a:solidFill>
              </a:rPr>
              <a:t>dodatkowo oceniane:</a:t>
            </a:r>
          </a:p>
          <a:p>
            <a:pPr marL="45720" indent="0">
              <a:buNone/>
            </a:pPr>
            <a:r>
              <a:rPr lang="pl-PL" sz="1500" b="1" dirty="0">
                <a:solidFill>
                  <a:srgbClr val="00B050"/>
                </a:solidFill>
              </a:rPr>
              <a:t>Personel</a:t>
            </a:r>
            <a:r>
              <a:rPr lang="pl-PL" sz="1500" b="1" dirty="0" smtClean="0">
                <a:solidFill>
                  <a:srgbClr val="00B050"/>
                </a:solidFill>
              </a:rPr>
              <a:t>:</a:t>
            </a:r>
          </a:p>
          <a:p>
            <a:pPr marL="45720" indent="0">
              <a:buNone/>
            </a:pPr>
            <a:r>
              <a:rPr lang="pl-PL" sz="1500" b="1" dirty="0" smtClean="0">
                <a:solidFill>
                  <a:srgbClr val="00B050"/>
                </a:solidFill>
              </a:rPr>
              <a:t>1</a:t>
            </a:r>
            <a:r>
              <a:rPr lang="pl-PL" sz="1500" b="1" dirty="0">
                <a:solidFill>
                  <a:srgbClr val="00B050"/>
                </a:solidFill>
              </a:rPr>
              <a:t>) lekarz specjalista psychiatrii - równoważnik 1 etatu przeliczeniowego na 24 miejsca*;</a:t>
            </a:r>
          </a:p>
          <a:p>
            <a:pPr marL="45720" indent="0">
              <a:buNone/>
            </a:pPr>
            <a:r>
              <a:rPr lang="pl-PL" sz="1500" b="1" dirty="0">
                <a:solidFill>
                  <a:srgbClr val="00B050"/>
                </a:solidFill>
              </a:rPr>
              <a:t>2) psycholog kliniczny w wymiarze czasu pracy zgodnie z załącznikiem nr 4, l.p. 5, kolumna 3, ust. 1, pkt 3 rozporządzenia;</a:t>
            </a:r>
          </a:p>
          <a:p>
            <a:pPr marL="45720" indent="0">
              <a:buNone/>
            </a:pPr>
            <a:r>
              <a:rPr lang="pl-PL" sz="1500" b="1" dirty="0">
                <a:solidFill>
                  <a:srgbClr val="00B050"/>
                </a:solidFill>
              </a:rPr>
              <a:t>3) psychoterapeuta w wymiarze czasu pracy zgodnie z załącznikiem nr 4, l.p. 5, kolumna 3</a:t>
            </a:r>
            <a:r>
              <a:rPr lang="pl-PL" sz="1500" b="1" dirty="0" smtClean="0">
                <a:solidFill>
                  <a:srgbClr val="00B050"/>
                </a:solidFill>
              </a:rPr>
              <a:t>, ust</a:t>
            </a:r>
            <a:r>
              <a:rPr lang="pl-PL" sz="1500" b="1" dirty="0">
                <a:solidFill>
                  <a:srgbClr val="00B050"/>
                </a:solidFill>
              </a:rPr>
              <a:t>. 1</a:t>
            </a:r>
            <a:r>
              <a:rPr lang="pl-PL" sz="1500" b="1" dirty="0" smtClean="0">
                <a:solidFill>
                  <a:srgbClr val="00B050"/>
                </a:solidFill>
              </a:rPr>
              <a:t>,</a:t>
            </a:r>
          </a:p>
          <a:p>
            <a:pPr marL="45720" indent="0">
              <a:buNone/>
            </a:pPr>
            <a:r>
              <a:rPr lang="pl-PL" sz="1500" b="1" dirty="0" smtClean="0">
                <a:solidFill>
                  <a:srgbClr val="00B050"/>
                </a:solidFill>
              </a:rPr>
              <a:t>  </a:t>
            </a:r>
            <a:r>
              <a:rPr lang="pl-PL" sz="1500" b="1" dirty="0">
                <a:solidFill>
                  <a:srgbClr val="00B050"/>
                </a:solidFill>
              </a:rPr>
              <a:t>pkt 3 rozporządzenia</a:t>
            </a:r>
            <a:r>
              <a:rPr lang="pl-PL" sz="1500" b="1" dirty="0" smtClean="0">
                <a:solidFill>
                  <a:srgbClr val="00B050"/>
                </a:solidFill>
              </a:rPr>
              <a:t>.</a:t>
            </a:r>
          </a:p>
          <a:p>
            <a:pPr marL="45720" indent="0"/>
            <a:r>
              <a:rPr lang="pl-PL" sz="1500" b="1" dirty="0" smtClean="0">
                <a:solidFill>
                  <a:srgbClr val="00B050"/>
                </a:solidFill>
              </a:rPr>
              <a:t> programy </a:t>
            </a:r>
            <a:r>
              <a:rPr lang="pl-PL" sz="1500" b="1" dirty="0">
                <a:solidFill>
                  <a:srgbClr val="00B050"/>
                </a:solidFill>
              </a:rPr>
              <a:t>rehabilitacyjne adresowane do różnych potrzeb pacjentów;</a:t>
            </a:r>
          </a:p>
          <a:p>
            <a:pPr marL="45720" indent="0"/>
            <a:r>
              <a:rPr lang="pl-PL" sz="1500" b="1" dirty="0" smtClean="0">
                <a:solidFill>
                  <a:srgbClr val="00B050"/>
                </a:solidFill>
              </a:rPr>
              <a:t> dostęp </a:t>
            </a:r>
            <a:r>
              <a:rPr lang="pl-PL" sz="1500" b="1" dirty="0">
                <a:solidFill>
                  <a:srgbClr val="00B050"/>
                </a:solidFill>
              </a:rPr>
              <a:t>do wysokospecjalistycznych metod diagnostycznych (</a:t>
            </a:r>
            <a:r>
              <a:rPr lang="pl-PL" sz="1500" b="1" dirty="0" smtClean="0">
                <a:solidFill>
                  <a:srgbClr val="00B050"/>
                </a:solidFill>
              </a:rPr>
              <a:t>elektrofizjologicznych, neuroobrazowych, neuropsychologicznych ) </a:t>
            </a:r>
            <a:r>
              <a:rPr lang="pl-PL" sz="1500" b="1" i="1" dirty="0" smtClean="0">
                <a:solidFill>
                  <a:schemeClr val="accent5">
                    <a:lumMod val="75000"/>
                  </a:schemeClr>
                </a:solidFill>
              </a:rPr>
              <a:t>UWAGA: należy wykazać w ofercie  sprzęt, w przypadku realizacji  we własnym zakresie, lub umowy podwykonawcze na realizację ww. metod diagnostycznych, </a:t>
            </a:r>
          </a:p>
          <a:p>
            <a:pPr marL="45720" indent="0"/>
            <a:r>
              <a:rPr lang="pl-PL" sz="1500" b="1" dirty="0" smtClean="0">
                <a:solidFill>
                  <a:srgbClr val="00B050"/>
                </a:solidFill>
              </a:rPr>
              <a:t>dostęp </a:t>
            </a:r>
            <a:r>
              <a:rPr lang="pl-PL" sz="1500" b="1" dirty="0">
                <a:solidFill>
                  <a:srgbClr val="00B050"/>
                </a:solidFill>
              </a:rPr>
              <a:t>do interwencji pracownika </a:t>
            </a:r>
            <a:r>
              <a:rPr lang="pl-PL" sz="1500" b="1" dirty="0" smtClean="0">
                <a:solidFill>
                  <a:srgbClr val="00B050"/>
                </a:solidFill>
              </a:rPr>
              <a:t>socjalnego </a:t>
            </a:r>
            <a:r>
              <a:rPr lang="pl-PL" sz="1500" b="1" i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pl-PL" sz="1500" b="1" i="1" dirty="0">
                <a:solidFill>
                  <a:schemeClr val="accent5">
                    <a:lumMod val="75000"/>
                  </a:schemeClr>
                </a:solidFill>
              </a:rPr>
              <a:t>rozumiane jako zatrudnienie pracownika socjalnego oraz wykazanie go w ofercie</a:t>
            </a:r>
            <a:r>
              <a:rPr lang="pl-PL" sz="1500" b="1" i="1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  <a:endParaRPr lang="pl-PL" sz="15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/>
            <a:endParaRPr lang="pl-PL" sz="1600" b="1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endParaRPr lang="pl-PL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352928" cy="6552728"/>
          </a:xfr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pl-PL" sz="72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" indent="0" algn="ctr">
              <a:buNone/>
            </a:pPr>
            <a: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ŚWIADCZENIA </a:t>
            </a:r>
            <a:b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l-PL" sz="7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 TRYBIE STACJONARNYM</a:t>
            </a:r>
            <a:endParaRPr lang="pl-PL" sz="7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098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581128"/>
            <a:ext cx="1164031" cy="1826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9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1143000"/>
          </a:xfrm>
        </p:spPr>
        <p:txBody>
          <a:bodyPr/>
          <a:lstStyle/>
          <a:p>
            <a:pPr algn="ctr"/>
            <a:r>
              <a:rPr lang="pl-PL" sz="2400" dirty="0" smtClean="0"/>
              <a:t>Wymagania </a:t>
            </a:r>
            <a:r>
              <a:rPr lang="pl-PL" sz="2400" dirty="0"/>
              <a:t>dla zakresu 04.4730.021.02 - ŚWIADCZENIA W PSYCHIATRII SĄDOWEJ  W WARUNKACH PODSTAWOWEGO ZABEZPIECZENIA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352928" cy="47525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pl-PL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67544" y="1582341"/>
            <a:ext cx="820891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Świadczenia </a:t>
            </a:r>
            <a:r>
              <a:rPr lang="pl-PL" sz="2000" dirty="0" smtClean="0"/>
              <a:t>psychiatrii sądowej </a:t>
            </a:r>
            <a:r>
              <a:rPr lang="pl-PL" sz="2000" dirty="0"/>
              <a:t>w </a:t>
            </a:r>
            <a:r>
              <a:rPr lang="pl-PL" sz="2000" dirty="0" smtClean="0"/>
              <a:t>warunkach podstawowego zabezpieczenia obejmujące diagnostykę </a:t>
            </a:r>
            <a:r>
              <a:rPr lang="pl-PL" sz="2000" dirty="0"/>
              <a:t>i leczenie osób </a:t>
            </a:r>
            <a:r>
              <a:rPr lang="pl-PL" sz="2000" dirty="0" smtClean="0"/>
              <a:t>z zaburzeniami psychicznymi, wobec </a:t>
            </a:r>
            <a:r>
              <a:rPr lang="pl-PL" sz="2000" dirty="0"/>
              <a:t>których </a:t>
            </a:r>
            <a:r>
              <a:rPr lang="pl-PL" sz="2000" dirty="0" smtClean="0"/>
              <a:t>jest wykonywany środek zabezpieczający</a:t>
            </a:r>
            <a:r>
              <a:rPr lang="pl-PL" sz="2000" dirty="0"/>
              <a:t>, o </a:t>
            </a:r>
            <a:r>
              <a:rPr lang="pl-PL" sz="2000" dirty="0" smtClean="0"/>
              <a:t>którym mowa w </a:t>
            </a:r>
            <a:r>
              <a:rPr lang="pl-PL" sz="2000" dirty="0"/>
              <a:t>art. 200 ustawy z </a:t>
            </a:r>
            <a:r>
              <a:rPr lang="pl-PL" sz="2000" dirty="0" smtClean="0"/>
              <a:t>dnia 6 </a:t>
            </a:r>
            <a:r>
              <a:rPr lang="pl-PL" sz="2000" dirty="0"/>
              <a:t>czerwca 1997 r. – </a:t>
            </a:r>
            <a:r>
              <a:rPr lang="pl-PL" sz="2000" dirty="0" smtClean="0"/>
              <a:t>Kodeks karny </a:t>
            </a:r>
            <a:r>
              <a:rPr lang="pl-PL" sz="2000" dirty="0"/>
              <a:t>wykonawczy (Dz. U. </a:t>
            </a:r>
            <a:r>
              <a:rPr lang="pl-PL" sz="2000" dirty="0" smtClean="0"/>
              <a:t>Nr 90</a:t>
            </a:r>
            <a:r>
              <a:rPr lang="pl-PL" sz="2000" dirty="0"/>
              <a:t>, poz. 557</a:t>
            </a:r>
            <a:r>
              <a:rPr lang="pl-PL" sz="2000" dirty="0" smtClean="0"/>
              <a:t>,</a:t>
            </a:r>
          </a:p>
          <a:p>
            <a:pPr algn="ctr"/>
            <a:r>
              <a:rPr lang="pl-PL" sz="2000" dirty="0" smtClean="0"/>
              <a:t> </a:t>
            </a:r>
            <a:r>
              <a:rPr lang="pl-PL" sz="2000" dirty="0"/>
              <a:t>z późn. zm</a:t>
            </a:r>
            <a:r>
              <a:rPr lang="pl-PL" sz="2000" dirty="0" smtClean="0"/>
              <a:t>.).</a:t>
            </a:r>
          </a:p>
          <a:p>
            <a:endParaRPr lang="pl-PL" dirty="0"/>
          </a:p>
          <a:p>
            <a:r>
              <a:rPr lang="pl-PL" sz="2000" dirty="0"/>
              <a:t>Personel:</a:t>
            </a:r>
          </a:p>
          <a:p>
            <a:r>
              <a:rPr lang="pl-PL" sz="2000" dirty="0"/>
              <a:t>1) lekarz specjalista w dziedzinie </a:t>
            </a:r>
            <a:r>
              <a:rPr lang="pl-PL" sz="2000" dirty="0" smtClean="0"/>
              <a:t>psychiatrii – </a:t>
            </a:r>
            <a:r>
              <a:rPr lang="pl-PL" sz="2000" dirty="0"/>
              <a:t>równoważnik 1 etatu przeliczeniowego </a:t>
            </a:r>
            <a:r>
              <a:rPr lang="pl-PL" sz="2000" dirty="0" smtClean="0"/>
              <a:t>na 40 </a:t>
            </a:r>
            <a:r>
              <a:rPr lang="pl-PL" sz="2000" dirty="0"/>
              <a:t>łóżek*;</a:t>
            </a:r>
          </a:p>
          <a:p>
            <a:r>
              <a:rPr lang="pl-PL" sz="2000" dirty="0"/>
              <a:t>2) lekarz specjalista w dziedzinie </a:t>
            </a:r>
            <a:r>
              <a:rPr lang="pl-PL" sz="2000" dirty="0" smtClean="0"/>
              <a:t>psychiatrii lub </a:t>
            </a:r>
            <a:r>
              <a:rPr lang="pl-PL" sz="2000" dirty="0"/>
              <a:t>lekarz, który posiada specjalizację </a:t>
            </a:r>
            <a:r>
              <a:rPr lang="pl-PL" sz="2000" dirty="0" smtClean="0"/>
              <a:t>I stopnia </a:t>
            </a:r>
            <a:r>
              <a:rPr lang="pl-PL" sz="2000" dirty="0"/>
              <a:t>w dziedzinie psychiatrii, lub </a:t>
            </a:r>
            <a:r>
              <a:rPr lang="pl-PL" sz="2000" dirty="0" smtClean="0"/>
              <a:t>lekarz w </a:t>
            </a:r>
            <a:r>
              <a:rPr lang="pl-PL" sz="2000" dirty="0"/>
              <a:t>trakcie specjalizacji w </a:t>
            </a:r>
            <a:r>
              <a:rPr lang="pl-PL" sz="2000" dirty="0" smtClean="0"/>
              <a:t>dziedzinie psychiatrii </a:t>
            </a:r>
            <a:r>
              <a:rPr lang="pl-PL" sz="2000" dirty="0"/>
              <a:t>– równoważnik 1 etatu</a:t>
            </a:r>
          </a:p>
          <a:p>
            <a:r>
              <a:rPr lang="pl-PL" sz="2000" dirty="0"/>
              <a:t>przeliczeniowego na 20 łóżek</a:t>
            </a:r>
            <a:r>
              <a:rPr lang="pl-PL" sz="2000" dirty="0" smtClean="0"/>
              <a:t>*;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08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3349</Words>
  <Application>Microsoft Office PowerPoint</Application>
  <PresentationFormat>Pokaz na ekranie (4:3)</PresentationFormat>
  <Paragraphs>290</Paragraphs>
  <Slides>41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2" baseType="lpstr">
      <vt:lpstr>Aerodynamiczny</vt:lpstr>
      <vt:lpstr>KONKURS OFERT 2014  OPIEKA PSYCHIATRYCZNA I LECZENIE UZALEŻNIEŃ</vt:lpstr>
      <vt:lpstr>AKTY PRAWNE DOTYCZĄCE RODZAJU OPIEKA PSYCHIATRYCZNA  I LECZENIE UZALEŻNIEŃ</vt:lpstr>
      <vt:lpstr>Wymagania dla zakresu 04.1740.008.02 – PROGRAM LECZENIA SUBSTYTUCYJNEGO</vt:lpstr>
      <vt:lpstr>Wymagania dla zakresu 04.1740.008.02 – PROGRAM LECZENIA SUBSTYTUCYJNEGO c.d.</vt:lpstr>
      <vt:lpstr>Prezentacja programu PowerPoint</vt:lpstr>
      <vt:lpstr>Wymagania dla zakresu 04.2704.020.02 – świadczenia dzienne psychiatryczne geriatryczne </vt:lpstr>
      <vt:lpstr>Wymagania dla zakresu 04.2704.020.02 – świadczenia dzienne psychiatryczne geriatryczne </vt:lpstr>
      <vt:lpstr>Prezentacja programu PowerPoint</vt:lpstr>
      <vt:lpstr>Wymagania dla zakresu 04.4730.021.02 - ŚWIADCZENIA W PSYCHIATRII SĄDOWEJ  W WARUNKACH PODSTAWOWEGO ZABEZPIECZENIA</vt:lpstr>
      <vt:lpstr>Wymagania dla zakresu 04.4730.021.02 - ŚWIADCZENIA W PSYCHIATRII SĄDOWEJ  W WARUNKACH PODSTAWOWEGO ZABEZPIECZENIA c.d.</vt:lpstr>
      <vt:lpstr>Wymagania dla zakresu 04.4730.021.02 - ŚWIADCZENIA W PSYCHIATRII SĄDOWEJ  W WARUNKACH PODSTAWOWEGO ZABEZPIECZENIA c.d.</vt:lpstr>
      <vt:lpstr>Wymagania dla zakresu 04.4756.021.02 - ŚWIADCZENIA REHABILITACJI DLA UZALEŻNIONYCH  OD SUBSTANCJI PSYCHOAKTYWNYCH ZE WSPÓŁISTNIEJĄCYMI INNYMI ZABURZENIAMI PSYCHICZNYMI GŁÓWNIE PSYCHOTYCZNYMI (PODWÓJNA DIAGNOZA)</vt:lpstr>
      <vt:lpstr>Wymagania dla zakresu 04.4756.021.02 - ŚWIADCZENIA REHABILITACJI DLA UZALEŻNIONYCH  OD SUBSTANCJI PSYCHOAKTYWNYCH  ZE WSPÓŁISTNIEJĄCYMI INNYMI ZABURZENIAMI PSYCHICZNYMI GŁÓWNIE PSYCHOTYCZNYMI (PODWÓJNA DIAGNOZA) c.d.</vt:lpstr>
      <vt:lpstr>Wymagania dla zakresu 04.4756.021.02 - ŚWIADCZENIA REHABILITACJI DLA UZALEŻNIONYCH  OD SUBSTANCJI PSYCHOAKTYWNYCH  ZE WSPÓŁISTNIEJĄCYMI INNYMI ZABURZENIAMI PSYCHICZNYMI GŁÓWNIE PSYCHOTYCZNYMI (PODWÓJNA DIAGNOZA) c.d.</vt:lpstr>
      <vt:lpstr>Wymagania dla zakresu 04.4756.021.02 - ŚWIADCZENIA REHABILITACJI DLA UZALEŻNIONYCH  OD SUBSTANCJI PSYCHOAKTYWNYCH  ZE WSPÓŁISTNIEJĄCYMI INNYMI ZABURZENIAMI PSYCHICZNYMI GŁÓWNIE PSYCHOTYCZNYMI (PODWÓJNA DIAGNOZA)</vt:lpstr>
      <vt:lpstr>Wymagania dla zakresu 04.4712.021.02-ŚWIADCZENIA PSYCHOGERIATRYCZNE</vt:lpstr>
      <vt:lpstr>Wymagania dla zakresu 04.4712.021.02-ŚWIADCZENIA PSYCHOGERIATRYCZNE c.d.</vt:lpstr>
      <vt:lpstr>Wymagania dla zakresu 04.4712.021.02-ŚWIADCZENIA PSYCHOGERIATRYCZNE c.d.</vt:lpstr>
      <vt:lpstr>Wymagania dla zakresu 04.4712.021.02-ŚWIADCZENIA PSYCHOGERIATRYCZNE c.d.</vt:lpstr>
      <vt:lpstr>Prezentacja programu PowerPoint</vt:lpstr>
      <vt:lpstr>Wymagania dla zakresu 04.2726.021.02 - ŚWIADCZENIA  DLA UZALEŻNIONYCH OD SUBSTANCJI PSYCHOAKTYWNYCH UDZIELANE W HOSTELU </vt:lpstr>
      <vt:lpstr>Wymagania dla zakresu 04.2726.021.02 - ŚWIADCZENIA  DLA UZALEŻNIONYCH OD SUBSTANCJI PSYCHOAKTYWNYCH UDZIELANE W HOSTELU c.d.</vt:lpstr>
      <vt:lpstr>Wymagania dla zakresu 04.2726.021.02 - ŚWIADCZENIA  DLA UZALEŻNIONYCH OD SUBSTANCJI PSYCHOAKTYWNYCH UDZIELANE W HOSTELU </vt:lpstr>
      <vt:lpstr>Wymagania dla zakresu 04.2720.001.02 świadczenia dla osób z zaburzeniami psychicznymi  w hostelu</vt:lpstr>
      <vt:lpstr>Wymagania dla zakresu 04.2720.001.02 świadczenia dla osób z zaburzeniami psychicznymi  w hostelu c.d.</vt:lpstr>
      <vt:lpstr>Wymagania dla zakresu 04.2720.001.02 świadczenia dla osób z zaburzeniami psychicznymi  w hostelu c.d.</vt:lpstr>
      <vt:lpstr>Wymagania dla zakresu 04.2724.021.02 ŚWIADCZENIA DLA UZALEŻNIONYCH OD ALKOHOLU UDZIELANE W HOSTELU </vt:lpstr>
      <vt:lpstr>Wymagania dla zakresu 04.2724.021.02 ŚWIADCZENIA DLA UZALEŻNIONYCH OD ALKOHOLU UDZIELANE W HOSTELU c.d.</vt:lpstr>
      <vt:lpstr>Wymagania dla zakresu 04.2724.021.02 ŚWIADCZENIA DLA UZALEŻNIONYCH OD ALKOHOLU UDZIELANE W HOSTELU c.d.</vt:lpstr>
      <vt:lpstr>Definicje</vt:lpstr>
      <vt:lpstr>Definicje c.d.</vt:lpstr>
      <vt:lpstr>Definicje c.d.</vt:lpstr>
      <vt:lpstr>Definicje c.d.</vt:lpstr>
      <vt:lpstr>Definicje c.d.</vt:lpstr>
      <vt:lpstr>Definicje c.d.</vt:lpstr>
      <vt:lpstr>Definicje c.d.</vt:lpstr>
      <vt:lpstr>Definicje c.d.</vt:lpstr>
      <vt:lpstr>Definicje c.d.</vt:lpstr>
      <vt:lpstr>Definicje c.d.</vt:lpstr>
      <vt:lpstr>UWAGA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OFERT 2014  OPIEKA PSYCHIATRYCZNA I LECZENIE UZALEŻNIEŃ</dc:title>
  <dc:creator>Pawlus Magdalena</dc:creator>
  <cp:lastModifiedBy>Magdalena Pawlus</cp:lastModifiedBy>
  <cp:revision>179</cp:revision>
  <dcterms:created xsi:type="dcterms:W3CDTF">2014-07-16T12:34:23Z</dcterms:created>
  <dcterms:modified xsi:type="dcterms:W3CDTF">2014-09-03T11:09:15Z</dcterms:modified>
</cp:coreProperties>
</file>