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0"/>
  </p:notesMasterIdLst>
  <p:sldIdLst>
    <p:sldId id="332" r:id="rId2"/>
    <p:sldId id="257" r:id="rId3"/>
    <p:sldId id="284" r:id="rId4"/>
    <p:sldId id="258" r:id="rId5"/>
    <p:sldId id="285" r:id="rId6"/>
    <p:sldId id="259" r:id="rId7"/>
    <p:sldId id="269" r:id="rId8"/>
    <p:sldId id="263" r:id="rId9"/>
    <p:sldId id="267" r:id="rId10"/>
    <p:sldId id="315" r:id="rId11"/>
    <p:sldId id="316" r:id="rId12"/>
    <p:sldId id="333" r:id="rId13"/>
    <p:sldId id="268" r:id="rId14"/>
    <p:sldId id="270" r:id="rId15"/>
    <p:sldId id="319" r:id="rId16"/>
    <p:sldId id="325" r:id="rId17"/>
    <p:sldId id="340" r:id="rId18"/>
    <p:sldId id="320" r:id="rId19"/>
    <p:sldId id="321" r:id="rId20"/>
    <p:sldId id="324" r:id="rId21"/>
    <p:sldId id="323" r:id="rId22"/>
    <p:sldId id="326" r:id="rId23"/>
    <p:sldId id="327" r:id="rId24"/>
    <p:sldId id="335" r:id="rId25"/>
    <p:sldId id="336" r:id="rId26"/>
    <p:sldId id="271" r:id="rId27"/>
    <p:sldId id="273" r:id="rId28"/>
    <p:sldId id="272" r:id="rId29"/>
    <p:sldId id="274" r:id="rId30"/>
    <p:sldId id="277" r:id="rId31"/>
    <p:sldId id="278" r:id="rId32"/>
    <p:sldId id="279" r:id="rId33"/>
    <p:sldId id="280" r:id="rId34"/>
    <p:sldId id="331" r:id="rId35"/>
    <p:sldId id="337" r:id="rId36"/>
    <p:sldId id="282" r:id="rId37"/>
    <p:sldId id="283" r:id="rId38"/>
    <p:sldId id="286" r:id="rId39"/>
    <p:sldId id="287" r:id="rId40"/>
    <p:sldId id="288" r:id="rId41"/>
    <p:sldId id="289" r:id="rId42"/>
    <p:sldId id="291" r:id="rId43"/>
    <p:sldId id="290" r:id="rId44"/>
    <p:sldId id="292" r:id="rId45"/>
    <p:sldId id="293" r:id="rId46"/>
    <p:sldId id="295" r:id="rId47"/>
    <p:sldId id="296" r:id="rId48"/>
    <p:sldId id="297" r:id="rId49"/>
    <p:sldId id="317" r:id="rId50"/>
    <p:sldId id="313" r:id="rId51"/>
    <p:sldId id="338" r:id="rId52"/>
    <p:sldId id="339" r:id="rId53"/>
    <p:sldId id="329" r:id="rId54"/>
    <p:sldId id="330" r:id="rId55"/>
    <p:sldId id="306" r:id="rId56"/>
    <p:sldId id="305" r:id="rId57"/>
    <p:sldId id="334" r:id="rId58"/>
    <p:sldId id="341" r:id="rId5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30" autoAdjust="0"/>
  </p:normalViewPr>
  <p:slideViewPr>
    <p:cSldViewPr>
      <p:cViewPr varScale="1">
        <p:scale>
          <a:sx n="53" d="100"/>
          <a:sy n="53" d="100"/>
        </p:scale>
        <p:origin x="-9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EBCAB-8C23-4C51-9177-4BE48F3E4799}" type="datetimeFigureOut">
              <a:rPr lang="pl-PL" smtClean="0"/>
              <a:pPr/>
              <a:t>2014-03-19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45867-6E73-4C37-B136-3378B8EE7AF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1732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C45867-6E73-4C37-B136-3378B8EE7AFE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6200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4E25A-1022-4AFF-A6A8-923E77DEC10F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2FDE-CF4A-48B9-8B16-389DACC0B0A8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6F37-CE0C-4BDE-A27D-0CA50824AF9D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4423F-3A1E-4D91-9285-330E92C82DBC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2E79-13C3-4FBF-96DF-7D8051666C87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56B0-4124-4792-AB8F-5822D7FE70F1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3A02D-6E75-4A94-8165-06A5FDE4E0B4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61A6-AA98-4ED3-8B9E-775CD65C1380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C8011-68AF-4325-A4B7-9383A8E64F51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91065-E153-4CB3-B96C-DD20B1A272CF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D723-416B-4322-81F0-329C405C0C9A}" type="datetime1">
              <a:rPr lang="pl-PL" smtClean="0"/>
              <a:pPr/>
              <a:t>2014-03-19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B475CCE-5EF8-4E8C-8C96-87333399D3D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C83584E-D7A9-4633-9902-26D1E84C67F6}" type="datetime1">
              <a:rPr lang="pl-PL" smtClean="0"/>
              <a:pPr/>
              <a:t>2014-03-19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543800" cy="1944216"/>
          </a:xfrm>
        </p:spPr>
        <p:txBody>
          <a:bodyPr/>
          <a:lstStyle/>
          <a:p>
            <a:pPr algn="r"/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KONTRAKTOWANIE </a:t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ŚWIADCZEŃ OPIEKI ZDROWOTNEJ</a:t>
            </a:r>
            <a:b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rok 2014 i lata następne</a:t>
            </a:r>
            <a:endParaRPr lang="pl-PL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3789040"/>
            <a:ext cx="7198568" cy="1296144"/>
          </a:xfrm>
        </p:spPr>
        <p:txBody>
          <a:bodyPr>
            <a:normAutofit/>
          </a:bodyPr>
          <a:lstStyle/>
          <a:p>
            <a:pPr algn="ctr"/>
            <a:r>
              <a:rPr lang="pl-PL" sz="4000" b="1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sz="4000" b="1" spc="-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/>
        </p:nvGraphicFramePr>
        <p:xfrm>
          <a:off x="971550" y="854075"/>
          <a:ext cx="13525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Obraz" r:id="rId4" imgW="1358020" imgH="543208" progId="Word.Picture.8">
                  <p:embed/>
                </p:oleObj>
              </mc:Choice>
              <mc:Fallback>
                <p:oleObj name="Obraz" r:id="rId4" imgW="1358020" imgH="543208" progId="Word.Picture.8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854075"/>
                        <a:ext cx="13525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ostokąt 4"/>
          <p:cNvSpPr/>
          <p:nvPr/>
        </p:nvSpPr>
        <p:spPr>
          <a:xfrm>
            <a:off x="467544" y="5301208"/>
            <a:ext cx="76328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Śląski Oddział Wojewódzki Narodowego Funduszu Zdrowia w Katowicach</a:t>
            </a:r>
          </a:p>
        </p:txBody>
      </p:sp>
    </p:spTree>
    <p:extLst>
      <p:ext uri="{BB962C8B-B14F-4D97-AF65-F5344CB8AC3E}">
        <p14:creationId xmlns:p14="http://schemas.microsoft.com/office/powerpoint/2010/main" val="3340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5365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000" dirty="0"/>
              <a:t>Świadczenia gwarantowane realizowane </a:t>
            </a:r>
            <a:endParaRPr lang="pl-PL" sz="2000" dirty="0" smtClean="0"/>
          </a:p>
          <a:p>
            <a:pPr marL="114300" indent="0">
              <a:buNone/>
            </a:pPr>
            <a:r>
              <a:rPr lang="pl-PL" sz="2000" dirty="0" smtClean="0"/>
              <a:t>w </a:t>
            </a:r>
            <a:r>
              <a:rPr lang="pl-PL" sz="2000" dirty="0"/>
              <a:t>warunkach ambulatoryjnych w poradni medycyny paliatywnej obejmują: </a:t>
            </a:r>
            <a:endParaRPr lang="pl-PL" sz="2000" dirty="0" smtClean="0"/>
          </a:p>
          <a:p>
            <a:pPr marL="114300" indent="0">
              <a:buNone/>
            </a:pPr>
            <a:r>
              <a:rPr lang="pl-PL" sz="2000" dirty="0" smtClean="0"/>
              <a:t>1)  porady </a:t>
            </a:r>
            <a:r>
              <a:rPr lang="pl-PL" sz="2000" dirty="0"/>
              <a:t>i konsultacje lekarskie w poradni l</a:t>
            </a:r>
            <a:r>
              <a:rPr lang="pl-PL" sz="2000" dirty="0" smtClean="0"/>
              <a:t>ub </a:t>
            </a:r>
            <a:r>
              <a:rPr lang="pl-PL" sz="2000" dirty="0"/>
              <a:t>w domu </a:t>
            </a:r>
            <a:r>
              <a:rPr lang="pl-PL" sz="2000" dirty="0" smtClean="0"/>
              <a:t>  </a:t>
            </a:r>
            <a:br>
              <a:rPr lang="pl-PL" sz="2000" dirty="0" smtClean="0"/>
            </a:br>
            <a:r>
              <a:rPr lang="pl-PL" sz="2000" dirty="0" smtClean="0"/>
              <a:t>      świadczeniobiorcy</a:t>
            </a:r>
            <a:r>
              <a:rPr lang="pl-PL" sz="2000" dirty="0"/>
              <a:t>, w tym </a:t>
            </a:r>
            <a:r>
              <a:rPr lang="pl-PL" sz="2000" dirty="0" smtClean="0"/>
              <a:t>również </a:t>
            </a:r>
            <a:r>
              <a:rPr lang="pl-PL" sz="2000" dirty="0"/>
              <a:t>świadczeniobiorcy, który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      nie </a:t>
            </a:r>
            <a:r>
              <a:rPr lang="pl-PL" sz="2000" dirty="0"/>
              <a:t>został </a:t>
            </a:r>
            <a:r>
              <a:rPr lang="pl-PL" sz="2000" dirty="0" smtClean="0"/>
              <a:t> zakwalifikowany </a:t>
            </a:r>
            <a:r>
              <a:rPr lang="pl-PL" sz="2000" dirty="0"/>
              <a:t>do hospicjum domowego;  </a:t>
            </a:r>
          </a:p>
          <a:p>
            <a:pPr marL="114300" indent="0">
              <a:buNone/>
            </a:pPr>
            <a:r>
              <a:rPr lang="pl-PL" sz="2000" dirty="0" smtClean="0"/>
              <a:t>2) porady </a:t>
            </a:r>
            <a:r>
              <a:rPr lang="pl-PL" sz="2000" dirty="0"/>
              <a:t>psychologa w poradni lub w domu </a:t>
            </a:r>
            <a:r>
              <a:rPr lang="pl-PL" sz="2000" dirty="0" smtClean="0"/>
              <a:t> świadczeniobiorcy</a:t>
            </a:r>
            <a:r>
              <a:rPr lang="pl-PL" sz="2000" dirty="0"/>
              <a:t>;  </a:t>
            </a:r>
          </a:p>
          <a:p>
            <a:pPr marL="114300" indent="0">
              <a:buNone/>
            </a:pPr>
            <a:r>
              <a:rPr lang="pl-PL" sz="2000" dirty="0" smtClean="0"/>
              <a:t>3) świadczenia </a:t>
            </a:r>
            <a:r>
              <a:rPr lang="pl-PL" sz="2000" dirty="0"/>
              <a:t>pielęgniarskie w poradni lub w </a:t>
            </a:r>
            <a:r>
              <a:rPr lang="pl-PL" sz="2000" dirty="0" smtClean="0"/>
              <a:t>domu</a:t>
            </a:r>
          </a:p>
          <a:p>
            <a:pPr marL="114300" indent="0">
              <a:buNone/>
            </a:pPr>
            <a:r>
              <a:rPr lang="pl-PL" sz="2000" dirty="0"/>
              <a:t> </a:t>
            </a:r>
            <a:r>
              <a:rPr lang="pl-PL" sz="2000" dirty="0" smtClean="0"/>
              <a:t>   świadczeniobiorcy</a:t>
            </a:r>
            <a:r>
              <a:rPr lang="pl-PL" sz="2000" dirty="0"/>
              <a:t>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822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sz="2400" dirty="0" smtClean="0"/>
          </a:p>
          <a:p>
            <a:pPr marL="114300" indent="0">
              <a:buNone/>
            </a:pPr>
            <a:r>
              <a:rPr lang="pl-PL" sz="2400" dirty="0" smtClean="0"/>
              <a:t>Warunkami </a:t>
            </a:r>
            <a:r>
              <a:rPr lang="pl-PL" sz="2400" dirty="0"/>
              <a:t>realizacji świadczeń gwarantowanych są: </a:t>
            </a:r>
          </a:p>
          <a:p>
            <a:pPr marL="114300" indent="0">
              <a:buNone/>
            </a:pPr>
            <a:r>
              <a:rPr lang="pl-PL" sz="2400" dirty="0"/>
              <a:t>1)  przedstawienie skierowania wystawionego przez </a:t>
            </a:r>
            <a:r>
              <a:rPr lang="pl-PL" sz="2400" dirty="0" smtClean="0"/>
              <a:t>lekarza</a:t>
            </a:r>
            <a:br>
              <a:rPr lang="pl-PL" sz="2400" dirty="0" smtClean="0"/>
            </a:br>
            <a:r>
              <a:rPr lang="pl-PL" sz="2400" dirty="0" smtClean="0"/>
              <a:t>      </a:t>
            </a:r>
            <a:r>
              <a:rPr lang="pl-PL" sz="2400" dirty="0"/>
              <a:t>ubezpieczenia zdrowotnego;  </a:t>
            </a:r>
          </a:p>
          <a:p>
            <a:pPr marL="114300" indent="0">
              <a:buNone/>
            </a:pPr>
            <a:r>
              <a:rPr lang="pl-PL" sz="2400" dirty="0"/>
              <a:t>2)  wskazanie medyczne, a w szczególności fakt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    występowania </a:t>
            </a:r>
            <a:r>
              <a:rPr lang="pl-PL" sz="2400" dirty="0"/>
              <a:t>u świadczeniobiorcy jednostki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    chorobowej</a:t>
            </a:r>
            <a:r>
              <a:rPr lang="pl-PL" sz="2400" dirty="0"/>
              <a:t>, o której mowa w załączniku nr 1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    do </a:t>
            </a:r>
            <a:r>
              <a:rPr lang="pl-PL" sz="2400" dirty="0"/>
              <a:t>rozporządzenia, nierokującej nadziei na wyleczenie.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92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12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67242"/>
              </p:ext>
            </p:extLst>
          </p:nvPr>
        </p:nvGraphicFramePr>
        <p:xfrm>
          <a:off x="683568" y="1484784"/>
          <a:ext cx="7056784" cy="3312368"/>
        </p:xfrm>
        <a:graphic>
          <a:graphicData uri="http://schemas.openxmlformats.org/drawingml/2006/table">
            <a:tbl>
              <a:tblPr/>
              <a:tblGrid>
                <a:gridCol w="1562251"/>
                <a:gridCol w="1771372"/>
                <a:gridCol w="1754970"/>
                <a:gridCol w="1968191"/>
              </a:tblGrid>
              <a:tr h="6624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Kody </a:t>
                      </a:r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resortowe*/  </a:t>
                      </a:r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komórek organizacyjnych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874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poradnia medycyny paliatywnej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domowe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domowe dla dzieci i młodzieży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oddział medycyny paliatywnej/hospicjum stacjonarne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6247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5182/5180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971600" y="5085184"/>
            <a:ext cx="66247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>*/ ROZPORZĄDZENIE Ministra Zdrowia z </a:t>
            </a:r>
            <a:r>
              <a:rPr lang="pl-PL" sz="1400" dirty="0"/>
              <a:t>dnia 17 maja 2012 r. </a:t>
            </a:r>
          </a:p>
          <a:p>
            <a:r>
              <a:rPr lang="pl-PL" sz="1400" dirty="0"/>
              <a:t>w sprawie systemu resortowych kodów identyfikacyjnych </a:t>
            </a:r>
          </a:p>
          <a:p>
            <a:r>
              <a:rPr lang="pl-PL" sz="1400" dirty="0"/>
              <a:t>oraz szczegółowego sposobu ich nadawania </a:t>
            </a:r>
            <a:r>
              <a:rPr lang="pl-PL" sz="1400" dirty="0" smtClean="0"/>
              <a:t>(</a:t>
            </a:r>
            <a:r>
              <a:rPr lang="pl-PL" sz="1400" dirty="0" err="1" smtClean="0"/>
              <a:t>Dz.U</a:t>
            </a:r>
            <a:r>
              <a:rPr lang="pl-PL" sz="1400" dirty="0" smtClean="0"/>
              <a:t>. z 201 2r. </a:t>
            </a:r>
            <a:r>
              <a:rPr lang="pl-PL" sz="1400" dirty="0"/>
              <a:t>p</a:t>
            </a:r>
            <a:r>
              <a:rPr lang="pl-PL" sz="1400" dirty="0" smtClean="0"/>
              <a:t>oz. 594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783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Wymagane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warunki do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realizacji gwarantowanych świadczeń opieki zdrowotnej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l-PL" sz="2800" dirty="0" smtClean="0"/>
          </a:p>
          <a:p>
            <a:pPr marL="114300" indent="0" algn="ctr">
              <a:buNone/>
            </a:pPr>
            <a:r>
              <a:rPr lang="pl-PL" sz="2800" dirty="0" smtClean="0"/>
              <a:t>Załącznik nr 2 </a:t>
            </a:r>
          </a:p>
          <a:p>
            <a:pPr marL="114300" indent="0" algn="ctr">
              <a:buNone/>
            </a:pPr>
            <a:r>
              <a:rPr lang="pl-PL" sz="2800" dirty="0" smtClean="0"/>
              <a:t>Warunki realizacji świadczeń gwarantowanych </a:t>
            </a:r>
            <a:br>
              <a:rPr lang="pl-PL" sz="2800" dirty="0" smtClean="0"/>
            </a:br>
            <a:r>
              <a:rPr lang="pl-PL" sz="2800" dirty="0" smtClean="0"/>
              <a:t>z zakresu opieki paliatywnej i hospicyjnej</a:t>
            </a:r>
            <a:endParaRPr lang="pl-PL" sz="28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73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2800" b="1" dirty="0"/>
              <a:t>Wymagania dotyczą:</a:t>
            </a:r>
          </a:p>
          <a:p>
            <a:pPr>
              <a:buFontTx/>
              <a:buChar char="-"/>
            </a:pPr>
            <a:r>
              <a:rPr lang="pl-PL" sz="2800" dirty="0" smtClean="0"/>
              <a:t>liczby i kwalifikacji personelu,</a:t>
            </a:r>
          </a:p>
          <a:p>
            <a:pPr>
              <a:buFontTx/>
              <a:buChar char="-"/>
            </a:pPr>
            <a:r>
              <a:rPr lang="pl-PL" sz="2800" dirty="0"/>
              <a:t>s</a:t>
            </a:r>
            <a:r>
              <a:rPr lang="pl-PL" sz="2800" dirty="0" smtClean="0"/>
              <a:t>przętu medycznego i pomocniczego,</a:t>
            </a:r>
          </a:p>
          <a:p>
            <a:pPr>
              <a:buFontTx/>
              <a:buChar char="-"/>
            </a:pPr>
            <a:r>
              <a:rPr lang="pl-PL" sz="2800" dirty="0"/>
              <a:t>w</a:t>
            </a:r>
            <a:r>
              <a:rPr lang="pl-PL" sz="2800" dirty="0" smtClean="0"/>
              <a:t>arunków lokalowych,</a:t>
            </a:r>
          </a:p>
          <a:p>
            <a:pPr>
              <a:buFontTx/>
              <a:buChar char="-"/>
            </a:pPr>
            <a:r>
              <a:rPr lang="pl-PL" sz="2800" dirty="0"/>
              <a:t>i</a:t>
            </a:r>
            <a:r>
              <a:rPr lang="pl-PL" sz="2800" dirty="0" smtClean="0"/>
              <a:t>nnych warunków.</a:t>
            </a:r>
            <a:endParaRPr lang="pl-PL" sz="28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642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72008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wymagania: liczba</a:t>
            </a:r>
          </a:p>
          <a:p>
            <a:pPr marL="114300" indent="0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15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370289"/>
              </p:ext>
            </p:extLst>
          </p:nvPr>
        </p:nvGraphicFramePr>
        <p:xfrm>
          <a:off x="251521" y="2060848"/>
          <a:ext cx="8208910" cy="3960439"/>
        </p:xfrm>
        <a:graphic>
          <a:graphicData uri="http://schemas.openxmlformats.org/drawingml/2006/table">
            <a:tbl>
              <a:tblPr/>
              <a:tblGrid>
                <a:gridCol w="1355600"/>
                <a:gridCol w="1186982"/>
                <a:gridCol w="1816131"/>
                <a:gridCol w="1833974"/>
                <a:gridCol w="2016223"/>
              </a:tblGrid>
              <a:tr h="10985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personel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poradnia medycyny paliatywnej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domowe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domowe dla dzieci i młodzieży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oddział medycyny paliatywnej/hospicjum stacjonarne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73233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lekarze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30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20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etat/10 łóżek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33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pielęgniarki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15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etat na 12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wg norm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zatrudnienia*/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233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psycholodzy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etatu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 30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etatu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 12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 etatu na 20 łóżek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92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fizjoterapeuci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nie dotyczy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1/4 etatu na 15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1/4 etatu na 15 świadczeniobiorców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1/4 etatu na 10 łóżek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683568" y="6021288"/>
            <a:ext cx="74168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>*/ Rozporządzenie </a:t>
            </a:r>
            <a:r>
              <a:rPr lang="pl-PL" sz="1400" dirty="0"/>
              <a:t>Ministra Zdrowia z dnia 28 grudnia 2012 r. </a:t>
            </a:r>
            <a:br>
              <a:rPr lang="pl-PL" sz="1400" dirty="0"/>
            </a:br>
            <a:r>
              <a:rPr lang="pl-PL" sz="1400" dirty="0"/>
              <a:t>w sprawie sposobu ustalania minimalnych norm zatrudnienia pielęgniarek i położnych </a:t>
            </a:r>
            <a:r>
              <a:rPr lang="pl-PL" sz="1400" dirty="0" smtClean="0"/>
              <a:t/>
            </a:r>
            <a:br>
              <a:rPr lang="pl-PL" sz="1400" dirty="0" smtClean="0"/>
            </a:br>
            <a:r>
              <a:rPr lang="pl-PL" sz="1400" dirty="0" smtClean="0"/>
              <a:t>w </a:t>
            </a:r>
            <a:r>
              <a:rPr lang="pl-PL" sz="1400" dirty="0"/>
              <a:t>podmiotach leczniczych niebędących przedsiębiorcami </a:t>
            </a:r>
            <a:r>
              <a:rPr lang="pl-PL" sz="1400" dirty="0" smtClean="0"/>
              <a:t> (</a:t>
            </a:r>
            <a:r>
              <a:rPr lang="pl-PL" sz="1400" dirty="0"/>
              <a:t>Dz. U. z 2012 r. poz. 1545) </a:t>
            </a:r>
          </a:p>
        </p:txBody>
      </p:sp>
    </p:spTree>
    <p:extLst>
      <p:ext uri="{BB962C8B-B14F-4D97-AF65-F5344CB8AC3E}">
        <p14:creationId xmlns:p14="http://schemas.microsoft.com/office/powerpoint/2010/main" val="276282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</a:t>
            </a:r>
          </a:p>
          <a:p>
            <a:pPr marL="114300" indent="0">
              <a:buNone/>
            </a:pPr>
            <a:r>
              <a:rPr lang="pl-PL" sz="2000" dirty="0" smtClean="0"/>
              <a:t>1) lekarz </a:t>
            </a:r>
            <a:r>
              <a:rPr lang="pl-PL" sz="2000" dirty="0"/>
              <a:t>specjalista – </a:t>
            </a:r>
            <a:r>
              <a:rPr lang="pl-PL" sz="2000" dirty="0" smtClean="0"/>
              <a:t>lekarz, </a:t>
            </a:r>
            <a:r>
              <a:rPr lang="pl-PL" sz="2000" dirty="0"/>
              <a:t>który posiada specjalizację II stopnia lub tytuł specjalisty  </a:t>
            </a:r>
            <a:r>
              <a:rPr lang="pl-PL" sz="2000" dirty="0" smtClean="0"/>
              <a:t>w dziedzinie medycyny paliatywnej;  </a:t>
            </a:r>
            <a:endParaRPr lang="pl-PL" sz="2000" dirty="0"/>
          </a:p>
          <a:p>
            <a:pPr marL="114300" indent="0">
              <a:buNone/>
            </a:pPr>
            <a:r>
              <a:rPr lang="pl-PL" sz="2000" dirty="0" smtClean="0"/>
              <a:t>2) lekarz </a:t>
            </a:r>
            <a:r>
              <a:rPr lang="pl-PL" sz="2000" dirty="0"/>
              <a:t>w trakcie specjalizacji – </a:t>
            </a:r>
            <a:r>
              <a:rPr lang="pl-PL" sz="2000" dirty="0" smtClean="0"/>
              <a:t>lekarz, </a:t>
            </a:r>
            <a:r>
              <a:rPr lang="pl-PL" sz="2000" dirty="0"/>
              <a:t>który rozpoczął specjalizację zgodnie z programem specjalizacji oraz uzyskał potwierdzenie przez kierownika specjalizacji wiedzy i umiejętności umożliwiających samodzielną pracę. </a:t>
            </a:r>
            <a:endParaRPr lang="pl-PL" sz="2000" dirty="0" smtClean="0"/>
          </a:p>
          <a:p>
            <a:pPr marL="114300" indent="0">
              <a:buNone/>
            </a:pPr>
            <a:r>
              <a:rPr lang="pl-PL" sz="2000" dirty="0" smtClean="0"/>
              <a:t>3) </a:t>
            </a:r>
            <a:r>
              <a:rPr lang="pl-PL" sz="2000" dirty="0"/>
              <a:t>l</a:t>
            </a:r>
            <a:r>
              <a:rPr lang="pl-PL" sz="2000" dirty="0" smtClean="0"/>
              <a:t>ekarz legitymujący  się dokumentem ukończenia kursu zgodnego </a:t>
            </a:r>
            <a:br>
              <a:rPr lang="pl-PL" sz="2000" dirty="0" smtClean="0"/>
            </a:br>
            <a:r>
              <a:rPr lang="pl-PL" sz="2000" dirty="0" smtClean="0"/>
              <a:t>z programem specjalizacji w dziedzinie medycyny paliatywnej, dotyczącego leczenia bólu, objawów somatycznych i psychicznych, organizowanego przez Centrum Medyczne Kształcenia Podyplomowego lub wyższą uczelnię medyczną posiadającą uprawnienia do kształcenia </a:t>
            </a:r>
            <a:r>
              <a:rPr lang="pl-PL" sz="2000" dirty="0" err="1" smtClean="0"/>
              <a:t>przeddyplomowego</a:t>
            </a:r>
            <a:r>
              <a:rPr lang="pl-PL" sz="2000" dirty="0" smtClean="0"/>
              <a:t> lub podyplomowego lekarzy lub jednostkę posiadającą akredytację do prowadzenia specjalizacji w dziedzinie medycyny paliatywnej.</a:t>
            </a:r>
          </a:p>
          <a:p>
            <a:pPr marL="571500" indent="-457200">
              <a:buAutoNum type="arabicParenR" startAt="2"/>
            </a:pPr>
            <a:endParaRPr lang="pl-PL" sz="20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7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UWAGA!</a:t>
            </a:r>
          </a:p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W przypadku wykazania w ofercie </a:t>
            </a:r>
          </a:p>
          <a:p>
            <a:pPr marL="114300" indent="0">
              <a:buNone/>
            </a:pPr>
            <a:r>
              <a:rPr lang="pl-PL" sz="2000" dirty="0" smtClean="0"/>
              <a:t>lekarza legitymującego  się dokumentem ukończenia kursu zgodnego </a:t>
            </a:r>
            <a:br>
              <a:rPr lang="pl-PL" sz="2000" dirty="0" smtClean="0"/>
            </a:br>
            <a:r>
              <a:rPr lang="pl-PL" sz="2000" dirty="0" smtClean="0"/>
              <a:t>z programem specjalizacji w dziedzinie medycyny paliatywnej, dotyczącego leczenia bólu, objawów somatycznych i psychicznych, organizowanego przez Centrum Medyczne Kształcenia Podyplomowego lub wyższą uczelnię medyczną posiadającą uprawnienia do kształcenia </a:t>
            </a:r>
            <a:r>
              <a:rPr lang="pl-PL" sz="2000" dirty="0" err="1" smtClean="0"/>
              <a:t>przeddyplomowego</a:t>
            </a:r>
            <a:r>
              <a:rPr lang="pl-PL" sz="2000" dirty="0" smtClean="0"/>
              <a:t> lub podyplomowego lekarzy lub jednostkę posiadającą akredytację do prowadzenia specjalizacji w dziedzinie medycyny paliatywnej.</a:t>
            </a:r>
          </a:p>
          <a:p>
            <a:pPr marL="571500" indent="-45720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Należy wskazać  kompetencje o kodzie:</a:t>
            </a:r>
          </a:p>
          <a:p>
            <a:pPr marL="571500" indent="-45720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0312 – kurs zgodny z programem specjalizacji </a:t>
            </a:r>
            <a:br>
              <a:rPr lang="pl-PL" sz="2800" b="1" dirty="0" smtClean="0">
                <a:solidFill>
                  <a:srgbClr val="FF0000"/>
                </a:solidFill>
              </a:rPr>
            </a:br>
            <a:r>
              <a:rPr lang="pl-PL" sz="2800" b="1" dirty="0" smtClean="0">
                <a:solidFill>
                  <a:srgbClr val="FF0000"/>
                </a:solidFill>
              </a:rPr>
              <a:t>       w dziedzinie medycyny paliatywnej</a:t>
            </a:r>
          </a:p>
          <a:p>
            <a:pPr marL="571500" indent="-457200">
              <a:buNone/>
            </a:pPr>
            <a:endParaRPr lang="pl-PL" sz="20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78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lekarze: kwalifikacje  </a:t>
            </a:r>
          </a:p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UWAGA! w poradni medycyny paliatywnej </a:t>
            </a:r>
          </a:p>
          <a:p>
            <a:pPr marL="571500" indent="-457200">
              <a:buAutoNum type="arabicParenR"/>
            </a:pPr>
            <a:r>
              <a:rPr lang="pl-PL" sz="2000" dirty="0" smtClean="0">
                <a:solidFill>
                  <a:srgbClr val="FF0000"/>
                </a:solidFill>
              </a:rPr>
              <a:t>lekarz </a:t>
            </a:r>
            <a:r>
              <a:rPr lang="pl-PL" sz="2000" dirty="0">
                <a:solidFill>
                  <a:srgbClr val="FF0000"/>
                </a:solidFill>
              </a:rPr>
              <a:t>specjalista – </a:t>
            </a:r>
            <a:r>
              <a:rPr lang="pl-PL" sz="2000" dirty="0" smtClean="0">
                <a:solidFill>
                  <a:srgbClr val="FF0000"/>
                </a:solidFill>
              </a:rPr>
              <a:t>lekarz, </a:t>
            </a:r>
            <a:r>
              <a:rPr lang="pl-PL" sz="2000" dirty="0">
                <a:solidFill>
                  <a:srgbClr val="FF0000"/>
                </a:solidFill>
              </a:rPr>
              <a:t>który posiada specjalizację II stopnia </a:t>
            </a:r>
            <a:r>
              <a:rPr lang="pl-PL" sz="2000" dirty="0" smtClean="0">
                <a:solidFill>
                  <a:srgbClr val="FF0000"/>
                </a:solidFill>
              </a:rPr>
              <a:t/>
            </a:r>
            <a:br>
              <a:rPr lang="pl-PL" sz="2000" dirty="0" smtClean="0">
                <a:solidFill>
                  <a:srgbClr val="FF0000"/>
                </a:solidFill>
              </a:rPr>
            </a:br>
            <a:r>
              <a:rPr lang="pl-PL" sz="2000" dirty="0" smtClean="0">
                <a:solidFill>
                  <a:srgbClr val="FF0000"/>
                </a:solidFill>
              </a:rPr>
              <a:t>lub </a:t>
            </a:r>
            <a:r>
              <a:rPr lang="pl-PL" sz="2000" dirty="0">
                <a:solidFill>
                  <a:srgbClr val="FF0000"/>
                </a:solidFill>
              </a:rPr>
              <a:t>tytuł specjalisty  </a:t>
            </a:r>
            <a:r>
              <a:rPr lang="pl-PL" sz="2000" dirty="0" smtClean="0">
                <a:solidFill>
                  <a:srgbClr val="FF0000"/>
                </a:solidFill>
              </a:rPr>
              <a:t>w dziedzinie medycyny paliatywnej lub lekarz </a:t>
            </a:r>
            <a:br>
              <a:rPr lang="pl-PL" sz="2000" dirty="0" smtClean="0">
                <a:solidFill>
                  <a:srgbClr val="FF0000"/>
                </a:solidFill>
              </a:rPr>
            </a:br>
            <a:r>
              <a:rPr lang="pl-PL" sz="2000" dirty="0" smtClean="0">
                <a:solidFill>
                  <a:srgbClr val="FF0000"/>
                </a:solidFill>
              </a:rPr>
              <a:t>w </a:t>
            </a:r>
            <a:r>
              <a:rPr lang="pl-PL" sz="2000" dirty="0">
                <a:solidFill>
                  <a:srgbClr val="FF0000"/>
                </a:solidFill>
              </a:rPr>
              <a:t>trakcie </a:t>
            </a:r>
            <a:r>
              <a:rPr lang="pl-PL" sz="2000" dirty="0" smtClean="0">
                <a:solidFill>
                  <a:srgbClr val="FF0000"/>
                </a:solidFill>
              </a:rPr>
              <a:t>takiej specjalizacji  - </a:t>
            </a:r>
            <a:r>
              <a:rPr lang="pl-PL" sz="2000" u="sng" dirty="0" smtClean="0">
                <a:solidFill>
                  <a:srgbClr val="FF0000"/>
                </a:solidFill>
              </a:rPr>
              <a:t>praca w miejscu</a:t>
            </a:r>
          </a:p>
          <a:p>
            <a:pPr marL="571500" indent="-457200">
              <a:buAutoNum type="arabicParenR"/>
            </a:pPr>
            <a:r>
              <a:rPr lang="pl-PL" sz="2000" dirty="0" smtClean="0"/>
              <a:t>lekarz legitymujący  się dokumentem ukończenia kursu zgodnego </a:t>
            </a:r>
            <a:br>
              <a:rPr lang="pl-PL" sz="2000" dirty="0" smtClean="0"/>
            </a:br>
            <a:r>
              <a:rPr lang="pl-PL" sz="2000" dirty="0" smtClean="0"/>
              <a:t>z programem specjalizacji w dziedzinie medycyny paliatywnej, dotyczącego leczenia bólu, objawów somatycznych i psychicznych, organizowanego przez Centrum Medyczne Kształcenia Podyplomowego lub wyższą uczelnię medyczną posiadającą uprawnienia do kształcenia </a:t>
            </a:r>
            <a:r>
              <a:rPr lang="pl-PL" sz="2000" dirty="0" err="1" smtClean="0"/>
              <a:t>przeddyplomowego</a:t>
            </a:r>
            <a:r>
              <a:rPr lang="pl-PL" sz="2000" dirty="0" smtClean="0"/>
              <a:t> lub podyplomowego lekarzy lub jednostkę posiadającą akredytację </a:t>
            </a:r>
            <a:br>
              <a:rPr lang="pl-PL" sz="2000" dirty="0" smtClean="0"/>
            </a:br>
            <a:r>
              <a:rPr lang="pl-PL" sz="2000" dirty="0" smtClean="0"/>
              <a:t>do prowadzenia specjalizacji w dziedzinie medycyny paliatywnej – tylko </a:t>
            </a:r>
            <a:r>
              <a:rPr lang="pl-PL" sz="2000" u="sng" dirty="0" smtClean="0"/>
              <a:t>wizyty domowe</a:t>
            </a:r>
          </a:p>
          <a:p>
            <a:pPr marL="571500" indent="-457200">
              <a:buAutoNum type="arabicParenR" startAt="2"/>
            </a:pPr>
            <a:endParaRPr lang="pl-PL" sz="20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8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pielęgniarki: kwalifikacje</a:t>
            </a:r>
          </a:p>
          <a:p>
            <a:pPr marL="114300" indent="0">
              <a:buNone/>
            </a:pPr>
            <a:endParaRPr lang="pl-PL" sz="2000" dirty="0" smtClean="0"/>
          </a:p>
          <a:p>
            <a:pPr marL="114300" indent="0">
              <a:buNone/>
            </a:pPr>
            <a:r>
              <a:rPr lang="pl-PL" sz="2000" dirty="0" smtClean="0"/>
              <a:t>pielęgniarka</a:t>
            </a:r>
            <a:r>
              <a:rPr lang="pl-PL" sz="2000" dirty="0"/>
              <a:t>, która:</a:t>
            </a:r>
          </a:p>
          <a:p>
            <a:pPr marL="114300" indent="0">
              <a:buNone/>
            </a:pPr>
            <a:r>
              <a:rPr lang="pl-PL" sz="2000" dirty="0"/>
              <a:t>a) ukończyła specjalizację w dziedzinie pielęgniarstwa opieki paliatywnej albo jest w trakcie tej specjalizacji lub</a:t>
            </a:r>
          </a:p>
          <a:p>
            <a:pPr marL="114300" indent="0">
              <a:buNone/>
            </a:pPr>
            <a:r>
              <a:rPr lang="pl-PL" sz="2000" dirty="0"/>
              <a:t>b) ukończyła kurs kwalifikacyjny w dziedzinie pielęgniarstwa opieki paliatywnej albo jest w trakcie tego kursu, lub</a:t>
            </a:r>
          </a:p>
          <a:p>
            <a:pPr marL="114300" indent="0">
              <a:buNone/>
            </a:pPr>
            <a:r>
              <a:rPr lang="pl-PL" sz="2000" dirty="0"/>
              <a:t>c) ukończyła kurs specjalistyczny w zakresie podstaw opieki paliatywnej albo jest w trakcie tego kursu</a:t>
            </a:r>
          </a:p>
          <a:p>
            <a:pPr marL="114300" indent="0">
              <a:buNone/>
            </a:pPr>
            <a:r>
              <a:rPr lang="pl-PL" sz="2000" dirty="0"/>
              <a:t>– co najmniej 25% czasu pracy ogółu pielęgniarek udzielających świadczeń u danego </a:t>
            </a:r>
            <a:r>
              <a:rPr lang="pl-PL" sz="2000" dirty="0" smtClean="0"/>
              <a:t>świadczeniodawcy 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oddziałach medycyny paliatywnej/hospicjum stacjonarnym </a:t>
            </a: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oraz </a:t>
            </a:r>
            <a:r>
              <a:rPr lang="pl-PL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hospicjum domowym 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17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AGENDA: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prawne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Wymagania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oceny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ofert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Postępowania - obszary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Pytania</a:t>
            </a:r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64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pielęgniarki: kwalifikacje</a:t>
            </a:r>
          </a:p>
          <a:p>
            <a:pPr marL="114300" indent="0">
              <a:buNone/>
            </a:pPr>
            <a:r>
              <a:rPr lang="pl-PL" sz="2000" dirty="0" smtClean="0"/>
              <a:t>pielęgniarka</a:t>
            </a:r>
            <a:r>
              <a:rPr lang="pl-PL" sz="2000" dirty="0"/>
              <a:t>, która:</a:t>
            </a:r>
          </a:p>
          <a:p>
            <a:pPr marL="114300" indent="0">
              <a:buNone/>
            </a:pPr>
            <a:r>
              <a:rPr lang="pl-PL" sz="2000" dirty="0"/>
              <a:t>a) ukończyła specjalizację w dziedzinie pielęgniarstwa opieki paliatywnej albo jest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trakcie tej specjalizacji lub</a:t>
            </a:r>
          </a:p>
          <a:p>
            <a:pPr marL="114300" indent="0">
              <a:buNone/>
            </a:pPr>
            <a:r>
              <a:rPr lang="pl-PL" sz="2000" dirty="0"/>
              <a:t>b) ukończyła specjalizację w dziedzinie pielęgniarstwa pediatrycznego i kurs specjalistyczny w zakresie </a:t>
            </a:r>
            <a:r>
              <a:rPr lang="pl-PL" sz="2000" dirty="0" smtClean="0"/>
              <a:t>pediatrycznej domowej </a:t>
            </a:r>
            <a:r>
              <a:rPr lang="pl-PL" sz="2000" dirty="0"/>
              <a:t>opieki paliatywnej albo ukończyła specjalizację w dziedzinie pielęgniarstwa pediatrycznego i </a:t>
            </a:r>
            <a:r>
              <a:rPr lang="pl-PL" sz="2000" dirty="0" smtClean="0"/>
              <a:t>jest w </a:t>
            </a:r>
            <a:r>
              <a:rPr lang="pl-PL" sz="2000" dirty="0"/>
              <a:t>trakcie kursu specjalistycznego w zakresie pediatrycznej domowej opieki paliatywnej, lub</a:t>
            </a:r>
          </a:p>
          <a:p>
            <a:pPr marL="114300" indent="0">
              <a:buNone/>
            </a:pPr>
            <a:r>
              <a:rPr lang="pl-PL" sz="2000" dirty="0"/>
              <a:t>c) ukończyła kurs kwalifikacyjny w dziedzinie pielęgniarstwa opieki paliatywnej albo jest w trakcie tego kursu, lub</a:t>
            </a:r>
          </a:p>
          <a:p>
            <a:pPr marL="114300" indent="0">
              <a:buNone/>
            </a:pPr>
            <a:r>
              <a:rPr lang="pl-PL" sz="2000" dirty="0"/>
              <a:t>d) ukończyła kurs kwalifikacyjny w dziedzinie pielęgniarstwa pediatrycznego i kurs specjalistyczny w zakresie </a:t>
            </a:r>
            <a:r>
              <a:rPr lang="pl-PL" sz="2000" dirty="0" smtClean="0"/>
              <a:t>pediatrycznej domowej </a:t>
            </a:r>
            <a:r>
              <a:rPr lang="pl-PL" sz="2000" dirty="0"/>
              <a:t>opieki paliatywnej albo ukończyła kurs kwalifikacyjny w dziedzinie pielęgniarstwa </a:t>
            </a:r>
            <a:r>
              <a:rPr lang="pl-PL" sz="2000" dirty="0" smtClean="0"/>
              <a:t>pediatrycznego i </a:t>
            </a:r>
            <a:r>
              <a:rPr lang="pl-PL" sz="2000" dirty="0"/>
              <a:t>jest w trakcie kursu specjalistycznego w zakresie pediatrycznej domowej opieki paliatywnej, lub</a:t>
            </a:r>
          </a:p>
          <a:p>
            <a:pPr marL="114300" indent="0">
              <a:buNone/>
            </a:pPr>
            <a:r>
              <a:rPr lang="pl-PL" sz="2000" dirty="0"/>
              <a:t>e) ukończyła kurs specjalistyczny w zakresie opieki paliatywnej albo jest w trakcie tego kursu lub ukończyła </a:t>
            </a:r>
            <a:r>
              <a:rPr lang="pl-PL" sz="2000" dirty="0" smtClean="0"/>
              <a:t>kurs specjalistyczny </a:t>
            </a:r>
            <a:r>
              <a:rPr lang="pl-PL" sz="2000" dirty="0"/>
              <a:t>w zakresie pediatrycznej domowej opieki paliatywnej albo jest w trakcie tego kursu</a:t>
            </a:r>
          </a:p>
          <a:p>
            <a:pPr marL="114300" indent="0">
              <a:buNone/>
            </a:pPr>
            <a:r>
              <a:rPr lang="pl-PL" sz="2000" dirty="0"/>
              <a:t>– co najmniej 25% czasu pracy ogółu pielęgniarek udzielających świadczeń u danego </a:t>
            </a:r>
            <a:r>
              <a:rPr lang="pl-PL" sz="2000" dirty="0" smtClean="0"/>
              <a:t>świadczeniodawcy </a:t>
            </a:r>
            <a:r>
              <a:rPr lang="pl-PL" sz="2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hospicjum domowy dla dzieci</a:t>
            </a:r>
            <a:endParaRPr lang="pl-PL" sz="2000" dirty="0" smtClean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990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268760"/>
            <a:ext cx="7787208" cy="5328592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Personel – wymagania, pielęgniarki: kwalifikacje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UWAGA</a:t>
            </a:r>
            <a:r>
              <a:rPr lang="pl-PL" sz="2800" b="1" dirty="0">
                <a:solidFill>
                  <a:srgbClr val="FF0000"/>
                </a:solidFill>
              </a:rPr>
              <a:t>! w poradni medycyny paliatywnej 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pielęgniarka</a:t>
            </a:r>
            <a:r>
              <a:rPr lang="pl-PL" sz="2000" dirty="0">
                <a:solidFill>
                  <a:srgbClr val="FF0000"/>
                </a:solidFill>
              </a:rPr>
              <a:t>, która:</a:t>
            </a:r>
          </a:p>
          <a:p>
            <a:pPr marL="11430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a) ukończyła specjalizację w dziedzinie pielęgniarstwa opieki paliatywnej albo jest w trakcie tej specjalizacji lub</a:t>
            </a:r>
          </a:p>
          <a:p>
            <a:pPr marL="11430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b) ukończyła kurs kwalifikacyjny w dziedzinie pielęgniarstwa opieki paliatywnej albo jest w trakcie tego kursu, </a:t>
            </a:r>
            <a:r>
              <a:rPr lang="pl-PL" sz="2000" dirty="0" smtClean="0">
                <a:solidFill>
                  <a:srgbClr val="FF0000"/>
                </a:solidFill>
              </a:rPr>
              <a:t>lub</a:t>
            </a:r>
          </a:p>
          <a:p>
            <a:pPr marL="114300" indent="0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(kompetencja: 0010 – pielęgniarstwo opieki paliatywnej – kurs kwalifikacyjny)</a:t>
            </a:r>
            <a:endParaRPr lang="pl-PL" sz="2000" b="1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000" dirty="0">
                <a:solidFill>
                  <a:srgbClr val="FF0000"/>
                </a:solidFill>
              </a:rPr>
              <a:t>c) ukończyła kurs specjalistyczny z zakresu podstaw opieki paliatywnej </a:t>
            </a:r>
            <a:r>
              <a:rPr lang="pl-PL" sz="2000" dirty="0" smtClean="0">
                <a:solidFill>
                  <a:srgbClr val="FF0000"/>
                </a:solidFill>
              </a:rPr>
              <a:t>albo </a:t>
            </a:r>
            <a:r>
              <a:rPr lang="pl-PL" sz="2000" dirty="0">
                <a:solidFill>
                  <a:srgbClr val="FF0000"/>
                </a:solidFill>
              </a:rPr>
              <a:t>jest w trakcie tego kursu</a:t>
            </a:r>
            <a:r>
              <a:rPr lang="pl-PL" sz="2000" dirty="0" smtClean="0">
                <a:solidFill>
                  <a:srgbClr val="FF0000"/>
                </a:solidFill>
              </a:rPr>
              <a:t>;</a:t>
            </a:r>
          </a:p>
          <a:p>
            <a:pPr marL="114300" indent="0">
              <a:buNone/>
            </a:pPr>
            <a:r>
              <a:rPr lang="pl-PL" sz="2000" b="1" dirty="0" smtClean="0">
                <a:solidFill>
                  <a:srgbClr val="FF0000"/>
                </a:solidFill>
              </a:rPr>
              <a:t>(kompetencja: 0010 – pielęgniarstwo opieki paliatywnej – kurs specjalistyczny)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000" i="1" dirty="0" smtClean="0">
                <a:solidFill>
                  <a:srgbClr val="FF0000"/>
                </a:solidFill>
              </a:rPr>
              <a:t>W przypadku wykazywania w ofercie pielęgniarek, będących w trakcie uzyskiwania wymaganych kwalifikacji  należy wskazać kompetencję o kodzie: 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000" b="1" i="1" dirty="0" smtClean="0">
                <a:solidFill>
                  <a:srgbClr val="FF0000"/>
                </a:solidFill>
              </a:rPr>
              <a:t>0303 - pielęgniarka w trakcie szkolenia specjalizacyjnego/kursu kwalifikacyjnego/kursu specjalistycznego</a:t>
            </a:r>
          </a:p>
          <a:p>
            <a:pPr marL="114300" indent="0">
              <a:buNone/>
            </a:pPr>
            <a:endParaRPr lang="pl-PL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35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22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52236"/>
              </p:ext>
            </p:extLst>
          </p:nvPr>
        </p:nvGraphicFramePr>
        <p:xfrm>
          <a:off x="755576" y="1268760"/>
          <a:ext cx="6912767" cy="4170970"/>
        </p:xfrm>
        <a:graphic>
          <a:graphicData uri="http://schemas.openxmlformats.org/drawingml/2006/table">
            <a:tbl>
              <a:tblPr/>
              <a:tblGrid>
                <a:gridCol w="1530369"/>
                <a:gridCol w="1735221"/>
                <a:gridCol w="1719154"/>
                <a:gridCol w="1928023"/>
              </a:tblGrid>
              <a:tr h="50405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Wymagana dostępność komórek organizacyjnych </a:t>
                      </a:r>
                      <a:endParaRPr lang="pl-PL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pl-P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6868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poradnia medycyny paliatywnej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domowe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</a:t>
                      </a:r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domowe dla dzieci i młodzieży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oddział medycyny paliatywnej/hospicjum stacjonarne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83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l-P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wg harmonogramu </a:t>
                      </a: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/>
                      </a:r>
                      <a:b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pl-PL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co </a:t>
                      </a:r>
                      <a:r>
                        <a:rPr lang="pl-PL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najmniej 3 dni w tygodniu po 2,5 godzinny dziennie, w tym 1 dzień w godzinach popołudniowych - do godziny 18:00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24/godziny 7 dni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4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23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327291"/>
              </p:ext>
            </p:extLst>
          </p:nvPr>
        </p:nvGraphicFramePr>
        <p:xfrm>
          <a:off x="395536" y="1412776"/>
          <a:ext cx="7272808" cy="4176464"/>
        </p:xfrm>
        <a:graphic>
          <a:graphicData uri="http://schemas.openxmlformats.org/drawingml/2006/table">
            <a:tbl>
              <a:tblPr/>
              <a:tblGrid>
                <a:gridCol w="1610076"/>
                <a:gridCol w="1825598"/>
                <a:gridCol w="1808693"/>
                <a:gridCol w="2028441"/>
              </a:tblGrid>
              <a:tr h="52205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Personel</a:t>
                      </a:r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: harmonogramy pracy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6617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poradnia medycyny paliatywnej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domowe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hospicjum domowe dla dzieci i młodzieży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oddział medycyny paliatywnej/hospicjum stacjonarne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8823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harmonogram godzinowy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rozbiciu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dni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tygodnia</a:t>
                      </a:r>
                    </a:p>
                    <a:p>
                      <a:pPr algn="ctr" fontAlgn="ctr"/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zgodny </a:t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harmonogramem pracy poradni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liczba godzin pracy 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tygodniu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33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/>
          </a:bodyPr>
          <a:lstStyle/>
          <a:p>
            <a:pPr marL="11430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SPRZĘT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32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Stacjonarne formy opieki:</a:t>
            </a:r>
          </a:p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Wymagany sprzęt przeliczany na wskazaną rozpoczętą  liczbę  łóżek</a:t>
            </a:r>
          </a:p>
          <a:p>
            <a:pPr marL="114300" indent="0">
              <a:buNone/>
            </a:pPr>
            <a:endParaRPr lang="pl-PL" sz="28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800" b="1" dirty="0" smtClean="0">
                <a:solidFill>
                  <a:srgbClr val="FF0000"/>
                </a:solidFill>
              </a:rPr>
              <a:t>np. wymagane ssaki elektryczne – w licznie co najmniej 1 sztuka na każde rozpoczęte 5 łóżek – </a:t>
            </a:r>
            <a:br>
              <a:rPr lang="pl-PL" sz="2800" b="1" dirty="0" smtClean="0">
                <a:solidFill>
                  <a:srgbClr val="FF0000"/>
                </a:solidFill>
              </a:rPr>
            </a:br>
            <a:r>
              <a:rPr lang="pl-PL" sz="2800" b="1" dirty="0" smtClean="0">
                <a:solidFill>
                  <a:srgbClr val="FF0000"/>
                </a:solidFill>
              </a:rPr>
              <a:t>w przypadku posiadania 11 łóżek w ofercie należy wykazać co najmniej 3 ssaki elektryczne.</a:t>
            </a:r>
            <a:endParaRPr lang="pl-PL" sz="28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256584"/>
          </a:xfrm>
        </p:spPr>
        <p:txBody>
          <a:bodyPr>
            <a:normAutofit lnSpcReduction="10000"/>
          </a:bodyPr>
          <a:lstStyle/>
          <a:p>
            <a:pPr marL="11430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SPRZĘT</a:t>
            </a:r>
          </a:p>
          <a:p>
            <a:pPr marL="11430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realizowane w warunkach domowych:</a:t>
            </a: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Wymagany sprzęt przeliczany na każdego  świadczeniobiorcę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endParaRPr lang="pl-PL" sz="24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l-PL" sz="2400" b="1" dirty="0" smtClean="0">
                <a:solidFill>
                  <a:srgbClr val="FF0000"/>
                </a:solidFill>
              </a:rPr>
              <a:t>np. wymagane koncentratory tlenu lub inne dostępne źródło  tlenu – w licznie co najmniej 1 sztuka na 10 świadczeniobiorców - w przypadku deklarowania </a:t>
            </a:r>
            <a:br>
              <a:rPr lang="pl-PL" sz="2400" b="1" dirty="0" smtClean="0">
                <a:solidFill>
                  <a:srgbClr val="FF0000"/>
                </a:solidFill>
              </a:rPr>
            </a:br>
            <a:r>
              <a:rPr lang="pl-PL" sz="2400" b="1" dirty="0" smtClean="0">
                <a:solidFill>
                  <a:srgbClr val="FF0000"/>
                </a:solidFill>
              </a:rPr>
              <a:t>w ofercie możliwości realizacji świadczeń na rzecz 20 pacjentów należy wykazać co najmniej 2 sztuki takiego sprzętu.</a:t>
            </a:r>
            <a:endParaRPr lang="pl-PL" sz="2400" b="1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44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2800" b="1" dirty="0"/>
              <a:t>Zarządzenie Nr 73/2013/DSOZ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Prezesa </a:t>
            </a:r>
            <a:r>
              <a:rPr lang="pl-PL" sz="2800" b="1" dirty="0"/>
              <a:t>Narodowego Funduszu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9 grudnia 2013r.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w </a:t>
            </a:r>
            <a:r>
              <a:rPr lang="pl-PL" sz="2800" b="1" dirty="0"/>
              <a:t>sprawie określenia warunków zawierania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i </a:t>
            </a:r>
            <a:r>
              <a:rPr lang="pl-PL" sz="2800" b="1" dirty="0"/>
              <a:t>realizacji umów w rodzaju opieka paliatywna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i </a:t>
            </a:r>
            <a:r>
              <a:rPr lang="pl-PL" sz="2800" b="1" dirty="0"/>
              <a:t>hospicyjna</a:t>
            </a:r>
            <a:r>
              <a:rPr lang="pl-PL" sz="2800" b="1" dirty="0" smtClean="0"/>
              <a:t>.</a:t>
            </a:r>
            <a:endParaRPr lang="pl-PL" sz="2800" b="1" dirty="0"/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asady postępowania oraz wymagania wobec świadczeniodawcy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</a:t>
            </a:r>
            <a:r>
              <a:rPr lang="pl-PL" sz="28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udzielania </a:t>
            </a: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świadczeń i ich finansowania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wzór umowy</a:t>
            </a: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800" dirty="0"/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70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800" dirty="0"/>
              <a:t>Załącznik nr 1 </a:t>
            </a:r>
          </a:p>
          <a:p>
            <a:pPr marL="114300" indent="0">
              <a:buNone/>
            </a:pPr>
            <a:r>
              <a:rPr lang="pl-PL" sz="2800" dirty="0"/>
              <a:t>Katalog świadczeń </a:t>
            </a: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w opiece paliatywnej i hospicyjnej</a:t>
            </a:r>
            <a:endParaRPr lang="pl-PL" sz="2800" dirty="0"/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795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 smtClean="0"/>
              <a:t>Katalog świadczeń w opiece paliatywnej i hospicyjnej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28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305769"/>
              </p:ext>
            </p:extLst>
          </p:nvPr>
        </p:nvGraphicFramePr>
        <p:xfrm>
          <a:off x="457200" y="1484784"/>
          <a:ext cx="7620001" cy="4464159"/>
        </p:xfrm>
        <a:graphic>
          <a:graphicData uri="http://schemas.openxmlformats.org/drawingml/2006/table">
            <a:tbl>
              <a:tblPr/>
              <a:tblGrid>
                <a:gridCol w="514400"/>
                <a:gridCol w="792088"/>
                <a:gridCol w="864096"/>
                <a:gridCol w="1152128"/>
                <a:gridCol w="936104"/>
                <a:gridCol w="864096"/>
                <a:gridCol w="1656184"/>
                <a:gridCol w="840905"/>
              </a:tblGrid>
              <a:tr h="388188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smtClean="0">
                          <a:effectLst/>
                          <a:latin typeface="Arial Narrow"/>
                        </a:rPr>
                        <a:t>Katalog  świadczeń w opiece paliatywnej i hospicyjnej</a:t>
                      </a:r>
                      <a:endParaRPr lang="pl-PL" sz="1100" b="1" i="0" u="none" strike="noStrike" dirty="0">
                        <a:effectLst/>
                        <a:latin typeface="Arial Narrow"/>
                      </a:endParaRPr>
                    </a:p>
                  </a:txBody>
                  <a:tcPr marL="6517" marR="6517" marT="6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2567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 Kod </a:t>
                      </a:r>
                      <a:r>
                        <a:rPr lang="pl-PL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komórki organizacyjnej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Nazwa  komórki organizacyjnej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Nazwa zakresu świadczeń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Jednostka rozliczeniowa zakresu świadczeń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0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 dirty="0"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 dirty="0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5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6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7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1" u="none" strike="noStrike">
                          <a:effectLst/>
                          <a:latin typeface="Arial Narrow"/>
                        </a:rPr>
                        <a:t>8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002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1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5182 / 5180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 oddział medycyny paliatywnej / hospicjum stacjonarne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świadczenia w oddziale medycyny paliatywnej / hospicjum stacjonarnym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15.4180.021.04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osobodzień w oddziale medycyny paliatywnej / hospicjum stacjonarnym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5.15.00.0000075</a:t>
                      </a:r>
                      <a:r>
                        <a:rPr lang="pl-PL" sz="1000" b="0" i="0" u="none" strike="sngStrike">
                          <a:effectLst/>
                          <a:latin typeface="Arial Narrow"/>
                        </a:rPr>
                        <a:t/>
                      </a:r>
                      <a:br>
                        <a:rPr lang="pl-PL" sz="1000" b="0" i="0" u="none" strike="sngStrike">
                          <a:effectLst/>
                          <a:latin typeface="Arial Narrow"/>
                        </a:rPr>
                      </a:br>
                      <a:endParaRPr lang="pl-PL" sz="1000" b="0" i="0" u="none" strike="noStrike">
                        <a:effectLst/>
                        <a:latin typeface="Arial Narrow"/>
                      </a:endParaRP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35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osobodzień w oddziale medycyny paliatywnej / hospicjum stacjonarnym dla pacjentów żywionych dojelitowo, ze współczynnikiem korygującym 1,2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5.15.00.0000103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18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osobodzień w oddziale medycyny paliatywnej / hospicjum stacjonarnym dla pacjentów żywionych pozajelitowo, ze współczynnikiem korygujących 1,7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5.15.00.0000104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1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/>
              <a:t>Katalog świadczeń w opiece paliatywnej i hospicyjnej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29</a:t>
            </a:fld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432396"/>
              </p:ext>
            </p:extLst>
          </p:nvPr>
        </p:nvGraphicFramePr>
        <p:xfrm>
          <a:off x="457200" y="1196752"/>
          <a:ext cx="7620000" cy="4680519"/>
        </p:xfrm>
        <a:graphic>
          <a:graphicData uri="http://schemas.openxmlformats.org/drawingml/2006/table">
            <a:tbl>
              <a:tblPr/>
              <a:tblGrid>
                <a:gridCol w="277959"/>
                <a:gridCol w="853422"/>
                <a:gridCol w="1320308"/>
                <a:gridCol w="1059721"/>
                <a:gridCol w="946800"/>
                <a:gridCol w="868624"/>
                <a:gridCol w="1328994"/>
                <a:gridCol w="964172"/>
              </a:tblGrid>
              <a:tr h="746587">
                <a:tc gridSpan="8">
                  <a:txBody>
                    <a:bodyPr/>
                    <a:lstStyle/>
                    <a:p>
                      <a:pPr algn="ctr" fontAlgn="ctr"/>
                      <a:endParaRPr lang="pl-PL" sz="1100" b="1" i="0" u="none" strike="noStrike" dirty="0">
                        <a:effectLst/>
                        <a:latin typeface="Arial Narrow"/>
                      </a:endParaRPr>
                    </a:p>
                  </a:txBody>
                  <a:tcPr marL="6517" marR="6517" marT="65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7803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Lp.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 Kod </a:t>
                      </a:r>
                      <a:r>
                        <a:rPr lang="pl-PL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komórki organizacyjnej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Nazwa  komórki organizacyjnej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Nazwa zakresu świadczeń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 dirty="0">
                          <a:effectLst/>
                          <a:latin typeface="Arial Narrow"/>
                        </a:rPr>
                        <a:t>Kod zakresu świadczeń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Jednostka rozliczeniowa zakresu świadczeń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Nazwa świadczenia sprawozdawanego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1" i="0" u="none" strike="noStrike">
                          <a:effectLst/>
                          <a:latin typeface="Arial Narrow"/>
                        </a:rPr>
                        <a:t>Kod świadczenia sprawozdawanego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78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2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2180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 hospicjum domowe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świadczenia w hospicjum domowym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15.2180.027.04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osobodzień w hospicjum domowym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5.15.00.0000002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78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3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2181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 hospicjum domowe dla dzieci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świadczenia w hospicjum domowym dla dzieci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15.2181.027.04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osobodzień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osobodzień w hospicjum domowym dla dzieci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5.15.00.0000003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787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4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1180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poradnia medycyny paliatywnej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porada w poradni medycyny paliatywnej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15.1180.007.11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>
                          <a:effectLst/>
                          <a:latin typeface="Arial Narrow"/>
                        </a:rPr>
                        <a:t>porada 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porada w poradni medycyny paliatywnej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000" b="0" i="0" u="none" strike="noStrike" dirty="0">
                          <a:effectLst/>
                          <a:latin typeface="Arial Narrow"/>
                        </a:rPr>
                        <a:t>5.15.00.0000001</a:t>
                      </a:r>
                    </a:p>
                  </a:txBody>
                  <a:tcPr marL="6517" marR="6517" marT="65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41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Akty prawne</a:t>
            </a:r>
            <a:endParaRPr lang="pl-PL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950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Załącznik </a:t>
            </a:r>
            <a:r>
              <a:rPr lang="pl-PL" sz="2800" dirty="0"/>
              <a:t>nr 3</a:t>
            </a:r>
          </a:p>
          <a:p>
            <a:pPr marL="114300" indent="0">
              <a:buNone/>
            </a:pPr>
            <a:r>
              <a:rPr lang="pl-PL" sz="2800" dirty="0"/>
              <a:t>WARUNKI WOBEC ŚWIADCZENIODAWCÓW - ŚWIADCZENIA </a:t>
            </a:r>
            <a:r>
              <a:rPr lang="pl-PL" sz="2800" dirty="0" smtClean="0"/>
              <a:t>W OPIECE PALIATYWNEJ </a:t>
            </a:r>
            <a:br>
              <a:rPr lang="pl-PL" sz="2800" dirty="0" smtClean="0"/>
            </a:br>
            <a:r>
              <a:rPr lang="pl-PL" sz="2800" dirty="0" smtClean="0"/>
              <a:t>I HOSPICYJNEJ</a:t>
            </a:r>
            <a:r>
              <a:rPr lang="pl-PL" sz="2800" dirty="0"/>
              <a:t>		</a:t>
            </a:r>
          </a:p>
          <a:p>
            <a:pPr marL="114300" indent="0">
              <a:buNone/>
            </a:pP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8058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</a:t>
            </a:r>
            <a:r>
              <a:rPr lang="pl-PL" sz="1600" dirty="0" smtClean="0"/>
              <a:t>W OPH</a:t>
            </a:r>
            <a:endParaRPr lang="pl-PL" sz="16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31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506190"/>
              </p:ext>
            </p:extLst>
          </p:nvPr>
        </p:nvGraphicFramePr>
        <p:xfrm>
          <a:off x="467544" y="836712"/>
          <a:ext cx="7632848" cy="5596728"/>
        </p:xfrm>
        <a:graphic>
          <a:graphicData uri="http://schemas.openxmlformats.org/drawingml/2006/table">
            <a:tbl>
              <a:tblPr/>
              <a:tblGrid>
                <a:gridCol w="858981"/>
                <a:gridCol w="6773867"/>
              </a:tblGrid>
              <a:tr h="1587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WARUNKI WOBEC ŚWIADCZENIODAWCÓW - ŚWIADCZENIA W OPIECE PALIATYWNEJ I HOSPICYJNEJ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87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1. ODDZIAŁ MEDYCYNY PALIATYWNEJ / HOSPICJUM STACJONARNE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871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1.1 Wymagania dotyczące personelu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075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 dirty="0">
                          <a:effectLst/>
                          <a:latin typeface="Arial"/>
                        </a:rPr>
                        <a:t>lekarze - 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lekarz - zgodnie z załącznikiem nr 2 część I ust. 1 pkt 1 rozporządzenia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95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lekarze - dodatkowo oceniane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lekarz specjalista w dziedzinie medycyny paliatywnej - w wymiarze czasu pracy wskazanym w rozporządzeniu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71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pielęgniarki - zgodnie z załącznikiem nr 2 część I ust.1 pkt</a:t>
                      </a:r>
                      <a:r>
                        <a:rPr lang="pl-PL" sz="9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 rozporządzenia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19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pielęgniarki - liczba odpowiadająca normom zatrudnienia ustalonym zgodnie z przepisami wydanymi na podstawie ustawy z dnia 15 kwietnia 2011 r. o działalności leczniczej (Dz. U. z 2013 r. poz. 217);                                                                                                                             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2) pielęgniarki z ukończoną specjalizacją w dziedzinie pielęgniarstwa opieki paliatywnej co najmniej 25% czasu pracy ogółu pielęgniarek </a:t>
                      </a:r>
                      <a:r>
                        <a:rPr lang="pl-PL" sz="900" b="0" i="0" u="none" strike="noStrike" dirty="0" err="1">
                          <a:effectLst/>
                          <a:latin typeface="Arial"/>
                        </a:rPr>
                        <a:t>udzielajacych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świadczeń w oddziale medycyny paliatywnej/ hospicjum stacjonarnym.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91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pozostały personel-wymagane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 psycholog - zgodnie z załącznikiem nr 2 część I ust. 1 pkt 3 rozporządzenia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27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fizjoterapeuta - zgodnie z załącznikiem nr 2 część I ust. 1 pkt 4 rozporządzenia 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1.2 Warunki dotyczące pomieszczeń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8767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pomieszczenia dostosowane do potrzeb osób niepełnosprawnych z możliwością zapewnienia pacjentowi prawa do intymności (np. parawany)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7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2) izolatka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9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3) sala dziennego pobytu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5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4) sale chorych 1-3 osobowe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9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5) jadalnia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1.4 Sprzęt medyczny i pomocniczy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zgodnie z załącznikiem nr 2 część I 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ust. 2 rozporządzenia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87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1.5 Inne wymagania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2716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certyfikat ISO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1.6 Warunki udzielania świadczeń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8607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opieka lekarska - 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całodobowy dostęp przez 7 dni w tygodniu do świadczeń opieki zdrowotnej udzielanych przez lekarza (załącznik nr 2 część I ust. 3 pkt 1 rozporządzenia)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5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opieka pielęgniarska - wymagane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całodobowe świadczenia opieki zdrowotnej udzielane przez pielęgniarkę przez 7 dni w tygodniu 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(załącznik nr 2 część I ust. 3 pkt 2 rozporządzenia)</a:t>
                      </a:r>
                    </a:p>
                  </a:txBody>
                  <a:tcPr marL="4279" marR="4279" marT="42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6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360040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W OPH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32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752281"/>
              </p:ext>
            </p:extLst>
          </p:nvPr>
        </p:nvGraphicFramePr>
        <p:xfrm>
          <a:off x="467544" y="692694"/>
          <a:ext cx="7560840" cy="5760762"/>
        </p:xfrm>
        <a:graphic>
          <a:graphicData uri="http://schemas.openxmlformats.org/drawingml/2006/table">
            <a:tbl>
              <a:tblPr/>
              <a:tblGrid>
                <a:gridCol w="850879"/>
                <a:gridCol w="3494385"/>
                <a:gridCol w="3215576"/>
              </a:tblGrid>
              <a:tr h="15975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2. HOSPICJUM DOMOWE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97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HOSPICJUM DOMOWE DLA DOROSŁYCH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HOSPICJUM DOMOWE DLA DZIECI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5975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2.1 Wymagania dotyczące personelu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0936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lekarze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lekarz - zgodnie z załącznikiem nr 2 część II  ust. 1 pkt 1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lekarz - zgodnie z załącznikiem nr 2 część II </a:t>
                      </a:r>
                      <a:r>
                        <a:rPr lang="pl-PL" sz="9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ust. 2, pkt 1 rozporządzenia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22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lekarze - dodatkowo oceniane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lekarz specjalista w dziedzinie  medycyny paliatywnej - w wymiarze czasu pracy wskazanym w rozporządzeniu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lekarz specjalista w dziedzinie  medycyny paliatywnej - w wymiarze czasu pracy wskazanym w rozporządzeniu</a:t>
                      </a:r>
                      <a:br>
                        <a:rPr lang="pl-PL" sz="900" b="0" i="0" u="none" strike="noStrike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33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pielęgniarki - zgodnie z załącznikiem nr 2 część II  ust. 1 pkt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 rozporządzenia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pielęgniarki -  zgodnie z załącznikiem nr 2 część II ust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.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2, pkt 2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393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pielęgniarka  z ukończoną specjalizacją w dziedzinie pielęgniarstwa opieki  paliatywnej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pielęgniarka z ukończoną specjalizacją w dziedzinie pielęgniarstwa opieki  paliatywnej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psycholog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psycholog - zgodnie z załącznikiem nr 2 część II ust. 1 pkt 3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psycholog - zgodnie z załącznikiem nr 2 część II ust. 2, pkt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3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42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fizjoterapeuta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fizjoterapeuta - zgodnie z załącznikiem nr 2 część II ust. 1 pkt 4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 fizjoterapeuta - zgodnie z załącznikiem nr 2 część II ust. 2, pkt 4 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975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2.2 Warunki udzielania świadczeń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2886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opieka lekarska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1) całodobowy dostęp przez 7 dni w tygodniu (załącznik nr 2 część II ust. 4 pkt 1 rozporządzenia),</a:t>
                      </a:r>
                      <a:br>
                        <a:rPr lang="pl-PL" sz="900" b="0" i="0" u="none" strike="noStrike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2) porady w zależności od potrzeb lecz nie mniej niż 2 w miesiącu ( załącznik nr 2 część II ust. 4 pkt</a:t>
                      </a:r>
                      <a:r>
                        <a:rPr lang="pl-PL" sz="9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 rozporządzenia)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całodobowy dostęp przez 7 dni w tygodniu 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(załącznik nr 2 część II ust. 4 pkt 1 rozporządzenia)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2) porady w zależności od potrzeb lecz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nie mniej niż 2 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w miesiącu (załącznik nr 2 część II ust. 4 pkt 2 rozporządzenia)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5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opieka pielęgniarska - 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1) całodobowy dostęp przez 7 dni w tygodniu (załącznik nr 2 część II ust.4 pkt 3 rozporządzenia),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całodobowy dostęp przez 7 dni w tygodniu (załącznik nr 2 część II ust. 4 pkt 3 rozporządzenia)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433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2) wizyty w zależności od potrzeb lecz nie mniej niż 2 w tygodniu (załącznik nr 2 część II ust. 4 pkt 4 rozporządzenia)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2) wizyty w zależności od potrzeb lecz nie mniej niż 2 w tygodniu (załącznik nr 2 część II ust. 4 pkt 4 rozporządzenia)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30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pozostały personel-wymagane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 porady lub wizyty ustalane indywidualnie przez lekarza hospicjum domowego (załącznik nr 2 część II ust. 4 pkt 5 rozporządzenia)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porady lub wizyty ustalane indywidualnie przez lekarza hospicjum domowego dla dzieci (załącznik nr 2 część II ust. 4 pkt 5 rozporządzenia)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1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2.3 Sprzęt medyczny i pomocniczy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4697">
                <a:tc>
                  <a:txBody>
                    <a:bodyPr/>
                    <a:lstStyle/>
                    <a:p>
                      <a:pPr algn="l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zgodnie z załącznikiem nr 2 część II ust. 3</a:t>
                      </a:r>
                      <a:r>
                        <a:rPr lang="pl-PL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rozporządzenia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8970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 dirty="0">
                          <a:effectLst/>
                          <a:latin typeface="Arial"/>
                        </a:rPr>
                        <a:t>           2.4 Inne wymagania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97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6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certyfikat ISO 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480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2) samochód osobowy - gwarantowana gotowość użytkowania</a:t>
                      </a:r>
                    </a:p>
                  </a:txBody>
                  <a:tcPr marL="4199" marR="4199" marT="41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75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288032"/>
          </a:xfrm>
        </p:spPr>
        <p:txBody>
          <a:bodyPr/>
          <a:lstStyle/>
          <a:p>
            <a:pPr algn="ctr"/>
            <a:r>
              <a:rPr lang="pl-PL" sz="1600" dirty="0"/>
              <a:t>WARUNKI WOBEC ŚWIADCZENIODAWCÓW - ŚWIADCZENIA W </a:t>
            </a:r>
            <a:r>
              <a:rPr lang="pl-PL" sz="1600" dirty="0" smtClean="0"/>
              <a:t>OPH</a:t>
            </a:r>
            <a:endParaRPr lang="pl-PL" sz="1600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33</a:t>
            </a:fld>
            <a:endParaRPr lang="pl-PL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964446"/>
              </p:ext>
            </p:extLst>
          </p:nvPr>
        </p:nvGraphicFramePr>
        <p:xfrm>
          <a:off x="457200" y="908722"/>
          <a:ext cx="7619999" cy="5178534"/>
        </p:xfrm>
        <a:graphic>
          <a:graphicData uri="http://schemas.openxmlformats.org/drawingml/2006/table">
            <a:tbl>
              <a:tblPr/>
              <a:tblGrid>
                <a:gridCol w="857536"/>
                <a:gridCol w="6762463"/>
              </a:tblGrid>
              <a:tr h="2479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3. PORADNIA MEDYCYNY PALIATYWNEJ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479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3.1 Wymagania dotyczące personelu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8824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 lekarze - wymagane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lekarz - zgodnie z załącznikiem nr 2 część III ust. 1 pkt 1 rozporządzenia 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99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 lekarze - dodatkowo oceniane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lekarz specjalista w dziedzinie medycyny paliatywnej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pielęgniarki - wymagane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pielęgniarki - zgodnie z załącznikiem nr 2 część III ust.1 pkt 2 rozporządzenia 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pielęgniarki - dodatkowo oceniane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pielęgniarka z ukończoną specjalizacją w dziedzinie opieki paliatywnej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2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pozostały personel - wymagane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psycholog - zgodnie z załącznikiem nr 2 część III ust. 1 pkt 3 rozporządzenia  </a:t>
                      </a:r>
                      <a:br>
                        <a:rPr lang="pl-PL" sz="900" b="0" i="0" u="none" strike="noStrike" dirty="0">
                          <a:effectLst/>
                          <a:latin typeface="Arial"/>
                        </a:rPr>
                      </a:br>
                      <a:endParaRPr lang="pl-PL" sz="900" b="0" i="0" u="none" strike="noStrike" dirty="0">
                        <a:effectLst/>
                        <a:latin typeface="Arial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3.2 Czas pracy poradni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8548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wymagane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3 dni w tygodniu 2,5 godziny dziennie, w tym 1 dzień w godzinach popołudniowych - do godziny 18.00 </a:t>
                      </a:r>
                      <a:br>
                        <a:rPr lang="pl-PL" sz="900" b="0" i="0" u="none" strike="noStrike">
                          <a:effectLst/>
                          <a:latin typeface="Arial"/>
                        </a:rPr>
                      </a:br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( załącznik nr 2 część III ust. 2 rozporządzenia)</a:t>
                      </a:r>
                      <a:r>
                        <a:rPr lang="pl-PL" sz="900" b="0" i="0" u="none" strike="sngStrike">
                          <a:effectLst/>
                          <a:latin typeface="Arial"/>
                        </a:rPr>
                        <a:t/>
                      </a:r>
                      <a:br>
                        <a:rPr lang="pl-PL" sz="900" b="0" i="0" u="none" strike="sngStrike">
                          <a:effectLst/>
                          <a:latin typeface="Arial"/>
                        </a:rPr>
                      </a:br>
                      <a:endParaRPr lang="pl-PL" sz="900" b="0" i="0" u="none" strike="noStrike">
                        <a:effectLst/>
                        <a:latin typeface="Arial"/>
                      </a:endParaRP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24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>
                          <a:effectLst/>
                          <a:latin typeface="Arial"/>
                        </a:rPr>
                        <a:t>2 dni w godzinach popołudniowych - do 18.00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9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3.3 Inne wymagania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19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b="1" i="0" u="none" strike="noStrike">
                          <a:effectLst/>
                          <a:latin typeface="Arial"/>
                        </a:rPr>
                        <a:t>dodatkowo oceniane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b="0" i="0" u="none" strike="noStrike" dirty="0">
                          <a:effectLst/>
                          <a:latin typeface="Arial"/>
                        </a:rPr>
                        <a:t>1) certyfikat ISO</a:t>
                      </a:r>
                    </a:p>
                  </a:txBody>
                  <a:tcPr marL="6246" marR="6246" marT="62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8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34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7704856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w oddziale medycyny paliatywnej/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hospicjum stacjonarnym</a:t>
            </a:r>
            <a:endParaRPr lang="pl-PL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971600" y="3140968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u="sng" dirty="0" smtClean="0"/>
              <a:t>Warunki dodatkowo oceniane:</a:t>
            </a:r>
          </a:p>
          <a:p>
            <a:r>
              <a:rPr lang="pl-PL" sz="2400" dirty="0" smtClean="0"/>
              <a:t>Liczba pielęgniarek odpowiadająca normom zatrudnienia ustalonym zgodnie z przepisami wydanymi na podstawie ustawy z dnia 15 kwietnia 2011 r. o działalności leczniczej </a:t>
            </a:r>
          </a:p>
          <a:p>
            <a:endParaRPr lang="pl-PL" sz="2400" dirty="0"/>
          </a:p>
          <a:p>
            <a:r>
              <a:rPr lang="pl-PL" sz="2400" dirty="0" smtClean="0">
                <a:solidFill>
                  <a:srgbClr val="FF0000"/>
                </a:solidFill>
              </a:rPr>
              <a:t>Należy dołączyć oświadczenie do oferty !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solidFill>
                  <a:srgbClr val="675E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35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7704856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UWAGA! 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w hospicjum domowym</a:t>
            </a:r>
          </a:p>
          <a:p>
            <a:pPr marL="114300" lvl="0" algn="ctr">
              <a:spcBef>
                <a:spcPct val="20000"/>
              </a:spcBef>
              <a:buClr>
                <a:srgbClr val="A9A57C"/>
              </a:buClr>
            </a:pPr>
            <a:r>
              <a:rPr lang="pl-PL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w hospicjum </a:t>
            </a:r>
            <a:r>
              <a:rPr lang="pl-PL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domowym dla dzieci</a:t>
            </a:r>
            <a:endParaRPr lang="pl-PL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971600" y="3140968"/>
            <a:ext cx="69127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u="sng" dirty="0" smtClean="0"/>
              <a:t>Warunki dodatkowo oceniane:</a:t>
            </a:r>
          </a:p>
          <a:p>
            <a:r>
              <a:rPr lang="pl-PL" sz="2400" dirty="0" smtClean="0"/>
              <a:t>samochód </a:t>
            </a:r>
            <a:r>
              <a:rPr lang="pl-PL" sz="2400" dirty="0"/>
              <a:t>osobowy - gwarantowana gotowość </a:t>
            </a:r>
            <a:r>
              <a:rPr lang="pl-PL" sz="2400" dirty="0" smtClean="0"/>
              <a:t>użytkowania</a:t>
            </a:r>
          </a:p>
          <a:p>
            <a:endParaRPr lang="pl-PL" sz="2400" dirty="0"/>
          </a:p>
          <a:p>
            <a:r>
              <a:rPr lang="pl-PL" sz="2400" dirty="0" smtClean="0">
                <a:solidFill>
                  <a:srgbClr val="FF0000"/>
                </a:solidFill>
              </a:rPr>
              <a:t>Należy dołączyć oświadczenie do oferty !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90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Kryteria </a:t>
            </a:r>
            <a:r>
              <a:rPr lang="pl-PL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oceny ofert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77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pl-PL" sz="2800" b="1" dirty="0" smtClean="0"/>
              <a:t>Zarządzenie </a:t>
            </a:r>
            <a:r>
              <a:rPr lang="pl-PL" sz="2800" b="1" dirty="0"/>
              <a:t>Nr 3/2014/DSOZ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Prezesa </a:t>
            </a:r>
            <a:r>
              <a:rPr lang="pl-PL" sz="2800" b="1" dirty="0"/>
              <a:t>Narodowego Funduszu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23 stycznia 2014r.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w </a:t>
            </a:r>
            <a:r>
              <a:rPr lang="pl-PL" sz="2800" b="1" dirty="0"/>
              <a:t>sprawie określenia kryteriów oceny ofert </a:t>
            </a:r>
            <a:r>
              <a:rPr lang="pl-PL" sz="2800" b="1" dirty="0" smtClean="0"/>
              <a:t>w </a:t>
            </a:r>
            <a:r>
              <a:rPr lang="pl-PL" sz="2800" b="1" dirty="0"/>
              <a:t>postępowaniu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w </a:t>
            </a:r>
            <a:r>
              <a:rPr lang="pl-PL" sz="2800" b="1" dirty="0"/>
              <a:t>sprawie zawarcia umowy </a:t>
            </a:r>
            <a:r>
              <a:rPr lang="pl-PL" sz="2800" b="1" dirty="0" smtClean="0"/>
              <a:t>o </a:t>
            </a:r>
            <a:r>
              <a:rPr lang="pl-PL" sz="2800" b="1" dirty="0"/>
              <a:t>udzielanie świadczeń opieki zdrowotnej. </a:t>
            </a:r>
            <a:endParaRPr lang="pl-PL" sz="2800" b="1" dirty="0" smtClean="0"/>
          </a:p>
          <a:p>
            <a:pPr marL="114300" lvl="0" indent="0">
              <a:buNone/>
            </a:pPr>
            <a:r>
              <a:rPr lang="pl-PL" sz="2800" b="1" dirty="0">
                <a:solidFill>
                  <a:srgbClr val="FF0000"/>
                </a:solidFill>
              </a:rPr>
              <a:t>Zmiany !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/>
              <a:t>Zarządzenie Nr 11/2014/DSOZ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/>
              <a:t>Prezesa Narodowego Funduszu Zdrowia 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/>
              <a:t>z dnia 7 marca 2014r. </a:t>
            </a:r>
          </a:p>
          <a:p>
            <a:pPr marL="114300" lvl="0" indent="0">
              <a:buClr>
                <a:srgbClr val="A9A57C"/>
              </a:buClr>
              <a:buNone/>
            </a:pPr>
            <a:r>
              <a:rPr lang="pl-PL" sz="2800" b="1" dirty="0"/>
              <a:t>zmieniające zarządzenie w sprawie określenia kryteriów oceny ofert w postępowaniu w sprawie zawarcia umowy o udzielanie świadczeń opieki zdrowotnej. </a:t>
            </a:r>
          </a:p>
          <a:p>
            <a:pPr marL="114300" indent="0">
              <a:buNone/>
            </a:pPr>
            <a:endParaRPr lang="pl-PL" sz="2800" b="1" dirty="0"/>
          </a:p>
          <a:p>
            <a:r>
              <a:rPr lang="pl-PL" sz="2800" b="1" dirty="0" smtClean="0"/>
              <a:t>Tabela </a:t>
            </a:r>
            <a:r>
              <a:rPr lang="pl-PL" sz="2800" b="1" dirty="0"/>
              <a:t>nr </a:t>
            </a:r>
            <a:r>
              <a:rPr lang="pl-PL" sz="2800" b="1" dirty="0" smtClean="0"/>
              <a:t>15 </a:t>
            </a:r>
            <a:r>
              <a:rPr lang="pl-PL" sz="2800" b="1" dirty="0"/>
              <a:t>– </a:t>
            </a:r>
            <a:r>
              <a:rPr lang="pl-PL" sz="2800" b="1" dirty="0" smtClean="0"/>
              <a:t>opieka paliatywna i hospicyjna</a:t>
            </a:r>
            <a:r>
              <a:rPr lang="pl-PL" sz="2800" b="1" dirty="0"/>
              <a:t> </a:t>
            </a:r>
            <a:r>
              <a:rPr lang="pl-PL" sz="2800" b="1" dirty="0" smtClean="0"/>
              <a:t>(OPH)</a:t>
            </a:r>
            <a:endParaRPr lang="pl-PL" sz="2800" b="1" dirty="0"/>
          </a:p>
          <a:p>
            <a:pPr marL="114300" indent="0">
              <a:buNone/>
            </a:pPr>
            <a:endParaRPr lang="pl-PL" sz="2800" b="1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9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7620000" cy="5348064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pl-PL" sz="2800" dirty="0">
                <a:solidFill>
                  <a:schemeClr val="tx2">
                    <a:lumMod val="75000"/>
                  </a:schemeClr>
                </a:solidFill>
              </a:rPr>
              <a:t>§ 1. 1. Oceny ofert dokonuje się według następujących kryteriów: </a:t>
            </a:r>
            <a:endParaRPr lang="pl-PL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" indent="0">
              <a:buNone/>
            </a:pPr>
            <a:endParaRPr lang="pl-PL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jakości udzielanych świadczeń opieki zdrowotnej -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ocenianej w szczególności poprzez:</a:t>
            </a:r>
          </a:p>
          <a:p>
            <a:pPr marL="457200" indent="-4572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kwalifikacje personelu,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jego umiejętności oraz doświadczenie,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wyposażenie w sprzęt i aparaturę medyczną, </a:t>
            </a:r>
          </a:p>
          <a:p>
            <a:pPr lvl="0" indent="-342900">
              <a:buFont typeface="+mj-lt"/>
              <a:buAutoNum type="alphaLcParenR"/>
            </a:pPr>
            <a:endParaRPr lang="pl-PL" sz="1000" dirty="0">
              <a:solidFill>
                <a:srgbClr val="C00000"/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zewnętrzną ocenę jakości, potwierdzoną certyfikatem, </a:t>
            </a:r>
            <a:br>
              <a:rPr lang="pl-PL" sz="2400" dirty="0">
                <a:solidFill>
                  <a:srgbClr val="C00000"/>
                </a:solidFill>
              </a:rPr>
            </a:b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m.in. certyfikatem systemu zarządzania lub certyfikatem akredytacyjnym Ministra Zdrowia, z zastrzeżeniem ust. 2 i 3;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ocenę kontroli zakażeń szpitalnych i antybiotykoterapii,</a:t>
            </a:r>
          </a:p>
          <a:p>
            <a:pPr lvl="0" indent="-342900">
              <a:buFont typeface="+mj-lt"/>
              <a:buAutoNum type="alphaLcParenR"/>
            </a:pPr>
            <a:endParaRPr lang="pl-PL" sz="9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Font typeface="+mj-lt"/>
              <a:buAutoNum type="alphaLcParenR"/>
            </a:pPr>
            <a:r>
              <a:rPr lang="pl-PL" sz="2400" dirty="0">
                <a:solidFill>
                  <a:srgbClr val="C00000"/>
                </a:solidFill>
              </a:rPr>
              <a:t>wyniki kontroli przeprowadzonych przez NFZ i zakończonych wystąpieniem pokontrolnym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z uwzględnieniem ewentualnych zastrzeżeń wniesionych przez dyrektora oddziału wojewódzkiego NFZ do wystąpienia pokontrolnego. </a:t>
            </a:r>
          </a:p>
          <a:p>
            <a:pPr lvl="0"/>
            <a:endParaRPr lang="pl-PL" sz="2400" dirty="0">
              <a:solidFill>
                <a:schemeClr val="tx2">
                  <a:lumMod val="75000"/>
                </a:schemeClr>
              </a:solidFill>
            </a:endParaRPr>
          </a:p>
          <a:p>
            <a:pPr marL="114300" lvl="0" indent="0" algn="just">
              <a:buNone/>
            </a:pPr>
            <a:r>
              <a:rPr lang="pl-PL" dirty="0">
                <a:solidFill>
                  <a:schemeClr val="tx2">
                    <a:lumMod val="75000"/>
                  </a:schemeClr>
                </a:solidFill>
              </a:rPr>
              <a:t>Wyniki kontroli odnoszą się do całego okresu obowiązywania umowy zawartej na realizację świadczeń w danym zakresie świadczeń, obowiązującej w roku poprzedzającym rok, którego dotyczy postępowanie w sprawie zawarcia umowy o udzielanie świadczeń opieki zdrowotnej;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461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50106"/>
          </a:xfrm>
        </p:spPr>
        <p:txBody>
          <a:bodyPr/>
          <a:lstStyle/>
          <a:p>
            <a:pPr algn="ctr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Kryteria </a:t>
            </a:r>
            <a:r>
              <a:rPr lang="pl-PL" sz="2400" dirty="0"/>
              <a:t>oceny ofert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000" b="1" dirty="0">
                <a:solidFill>
                  <a:srgbClr val="C00000"/>
                </a:solidFill>
              </a:rPr>
              <a:t>2) zapewnienia kompleksowości udzielanych świadczeń opieki zdrowotnej</a:t>
            </a: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 - rozumianej jako możliwość realizacji świadczeń opieki zdrowotnej w danym zakresie, obejmującą wszystkie etapy i elementy procesu ich realizacji, ocenianej w szczególności poprzez: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planowaną strukturę świadczeń opieki zdrowotnej w danym zakresie lub planowany profil leczonych przypadków,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dostęp do badań i zabiegów,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posiadanie w strukturze organizacyjnej poradni/ oddziałów/ pracowni diagnostycznych, w tym potwierdzone wpisem </a:t>
            </a:r>
            <a:br>
              <a:rPr lang="pl-PL" sz="20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w rejestrze podmiotów wykonujących działalność leczniczą,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ofertę udzielania świadczeń opieki zdrowotnej w innych rodzajach lub zakresach, zapewniającą łącznie ciągłość procesu diagnostycznego lub terapeutycznego</a:t>
            </a:r>
            <a:r>
              <a:rPr lang="pl-PL" sz="2000" dirty="0">
                <a:solidFill>
                  <a:prstClr val="black"/>
                </a:solidFill>
              </a:rPr>
              <a:t>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272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7620000" cy="5060032"/>
          </a:xfrm>
        </p:spPr>
        <p:txBody>
          <a:bodyPr/>
          <a:lstStyle/>
          <a:p>
            <a:pPr marL="114300" indent="0">
              <a:buNone/>
            </a:pPr>
            <a:endParaRPr lang="pl-PL" dirty="0"/>
          </a:p>
          <a:p>
            <a:r>
              <a:rPr lang="pl-PL" dirty="0"/>
              <a:t>Rozporządzenie Ministra Zdrowia z dnia 29 października 2013 r. w sprawie świadczeń gwarantowanych z zakresu opieki paliatywnej i hospicyjnej (Dz. U. z 2013 r. poz.1347) </a:t>
            </a:r>
          </a:p>
          <a:p>
            <a:r>
              <a:rPr lang="pl-PL" dirty="0"/>
              <a:t>Zarządzenie Nr 73/2013/DSOZ Prezesa Narodowego Funduszu Zdrowia z dnia 9 grudnia 2013r. w sprawie określenia warunków zawierania i realizacji umów w rodzaju opieka paliatywna i hospicyjna.</a:t>
            </a:r>
          </a:p>
          <a:p>
            <a:r>
              <a:rPr lang="pl-PL" dirty="0" smtClean="0"/>
              <a:t>Zarządzenie </a:t>
            </a:r>
            <a:r>
              <a:rPr lang="pl-PL" dirty="0"/>
              <a:t>Nr 3/2014/DSOZ Prezesa Narodowego Funduszu Zdrowia z dnia 23 stycznia 2014r. w sprawie określenia kryteriów oceny ofert w postępowaniu w sprawie zawarcia umowy o udzielanie świadczeń opieki </a:t>
            </a:r>
            <a:r>
              <a:rPr lang="pl-PL" dirty="0" smtClean="0"/>
              <a:t>zdrowotnej</a:t>
            </a:r>
            <a:br>
              <a:rPr lang="pl-PL" dirty="0" smtClean="0"/>
            </a:br>
            <a:r>
              <a:rPr lang="pl-PL" dirty="0" smtClean="0"/>
              <a:t>z późniejszymi zmianami.</a:t>
            </a:r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518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ClrTx/>
              <a:buNone/>
            </a:pPr>
            <a:r>
              <a:rPr lang="pl-PL" sz="2800" dirty="0">
                <a:solidFill>
                  <a:srgbClr val="C00000"/>
                </a:solidFill>
              </a:rPr>
              <a:t>3) dostępności do świadczeń opieki zdrowotnej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  - ocenianej w szczególności poprzez:</a:t>
            </a:r>
          </a:p>
          <a:p>
            <a:pPr marL="0" lvl="0" indent="0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liczbę dni i godziny pracy w harmonogramie pracy,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10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organizację przyjęć świadczeniobiorców,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10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brak barier dla osób niepełnosprawnych;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261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7620000" cy="4988024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000" b="1" dirty="0">
                <a:solidFill>
                  <a:srgbClr val="C00000"/>
                </a:solidFill>
              </a:rPr>
              <a:t>4) ciągłości udzielanych świadczeń opieki zdrowotnej - </a:t>
            </a: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rozumianej jako organizację udzielania świadczeń opieki zdrowotnej zapewniającą kontynuację procesu diagnostycznego lub terapeutycznego, </a:t>
            </a:r>
            <a:br>
              <a:rPr lang="pl-PL" sz="20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w szczególności ograniczającą ryzyko przerwania procesu leczenia świadczeniobiorców w ramach danego zakresu świadczeń opieki zdrowotnej realizowanego na podstawie umowy o udzielanie świadczeń opieki zdrowotnej, w dniu złożenia oferty w postępowaniu w sprawie zawarcia umów – oceniana w szczególności poprzez: 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organizację świadczeń/ turnusów zapewniającą systematyczny rozkład świadczeń w okresie obowiązywania umowy,</a:t>
            </a: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endParaRPr lang="pl-PL" sz="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>
              <a:spcBef>
                <a:spcPts val="0"/>
              </a:spcBef>
              <a:buClr>
                <a:srgbClr val="C00000"/>
              </a:buClr>
              <a:buFont typeface="+mj-lt"/>
              <a:buAutoNum type="alphaLcParenR"/>
            </a:pPr>
            <a:r>
              <a:rPr lang="pl-PL" sz="2000" dirty="0">
                <a:solidFill>
                  <a:srgbClr val="1F497D">
                    <a:lumMod val="75000"/>
                  </a:srgbClr>
                </a:solidFill>
              </a:rPr>
              <a:t>realizację procesu leczenia świadczeniobiorców w ramach danego zakresu świadczeń w dniu złożenia oferty na podstawie umowy zawartej z Funduszem;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291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400" dirty="0"/>
              <a:t>Kryteria oceny ofert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ClrTx/>
              <a:buNone/>
            </a:pPr>
            <a:endParaRPr lang="pl-PL" sz="28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5.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Oceny ofert, według kryteriów określonych </a:t>
            </a:r>
            <a:br>
              <a:rPr lang="pl-PL" sz="28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w ust. 1 – 3, dokonuje się odrębnie dla każdego oferowanego zakresu świadczeń opieki zdrowotnej </a:t>
            </a:r>
            <a:br>
              <a:rPr lang="pl-PL" sz="2800" dirty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w ramach danego postępowania.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18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620000" cy="360040"/>
          </a:xfrm>
        </p:spPr>
        <p:txBody>
          <a:bodyPr/>
          <a:lstStyle/>
          <a:p>
            <a:pPr algn="ctr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Kryteria </a:t>
            </a:r>
            <a:r>
              <a:rPr lang="pl-PL" sz="2000" dirty="0"/>
              <a:t>oceny ofert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43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41717"/>
              </p:ext>
            </p:extLst>
          </p:nvPr>
        </p:nvGraphicFramePr>
        <p:xfrm>
          <a:off x="683568" y="620688"/>
          <a:ext cx="7272807" cy="6181150"/>
        </p:xfrm>
        <a:graphic>
          <a:graphicData uri="http://schemas.openxmlformats.org/drawingml/2006/table">
            <a:tbl>
              <a:tblPr firstRow="1" firstCol="1" bandRow="1"/>
              <a:tblGrid>
                <a:gridCol w="861222"/>
                <a:gridCol w="543214"/>
                <a:gridCol w="754234"/>
                <a:gridCol w="673847"/>
                <a:gridCol w="767883"/>
                <a:gridCol w="3086043"/>
                <a:gridCol w="586364"/>
              </a:tblGrid>
              <a:tr h="218118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TABELA NR 15 </a:t>
                      </a:r>
                      <a:br>
                        <a:rPr lang="pl-PL" sz="1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</a:br>
                      <a:r>
                        <a:rPr lang="pl-PL" sz="1000" b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OPIEKA PALIATYWNA I HOSPICYJNA (OPH)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199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POZIOM SKALUJĄCY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WAGA SKALUJĄCA </a:t>
                      </a:r>
                      <a:r>
                        <a:rPr lang="pl-PL" sz="10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(S)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maksymalna liczba punktów oceny)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TYP ODPOWIEDZI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NR WIERSZA.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ZAKRES*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TREŚĆ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LICZBA PUNKTÓW JEDNOSTKOWYCH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i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94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Jakość-personel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w zależności od wymagań dotyczących danego zakresu świadczeń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lekarz specjalista w dziedzinie medycyny paliatywnej </a:t>
                      </a:r>
                      <a:r>
                        <a:rPr lang="pl-PL" sz="1000" b="1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 </a:t>
                      </a: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- wymiar czasu pracy nie mniejszy niż równoważnik 1 etatu przeliczeniowego na 10  łóżek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2.1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lekarz specjalista w dziedzinie medycyny paliatywnej </a:t>
                      </a:r>
                      <a:r>
                        <a:rPr lang="pl-PL" sz="1000" b="1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 </a:t>
                      </a: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- wymiar czasu pracy nie mniejszy niż równoważnik 1 etatu przeliczeniowego na 30  świadczeniobiorców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3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2.2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lekarz specjalista w dziedzinie medycyny paliatywnej - wymiar czasu pracy nie mniejszy niż równoważnik 1 etatu przeliczeniowego na 20  świadczeniobiorców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1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lekarz specjalista w dziedzinie medycyny paliatywnej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4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pielęgniarki - liczba odpowiadająca normom zatrudnienia ustalonym zgodnie z przepisami wydanymi na podstawie ustawy z dnia 15 kwietnia 2011 r. o działalności leczniczej (Dz. U. z 2013 r., poz. 217 j.t.)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24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pielęgniarki z ukończoną specjalizacją w dziedzinie pielęgniarstwa opieki paliatywnej co najmniej 25% czasu pracy ogółu pielęgniarek udzielających świadczeń w oddziale medycyny paliatywnej/ hospicjum stacjonarnym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23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2.1; 2.2; 3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pielęgniarka  z ukończoną specjalizacją w dziedzinie pielęgniarstwa opieki  paliatywnej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9381" marR="39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6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44</a:t>
            </a:fld>
            <a:endParaRPr lang="pl-PL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39982"/>
              </p:ext>
            </p:extLst>
          </p:nvPr>
        </p:nvGraphicFramePr>
        <p:xfrm>
          <a:off x="683568" y="1700807"/>
          <a:ext cx="7056783" cy="2930629"/>
        </p:xfrm>
        <a:graphic>
          <a:graphicData uri="http://schemas.openxmlformats.org/drawingml/2006/table">
            <a:tbl>
              <a:tblPr firstRow="1" firstCol="1" bandRow="1"/>
              <a:tblGrid>
                <a:gridCol w="835642"/>
                <a:gridCol w="527080"/>
                <a:gridCol w="731831"/>
                <a:gridCol w="653831"/>
                <a:gridCol w="1284064"/>
                <a:gridCol w="2455388"/>
                <a:gridCol w="568947"/>
              </a:tblGrid>
              <a:tr h="7992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- sprzęt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odpowiedź do wyboru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2.1;2.2</a:t>
                      </a:r>
                      <a:endParaRPr lang="pl-PL" sz="10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samochód osobowy (gwarantowana gotowość użytkowania)</a:t>
                      </a:r>
                      <a:endParaRPr lang="pl-PL" sz="1000" dirty="0">
                        <a:solidFill>
                          <a:srgbClr val="0070C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683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– warunki dotyczące pomieszczeń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strike="sngStrike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strike="sngStrike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strike="sngStrike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pomieszczenia dostosowane do potrzeb osób niepełnosprawnych z możliwością zapewnienia pacjentowi prawa do intymności (np. parawany)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strike="sngStrike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izolatka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sala dziennego pobytu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sale chorych 1-3 osobowe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jadalnia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02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504056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45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982733"/>
              </p:ext>
            </p:extLst>
          </p:nvPr>
        </p:nvGraphicFramePr>
        <p:xfrm>
          <a:off x="683570" y="1124745"/>
          <a:ext cx="7128789" cy="4216494"/>
        </p:xfrm>
        <a:graphic>
          <a:graphicData uri="http://schemas.openxmlformats.org/drawingml/2006/table">
            <a:tbl>
              <a:tblPr firstRow="1" firstCol="1" bandRow="1"/>
              <a:tblGrid>
                <a:gridCol w="844168"/>
                <a:gridCol w="532458"/>
                <a:gridCol w="739298"/>
                <a:gridCol w="660503"/>
                <a:gridCol w="1256019"/>
                <a:gridCol w="2521591"/>
                <a:gridCol w="574752"/>
              </a:tblGrid>
              <a:tr h="468499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Jakość – zewnętrzna ocena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wszystkie zakresy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 9001 systemu zarządzania jakością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49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14001 systemu zarządzania środowiskowego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OHSAS 18001 lub PN-N 18001 systemu zarządzania bezpieczeństwem i higieną pracy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22000 systemu zarządzania bezpieczeństwem żywności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27 001 systemu zarządzania bezpieczeństwem informacji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2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certyfikat ISO 14001 systemu zarządzania środowiskowego lub certyfikat ISO 27 001 systemu zarządzania bezpieczeństwem informacji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8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548680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46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668380"/>
              </p:ext>
            </p:extLst>
          </p:nvPr>
        </p:nvGraphicFramePr>
        <p:xfrm>
          <a:off x="755576" y="241393"/>
          <a:ext cx="6912767" cy="6628897"/>
        </p:xfrm>
        <a:graphic>
          <a:graphicData uri="http://schemas.openxmlformats.org/drawingml/2006/table">
            <a:tbl>
              <a:tblPr firstRow="1" firstCol="1" bandRow="1"/>
              <a:tblGrid>
                <a:gridCol w="818589"/>
                <a:gridCol w="516323"/>
                <a:gridCol w="716896"/>
                <a:gridCol w="1476584"/>
                <a:gridCol w="576064"/>
                <a:gridCol w="2250976"/>
                <a:gridCol w="557335"/>
              </a:tblGrid>
              <a:tr h="1234685"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Jakość - wyniki kontroli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-5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wszystkie zakresy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udzielenie świadczeń przez personel o kwalifikacjach niższych niż wykazane w umowie lub udzielanie świadczeń w sposób i w warunkach nieodpowiadających wymogom określonym w umowie /brak sprzętu i wyposażenia wykazanego w umowie (brak atestów lub przeglądów)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nieuzasadniona odmowa udzielania świadczenia świadczeniobiorcy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nieprawidłowe prowadzenie list oczekujących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798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obciążenie świadczeniobiorców kosztami leków lub wyrobów medycznych w przypadkach, o których mowa w art.  35 ustawy z dnia 27 sierpnia 2004 r. o świadczeniach opieki zdrowotnej finansowanych ze środków publicznych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25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pobieranie nienależnych opłat od świadczeniobiorców za świadczenia będące przedmiotem umowy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niezasadne ordynowanie leków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nieprawidłowe kwalifikowanie udzielonych świadczeń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49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nieprzekazanie do oddziału wojewódzkiego NFZ w terminie informacji o zamierzonych zmianach podstaw formalno-prawnych prowadzonej działalności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udzielanie świadczeń w miejscach nie objętych umową/ nieudzielanie świadczeń w miejscu ustalonym w umowie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nieuzgodniona z NFZ zmiana harmonogramu udzielania świadczeń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34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przedstawienie danych niezgodnych ze stanem faktycznym, na podstawie których dokonano płatności nienależnych środków finansowych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8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udaremnienie lub utrudnianie kontroli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32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niewykonanie w wyznaczonym terminie zaleceń pokontrolnych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Calibri"/>
                        </a:rPr>
                        <a:t>stwierdzenie naruszeń, które zostały stwierdzone w poprzednich kontrolach</a:t>
                      </a:r>
                      <a:endParaRPr lang="pl-PL" sz="9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9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618" marR="36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6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620000" cy="504056"/>
          </a:xfrm>
        </p:spPr>
        <p:txBody>
          <a:bodyPr/>
          <a:lstStyle/>
          <a:p>
            <a:pPr algn="ctr"/>
            <a:r>
              <a:rPr lang="pl-PL" sz="2000" dirty="0"/>
              <a:t>Kryteria oceny ofert</a:t>
            </a:r>
            <a:br>
              <a:rPr lang="pl-PL" sz="2000" dirty="0"/>
            </a:br>
            <a:endParaRPr lang="pl-PL" sz="2000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47</a:t>
            </a:fld>
            <a:endParaRPr lang="pl-PL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761234"/>
              </p:ext>
            </p:extLst>
          </p:nvPr>
        </p:nvGraphicFramePr>
        <p:xfrm>
          <a:off x="611560" y="836711"/>
          <a:ext cx="7200799" cy="5687533"/>
        </p:xfrm>
        <a:graphic>
          <a:graphicData uri="http://schemas.openxmlformats.org/drawingml/2006/table">
            <a:tbl>
              <a:tblPr firstRow="1" firstCol="1" bandRow="1"/>
              <a:tblGrid>
                <a:gridCol w="852695"/>
                <a:gridCol w="537837"/>
                <a:gridCol w="746766"/>
                <a:gridCol w="667175"/>
                <a:gridCol w="1299983"/>
                <a:gridCol w="2515785"/>
                <a:gridCol w="580558"/>
              </a:tblGrid>
              <a:tr h="710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Dostępność – czas pracy poradni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odpowiedź do wyboru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Czas pracy poradni – 2 dni w godzinach popołudniowych – do godz. 18.00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41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Dostępność – dostęp dla osób niepełnosprawnych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jedna lub więcej odpowiedzi do wyboru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1, 3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podjazdy oraz dojścia o nachyleniu zgodnym z przepisami wydanymi na podstawie art. 7 ust. 2 pkt 1 ustawy z dnia 7 lipca 1994 r. Prawo budowlane (tekst jednolity Dz.U.2013.1409)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0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1, 3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przy lokalizacji poradni/ gabinetu powyżej pierwszej kondygnacji: dźwig umożliwiający transport chorych na wózkach, a w budynkach do dwóch kondygnacji możliwe inne urządzenie techniczne umożliwiające wjazd niepełnosprawnych albo lokalizacja na parterze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094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1, 3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co najmniej jedno pomieszczenie sanitarne przystosowane dla osób niepełnosprawnych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641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</a:t>
                      </a: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  <a:endParaRPr lang="pl-PL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zcionka tekstu podstawowego"/>
                        </a:rPr>
                        <a:t>pomieszczenia dostosowane do potrzeb osób niepełnosprawnych z możliwością zapewnienia pacjentowi prawa do intymności (np. parawany)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pl-PL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226" marR="65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6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Kryteria </a:t>
            </a:r>
            <a:r>
              <a:rPr lang="pl-PL" sz="2000" dirty="0"/>
              <a:t>oceny ofert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48</a:t>
            </a:fld>
            <a:endParaRPr lang="pl-PL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80495"/>
              </p:ext>
            </p:extLst>
          </p:nvPr>
        </p:nvGraphicFramePr>
        <p:xfrm>
          <a:off x="683568" y="1052736"/>
          <a:ext cx="7488831" cy="4896544"/>
        </p:xfrm>
        <a:graphic>
          <a:graphicData uri="http://schemas.openxmlformats.org/drawingml/2006/table">
            <a:tbl>
              <a:tblPr firstRow="1" firstCol="1" bandRow="1"/>
              <a:tblGrid>
                <a:gridCol w="1118755"/>
                <a:gridCol w="705653"/>
                <a:gridCol w="979776"/>
                <a:gridCol w="544406"/>
                <a:gridCol w="875348"/>
                <a:gridCol w="2503187"/>
                <a:gridCol w="761706"/>
              </a:tblGrid>
              <a:tr h="27716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Ciągłość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jedna odpowiedź do wyboru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</a:rPr>
                        <a:t>wszystkie zakresy</a:t>
                      </a:r>
                      <a:endParaRPr lang="pl-PL" sz="1050" dirty="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 dniu złożenia oferty oferent realizuje na podstawie umowy zawartej z Funduszem proces leczenia świadczeniobiorców w ramach danego zakresu świadczeń i w ramach obszaru, którego dotyczy postępowanie</a:t>
                      </a:r>
                      <a:endParaRPr lang="pl-PL" sz="1050">
                        <a:solidFill>
                          <a:srgbClr val="000000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pl-PL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49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Cena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Cena obliczona zgodnie ze wzorem określonym w załączniku nr 2. cena ofertowa  jest oceniana poprzez odniesienie ceny jednostki rozliczeniowej zaproponowanej przez oferenta w ofercie lub stanowiącej końcowy wynik negocjacji w stosunku do ceny oczekiwanej przez Fundusz w danym postępowaniu w sprawie zawarcia umowy.</a:t>
                      </a:r>
                      <a:endParaRPr lang="pl-PL" sz="105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6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2074"/>
          </a:xfrm>
        </p:spPr>
        <p:txBody>
          <a:bodyPr/>
          <a:lstStyle/>
          <a:p>
            <a:pPr algn="ctr"/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>Kryteria </a:t>
            </a:r>
            <a:r>
              <a:rPr lang="pl-PL" sz="2000" dirty="0"/>
              <a:t>oceny ofert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42007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400" dirty="0" smtClean="0"/>
              <a:t>W </a:t>
            </a:r>
            <a:r>
              <a:rPr lang="pl-PL" sz="2400" dirty="0"/>
              <a:t>kolumnie „ZAKRES” określono zakresy świadczeń, których dotyczą oceniane kryteria wskazane w kolumnie „TREŚĆ”. Poszczególne kody wskazane w kolumnie „ZAKRES” oznaczają odpowiednio:</a:t>
            </a:r>
          </a:p>
          <a:p>
            <a:pPr marL="114300" indent="0">
              <a:buNone/>
            </a:pPr>
            <a:endParaRPr lang="pl-PL" sz="2400" dirty="0"/>
          </a:p>
          <a:p>
            <a:pPr marL="114300" indent="0">
              <a:buNone/>
            </a:pPr>
            <a:r>
              <a:rPr lang="pl-PL" sz="2400" dirty="0" smtClean="0"/>
              <a:t>1.	Oddział </a:t>
            </a:r>
            <a:r>
              <a:rPr lang="pl-PL" sz="2400" dirty="0"/>
              <a:t>medycyny paliatywnej / hospicjum </a:t>
            </a:r>
            <a:endParaRPr lang="pl-PL" sz="2400" dirty="0" smtClean="0"/>
          </a:p>
          <a:p>
            <a:pPr marL="11430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         stacjonarne</a:t>
            </a:r>
            <a:endParaRPr lang="pl-PL" sz="2400" dirty="0"/>
          </a:p>
          <a:p>
            <a:pPr marL="114300" indent="0">
              <a:buNone/>
            </a:pPr>
            <a:r>
              <a:rPr lang="pl-PL" sz="2400" dirty="0"/>
              <a:t>2.1 	Hospicjum domowe dla dorosłych</a:t>
            </a:r>
          </a:p>
          <a:p>
            <a:pPr marL="114300" indent="0">
              <a:buNone/>
            </a:pPr>
            <a:r>
              <a:rPr lang="pl-PL" sz="2400" dirty="0"/>
              <a:t>2.2 	Hospicjum domowe dla dzieci</a:t>
            </a:r>
          </a:p>
          <a:p>
            <a:pPr marL="114300" indent="0">
              <a:buNone/>
            </a:pPr>
            <a:r>
              <a:rPr lang="pl-PL" sz="2400" dirty="0"/>
              <a:t>3. 	Poradnia medycyny paliatywnej</a:t>
            </a:r>
          </a:p>
          <a:p>
            <a:pPr marL="114300" indent="0">
              <a:buNone/>
            </a:pPr>
            <a:endParaRPr lang="pl-PL" sz="2400" dirty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49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4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Courier New" panose="02070309020205020404" pitchFamily="49" charset="0"/>
              <a:buChar char="o"/>
            </a:pPr>
            <a:endParaRPr lang="pl-PL" sz="24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endParaRPr lang="pl-PL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pl-PL" sz="28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Wymagania</a:t>
            </a:r>
            <a:endParaRPr lang="pl-PL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79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391019"/>
              </p:ext>
            </p:extLst>
          </p:nvPr>
        </p:nvGraphicFramePr>
        <p:xfrm>
          <a:off x="827584" y="1484783"/>
          <a:ext cx="6984776" cy="41764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7716"/>
                <a:gridCol w="1659961"/>
                <a:gridCol w="1897099"/>
              </a:tblGrid>
              <a:tr h="72371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 smtClean="0">
                          <a:effectLst/>
                        </a:rPr>
                        <a:t>OPH - Zakres </a:t>
                      </a:r>
                      <a:r>
                        <a:rPr lang="pl-PL" sz="1200" u="none" strike="noStrike" dirty="0">
                          <a:effectLst/>
                        </a:rPr>
                        <a:t>świadczeń - nazwa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Zakres świadczeń - kod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Obszar kontraktowania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67848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PORADA W PORADNI  MEDYCYNY  PALIATYWNEJ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15.1180.007.11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podregiony - grupa powiatów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744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ŚWIADCZENIA W   HOSPICJUM DOMOWYM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15.2180.027.04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podregiony - grupa powiatów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88957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ŚWIADCZENIA W  HOSPICJUM  DOMOWYM  DLA DZIECI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15.2181.027.04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województwo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01019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>
                          <a:effectLst/>
                        </a:rPr>
                        <a:t>ŚWIADCZENIA W ODDZIALE MEDYCYNY   PALIATYWNEJ/HOSPICJUM STACJONARNYM</a:t>
                      </a:r>
                      <a:endParaRPr lang="pl-PL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 dirty="0">
                          <a:effectLst/>
                        </a:rPr>
                        <a:t>15.4180.021.04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200" u="none" strike="noStrike" dirty="0">
                          <a:effectLst/>
                        </a:rPr>
                        <a:t>subregiony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2627784" y="620688"/>
            <a:ext cx="3489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OBSZARY KONTRAKTOWANIA </a:t>
            </a: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OPH</a:t>
            </a:r>
            <a:endParaRPr lang="pl-PL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EB51-468F-4F74-A1DC-937DE2D54A88}" type="slidenum">
              <a:rPr lang="pl-PL" smtClean="0"/>
              <a:pPr/>
              <a:t>50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09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TERMINARZ POSTĘPOWAŃ</a:t>
            </a:r>
            <a:endParaRPr lang="pl-PL" sz="3600" b="1" dirty="0">
              <a:solidFill>
                <a:srgbClr val="1F497D">
                  <a:lumMod val="75000"/>
                </a:srgbClr>
              </a:solidFill>
            </a:endParaRP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2800" dirty="0" smtClean="0"/>
              <a:t>Ogłoszenie:			13 marca br.</a:t>
            </a:r>
          </a:p>
          <a:p>
            <a:pPr>
              <a:buNone/>
            </a:pPr>
            <a:r>
              <a:rPr lang="pl-PL" sz="2800" dirty="0" smtClean="0"/>
              <a:t>Składanie ofert do:	</a:t>
            </a:r>
            <a:r>
              <a:rPr lang="pl-PL" sz="2800" b="1" dirty="0" smtClean="0">
                <a:solidFill>
                  <a:srgbClr val="FF0000"/>
                </a:solidFill>
              </a:rPr>
              <a:t>27 marca br.</a:t>
            </a:r>
          </a:p>
          <a:p>
            <a:pPr>
              <a:buNone/>
            </a:pPr>
            <a:r>
              <a:rPr lang="pl-PL" sz="2800" dirty="0" smtClean="0"/>
              <a:t>Otwarcie ofert od:	01 kwietnia br.</a:t>
            </a:r>
          </a:p>
          <a:p>
            <a:pPr>
              <a:buNone/>
            </a:pPr>
            <a:r>
              <a:rPr lang="pl-PL" sz="2800" dirty="0" smtClean="0"/>
              <a:t>Rozstrzygnięcie:		25 kwietnia br.</a:t>
            </a:r>
          </a:p>
          <a:p>
            <a:pPr algn="just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z wyjątkiem postępowań w zakresach: świadczenia</a:t>
            </a:r>
          </a:p>
          <a:p>
            <a:pPr algn="just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w poradni medycyny paliatywnej oraz świadczenia</a:t>
            </a:r>
          </a:p>
          <a:p>
            <a:pPr algn="just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w hospicjum domowym, w których</a:t>
            </a:r>
          </a:p>
          <a:p>
            <a:pPr algn="just">
              <a:buNone/>
            </a:pPr>
            <a:r>
              <a:rPr lang="pl-PL" sz="2400" b="1" u="sng" dirty="0" smtClean="0">
                <a:solidFill>
                  <a:srgbClr val="FF0000"/>
                </a:solidFill>
              </a:rPr>
              <a:t>rozstrzygnięcie nastąpi  30  kwietnia br.</a:t>
            </a:r>
            <a:endParaRPr lang="pl-PL" sz="2400" b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ŚWIADCZENIA PIELĘGNACYJNE I OPIEKUŃCZE </a:t>
            </a:r>
            <a:b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RAMACH OPIEKI DŁUGOTERMINOWEJ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u="sng" dirty="0" smtClean="0">
                <a:solidFill>
                  <a:srgbClr val="1F497D">
                    <a:lumMod val="75000"/>
                  </a:srgbClr>
                </a:solidFill>
              </a:rPr>
              <a:t>Okres obowiązywania umów</a:t>
            </a: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: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3600" b="1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01.07.2014 – 30.06.2019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3600" b="1" dirty="0" smtClean="0">
                <a:solidFill>
                  <a:srgbClr val="1F497D">
                    <a:lumMod val="75000"/>
                  </a:srgbClr>
                </a:solidFill>
              </a:rPr>
              <a:t>(5 lat)</a:t>
            </a:r>
          </a:p>
          <a:p>
            <a:pPr marL="571500" lvl="0" indent="-571500" algn="ctr">
              <a:spcBef>
                <a:spcPts val="0"/>
              </a:spcBef>
              <a:buClr>
                <a:srgbClr val="C00000"/>
              </a:buClr>
              <a:buNone/>
            </a:pPr>
            <a:endParaRPr lang="pl-PL" sz="2400" b="1" u="sng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lvl="0" indent="-571500">
              <a:spcBef>
                <a:spcPts val="0"/>
              </a:spcBef>
              <a:buClr>
                <a:srgbClr val="C00000"/>
              </a:buClr>
              <a:buAutoNum type="romanUcPeriod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Oferty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muszą być przygotowane na właściwe </a:t>
            </a:r>
            <a:endParaRPr lang="pl-PL" sz="28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 postępowanie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- </a:t>
            </a:r>
            <a:r>
              <a:rPr lang="pl-PL" sz="2800" b="1" dirty="0">
                <a:solidFill>
                  <a:srgbClr val="C00000"/>
                </a:solidFill>
              </a:rPr>
              <a:t>zgodne z kodem </a:t>
            </a:r>
            <a:r>
              <a:rPr lang="pl-PL" sz="2800" b="1" dirty="0" smtClean="0">
                <a:solidFill>
                  <a:srgbClr val="C00000"/>
                </a:solidFill>
              </a:rPr>
              <a:t>terytorialnym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b="1" dirty="0">
                <a:solidFill>
                  <a:srgbClr val="C00000"/>
                </a:solidFill>
              </a:rPr>
              <a:t> </a:t>
            </a:r>
            <a:r>
              <a:rPr lang="pl-PL" sz="2800" b="1" dirty="0" smtClean="0">
                <a:solidFill>
                  <a:srgbClr val="C00000"/>
                </a:solidFill>
              </a:rPr>
              <a:t>      </a:t>
            </a:r>
            <a:r>
              <a:rPr lang="pl-PL" sz="2800" b="1" dirty="0">
                <a:solidFill>
                  <a:srgbClr val="C00000"/>
                </a:solidFill>
              </a:rPr>
              <a:t>miejsca udzielania świadczeń;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(miejsce udzielania świadczeń to pomieszczenie lub zespół pomieszczeń, w tej samej lokalizacji, powiązanych funkcjonalnie i organizacyjne, w celu wykonywania świadczeń określonego zakresu)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>
              <a:solidFill>
                <a:srgbClr val="1F497D">
                  <a:lumMod val="75000"/>
                </a:srgbClr>
              </a:solidFill>
            </a:endParaRPr>
          </a:p>
          <a:p>
            <a:pPr marL="571500" lvl="0" indent="-571500">
              <a:spcBef>
                <a:spcPts val="0"/>
              </a:spcBef>
              <a:buClr>
                <a:srgbClr val="C00000"/>
              </a:buClr>
              <a:buAutoNum type="romanUcPeriod" startAt="2"/>
            </a:pP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Oferta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musi zawierać ilość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świadczeń </a:t>
            </a:r>
          </a:p>
          <a:p>
            <a:pPr marL="0" lvl="0" indent="0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      (osobodni lub porad) </a:t>
            </a:r>
            <a:r>
              <a:rPr lang="pl-PL" sz="2800" b="1" dirty="0">
                <a:solidFill>
                  <a:srgbClr val="C00000"/>
                </a:solidFill>
              </a:rPr>
              <a:t>na 6 miesięcy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(pół roku);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33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800" dirty="0" smtClean="0">
              <a:solidFill>
                <a:srgbClr val="C00000"/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 smtClean="0">
                <a:solidFill>
                  <a:srgbClr val="C00000"/>
                </a:solidFill>
              </a:rPr>
              <a:t>III.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Do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oferty należy dołączyć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: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l-PL" sz="28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Oświadczenie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– wg wzoru udostępnionego przez Śląski OW NFZ o kontynuacji opieki na rzecz świadczeniobiorców;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Oświadczenie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– o gwarantowanej gotowości użytkowania   samochodu osobowego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;</a:t>
            </a:r>
          </a:p>
          <a:p>
            <a:pPr marL="45720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 smtClean="0">
                <a:solidFill>
                  <a:srgbClr val="C00000"/>
                </a:solidFill>
              </a:rPr>
              <a:t>Oświadczenie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– o wyliczonej liczbie pielęgniarek wg norm zatrudnienia – w stacjonarnych formach opieki,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1200" dirty="0">
              <a:solidFill>
                <a:srgbClr val="1F497D">
                  <a:lumMod val="75000"/>
                </a:srgbClr>
              </a:solidFill>
            </a:endParaRP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certyfikaty zewnętrznej ocena jakości, 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b="1" dirty="0">
                <a:solidFill>
                  <a:srgbClr val="C00000"/>
                </a:solidFill>
              </a:rPr>
              <a:t> </a:t>
            </a:r>
            <a:r>
              <a:rPr lang="pl-PL" sz="2800" b="1" dirty="0" smtClean="0">
                <a:solidFill>
                  <a:srgbClr val="C00000"/>
                </a:solidFill>
              </a:rPr>
              <a:t>    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m.in. certyfikat systemu zarządzania 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       (kopie potwierdzone za zgodność);</a:t>
            </a:r>
          </a:p>
          <a:p>
            <a:pPr marL="45720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3400" b="1" dirty="0">
                <a:solidFill>
                  <a:srgbClr val="C00000"/>
                </a:solidFill>
              </a:rPr>
              <a:t>umowy podwykonawcze </a:t>
            </a:r>
          </a:p>
          <a:p>
            <a:pPr mar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pl-PL" sz="2400" dirty="0" smtClean="0">
                <a:solidFill>
                  <a:srgbClr val="1F497D">
                    <a:lumMod val="75000"/>
                  </a:srgbClr>
                </a:solidFill>
              </a:rPr>
              <a:t>     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tj. badania laboratoryjne, diagnostyczne, </a:t>
            </a:r>
            <a:r>
              <a:rPr lang="pl-PL" sz="2800" dirty="0" smtClean="0">
                <a:solidFill>
                  <a:srgbClr val="1F497D">
                    <a:lumMod val="75000"/>
                  </a:srgbClr>
                </a:solidFill>
              </a:rPr>
              <a:t>transport </a:t>
            </a:r>
            <a:r>
              <a:rPr lang="pl-PL" sz="2800" dirty="0">
                <a:solidFill>
                  <a:srgbClr val="1F497D">
                    <a:lumMod val="75000"/>
                  </a:srgbClr>
                </a:solidFill>
              </a:rPr>
              <a:t>sanitarny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b="1" dirty="0" smtClean="0">
                <a:solidFill>
                  <a:srgbClr val="C00000"/>
                </a:solidFill>
              </a:rPr>
              <a:t>      (wymagane w przypadku braku możliwości ich wykonania </a:t>
            </a:r>
            <a:br>
              <a:rPr lang="pl-PL" sz="2800" b="1" dirty="0" smtClean="0">
                <a:solidFill>
                  <a:srgbClr val="C00000"/>
                </a:solidFill>
              </a:rPr>
            </a:br>
            <a:r>
              <a:rPr lang="pl-PL" sz="2800" b="1" dirty="0" smtClean="0">
                <a:solidFill>
                  <a:srgbClr val="C00000"/>
                </a:solidFill>
              </a:rPr>
              <a:t>        w ramach własnej struktury)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800" b="1" dirty="0" smtClean="0">
                <a:solidFill>
                  <a:srgbClr val="C00000"/>
                </a:solidFill>
              </a:rPr>
              <a:t>      </a:t>
            </a:r>
            <a:endParaRPr lang="pl-PL" sz="24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>
              <a:solidFill>
                <a:srgbClr val="1F497D">
                  <a:lumMod val="75000"/>
                </a:srgbClr>
              </a:solidFill>
            </a:endParaRP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>
              <a:solidFill>
                <a:srgbClr val="1F497D">
                  <a:lumMod val="75000"/>
                </a:srgbClr>
              </a:solidFill>
            </a:endParaRP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298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A9A57C"/>
              </a:buClr>
              <a:buNone/>
            </a:pPr>
            <a:endParaRPr lang="pl-PL" sz="2800" dirty="0" smtClean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Clr>
                <a:srgbClr val="A9A57C"/>
              </a:buClr>
              <a:buNone/>
            </a:pPr>
            <a:endParaRPr lang="pl-PL" sz="28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ctr">
              <a:buClr>
                <a:srgbClr val="A9A57C"/>
              </a:buClr>
              <a:buNone/>
            </a:pPr>
            <a:r>
              <a:rPr lang="pl-PL" sz="4000" dirty="0" smtClean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Najczęściej zadawane pytania</a:t>
            </a:r>
            <a:endParaRPr lang="pl-PL" sz="4000" dirty="0">
              <a:solidFill>
                <a:srgbClr val="B1A08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76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600" dirty="0" smtClean="0">
                <a:solidFill>
                  <a:srgbClr val="1F497D">
                    <a:lumMod val="75000"/>
                  </a:srgbClr>
                </a:solidFill>
              </a:rPr>
              <a:t>Czy w poradni medycyny paliatywnej mogą być wykazani do realizacji świadczeń lekarze bez specjalizacji z medycyny paliatywnej lub będący </a:t>
            </a:r>
            <a:br>
              <a:rPr lang="pl-PL" sz="2600" dirty="0" smtClean="0">
                <a:solidFill>
                  <a:srgbClr val="1F497D">
                    <a:lumMod val="75000"/>
                  </a:srgbClr>
                </a:solidFill>
              </a:rPr>
            </a:br>
            <a:r>
              <a:rPr lang="pl-PL" sz="2600" dirty="0" smtClean="0">
                <a:solidFill>
                  <a:srgbClr val="1F497D">
                    <a:lumMod val="75000"/>
                  </a:srgbClr>
                </a:solidFill>
              </a:rPr>
              <a:t>w trakcie takiej specjalizacji ?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1700" dirty="0">
                <a:solidFill>
                  <a:srgbClr val="1F497D">
                    <a:lumMod val="75000"/>
                  </a:srgbClr>
                </a:solidFill>
              </a:rPr>
              <a:t>Tak – tylko w przypadku gdy w ofercie są wykazani także lekarze spełniający taki warunek </a:t>
            </a: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i </a:t>
            </a:r>
            <a:r>
              <a:rPr lang="pl-PL" sz="1700" dirty="0">
                <a:solidFill>
                  <a:srgbClr val="1F497D">
                    <a:lumMod val="75000"/>
                  </a:srgbClr>
                </a:solidFill>
              </a:rPr>
              <a:t>przy określeniu w ofercie, że lekarz taki będzie realizował tylko wizyty domowe. Jednak  </a:t>
            </a: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w </a:t>
            </a:r>
            <a:r>
              <a:rPr lang="pl-PL" sz="1700" dirty="0">
                <a:solidFill>
                  <a:srgbClr val="1F497D">
                    <a:lumMod val="75000"/>
                  </a:srgbClr>
                </a:solidFill>
              </a:rPr>
              <a:t>przypadku wykazania w ofercie tylko takich lekarzy – oferta będzie  odrzucona </a:t>
            </a: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z </a:t>
            </a:r>
            <a:r>
              <a:rPr lang="pl-PL" sz="1700" dirty="0">
                <a:solidFill>
                  <a:srgbClr val="1F497D">
                    <a:lumMod val="75000"/>
                  </a:srgbClr>
                </a:solidFill>
              </a:rPr>
              <a:t>powodu niespełniania wymaganych warunków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l-PL" sz="2600" dirty="0" smtClean="0">
                <a:solidFill>
                  <a:srgbClr val="1F497D">
                    <a:lumMod val="75000"/>
                  </a:srgbClr>
                </a:solidFill>
              </a:rPr>
              <a:t>Czy pielęgniarka prowadząca indywidualną specjalistyczną praktykę pielęgniarską może złożyć ofertę w postępowaniu na hospicjum domowe?</a:t>
            </a:r>
          </a:p>
          <a:p>
            <a:pPr marL="0" lvl="0" indent="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1700" dirty="0" smtClean="0">
                <a:solidFill>
                  <a:srgbClr val="1F497D">
                    <a:lumMod val="75000"/>
                  </a:srgbClr>
                </a:solidFill>
              </a:rPr>
              <a:t>Nie – gdyż świadczenia w zakresie hospicjum domowego realizowane są przez zespół składający się z lekarzy, pielęgniarek, fizjoterapeutów oraz psychologów, natomiast praktyka pielęgniarska może realizować tylko świadczenia pielęgniarskie.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Kontakt telefoniczny w sprawie pytań merytorycznych: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nr telefonu:	</a:t>
            </a:r>
            <a:r>
              <a:rPr lang="pl-P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32/ 735 19 52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Monika Stelmach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sz="2400" dirty="0" smtClean="0"/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r>
              <a:rPr lang="pl-PL" sz="2400" dirty="0" smtClean="0"/>
              <a:t>Wojciech Mika</a:t>
            </a:r>
          </a:p>
          <a:p>
            <a:pPr marL="457200" lvl="0" indent="-457200" algn="just">
              <a:spcBef>
                <a:spcPts val="0"/>
              </a:spcBef>
              <a:buClr>
                <a:srgbClr val="C00000"/>
              </a:buClr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22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  <a:p>
            <a:pPr marL="114300" indent="0" algn="ctr">
              <a:buNone/>
            </a:pPr>
            <a:r>
              <a:rPr lang="pl-PL" sz="4000" dirty="0">
                <a:solidFill>
                  <a:srgbClr val="B1A08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uwagę!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58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599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l-PL" sz="2800" b="1" dirty="0"/>
              <a:t>Rozporządzenie Ministra Zdrowia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z </a:t>
            </a:r>
            <a:r>
              <a:rPr lang="pl-PL" sz="2800" b="1" dirty="0"/>
              <a:t>dnia 29 października 2013 r.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w </a:t>
            </a:r>
            <a:r>
              <a:rPr lang="pl-PL" sz="2800" b="1" dirty="0"/>
              <a:t>sprawie świadczeń gwarantowanych z zakresu opieki paliatywnej i hospicyjnej </a:t>
            </a:r>
            <a:endParaRPr lang="pl-PL" sz="2800" b="1" dirty="0" smtClean="0"/>
          </a:p>
          <a:p>
            <a:pPr marL="114300" indent="0">
              <a:buNone/>
            </a:pPr>
            <a:r>
              <a:rPr lang="pl-PL" sz="2800" b="1" dirty="0" smtClean="0"/>
              <a:t>(</a:t>
            </a:r>
            <a:r>
              <a:rPr lang="pl-PL" sz="2800" b="1" dirty="0"/>
              <a:t>Dz. U. z 2013 r. poz.1347) </a:t>
            </a:r>
          </a:p>
          <a:p>
            <a:pPr marL="114300" indent="0">
              <a:buNone/>
            </a:pPr>
            <a:r>
              <a:rPr lang="pl-PL" sz="2800" b="1" dirty="0" smtClean="0"/>
              <a:t> </a:t>
            </a: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ykaz gwarantowanych świadczeń opieki zdrowotnej</a:t>
            </a:r>
          </a:p>
          <a:p>
            <a:pPr marL="571500" indent="-571500">
              <a:buFont typeface="Courier New" panose="02070309020205020404" pitchFamily="49" charset="0"/>
              <a:buChar char="o"/>
            </a:pPr>
            <a:r>
              <a:rPr lang="pl-PL" sz="24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pl-PL" sz="2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ymagane warunki do ich realizacji</a:t>
            </a:r>
            <a:endParaRPr lang="pl-PL" sz="2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7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2800" spc="-1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Wykaz </a:t>
            </a:r>
            <a:r>
              <a:rPr lang="pl-PL" sz="2800" spc="-1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gwarantowanych świadczeń opieki zdrowotnej</a:t>
            </a:r>
          </a:p>
          <a:p>
            <a:pPr marL="114300" indent="0">
              <a:lnSpc>
                <a:spcPct val="90000"/>
              </a:lnSpc>
              <a:buNone/>
            </a:pPr>
            <a:endParaRPr lang="pl-PL" sz="1900" dirty="0" smtClean="0"/>
          </a:p>
          <a:p>
            <a:pPr marL="114300" indent="0">
              <a:lnSpc>
                <a:spcPct val="90000"/>
              </a:lnSpc>
              <a:buNone/>
            </a:pPr>
            <a:r>
              <a:rPr lang="pl-PL" sz="2400" dirty="0" smtClean="0"/>
              <a:t>Świadczenia </a:t>
            </a:r>
            <a:r>
              <a:rPr lang="pl-PL" sz="2400" dirty="0"/>
              <a:t>gwarantowane są realizowane w warunkach: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pl-PL" sz="2400" dirty="0"/>
              <a:t>1)  stacjonarnych – w hospicjum stacjonarnym lub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      w </a:t>
            </a:r>
            <a:r>
              <a:rPr lang="pl-PL" sz="2400" dirty="0"/>
              <a:t>oddziale medycyny paliatywnej; 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pl-PL" sz="2400" dirty="0" smtClean="0"/>
              <a:t>2)  domowych </a:t>
            </a:r>
            <a:r>
              <a:rPr lang="pl-PL" sz="2400" dirty="0"/>
              <a:t>– w hospicjum domowym dla dorosłych </a:t>
            </a:r>
            <a:br>
              <a:rPr lang="pl-PL" sz="2400" dirty="0"/>
            </a:br>
            <a:r>
              <a:rPr lang="pl-PL" sz="2400" dirty="0" smtClean="0"/>
              <a:t>      lub </a:t>
            </a:r>
            <a:r>
              <a:rPr lang="pl-PL" sz="2400" dirty="0"/>
              <a:t>dla dzieci do ukończenia 18. roku życia;  </a:t>
            </a:r>
          </a:p>
          <a:p>
            <a:pPr marL="114300" indent="0">
              <a:lnSpc>
                <a:spcPct val="90000"/>
              </a:lnSpc>
              <a:buNone/>
            </a:pPr>
            <a:r>
              <a:rPr lang="pl-PL" sz="2400" dirty="0" smtClean="0"/>
              <a:t>3</a:t>
            </a:r>
            <a:r>
              <a:rPr lang="pl-PL" sz="2400" dirty="0"/>
              <a:t>)  ambulatoryjnych – w poradni medycyny paliatywnej. </a:t>
            </a:r>
          </a:p>
          <a:p>
            <a:endParaRPr lang="pl-PL" sz="2400" spc="-1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46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328592"/>
          </a:xfrm>
        </p:spPr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dirty="0"/>
              <a:t>Świadczenia gwarantowane realizowane w warunkach stacjonarnych obejmują: </a:t>
            </a:r>
          </a:p>
          <a:p>
            <a:pPr marL="114300" indent="0">
              <a:buNone/>
            </a:pPr>
            <a:r>
              <a:rPr lang="pl-PL" dirty="0"/>
              <a:t>1)  świadczenia opieki zdrowotnej udzielane przez lekarzy;  </a:t>
            </a:r>
          </a:p>
          <a:p>
            <a:pPr marL="114300" indent="0">
              <a:buNone/>
            </a:pPr>
            <a:r>
              <a:rPr lang="pl-PL" dirty="0"/>
              <a:t>2)  świadczenia opieki zdrowotnej udzielane przez pielęgniarki;  </a:t>
            </a:r>
          </a:p>
          <a:p>
            <a:pPr marL="114300" indent="0">
              <a:buNone/>
            </a:pPr>
            <a:r>
              <a:rPr lang="pl-PL" dirty="0"/>
              <a:t>3)  leczenie farmakologiczne;  </a:t>
            </a:r>
          </a:p>
          <a:p>
            <a:pPr marL="114300" indent="0">
              <a:buNone/>
            </a:pPr>
            <a:r>
              <a:rPr lang="pl-PL" dirty="0"/>
              <a:t>4)  leczenie bólu zgodnie z wytycznymi Światowej Organizacji Zdrowia (drabina analgetyczna);  </a:t>
            </a:r>
          </a:p>
          <a:p>
            <a:pPr marL="114300" indent="0">
              <a:buNone/>
            </a:pPr>
            <a:r>
              <a:rPr lang="pl-PL" dirty="0"/>
              <a:t>5)  leczenie innych objawów somatycznych;  </a:t>
            </a:r>
          </a:p>
          <a:p>
            <a:pPr marL="114300" indent="0">
              <a:buNone/>
            </a:pPr>
            <a:r>
              <a:rPr lang="pl-PL" dirty="0"/>
              <a:t>6)  opiekę psychologiczną nad świadczeniobiorcą i jego rodziną;  </a:t>
            </a:r>
          </a:p>
          <a:p>
            <a:pPr marL="114300" indent="0">
              <a:buNone/>
            </a:pPr>
            <a:r>
              <a:rPr lang="pl-PL" dirty="0"/>
              <a:t>7)  rehabilitację;  </a:t>
            </a:r>
          </a:p>
          <a:p>
            <a:pPr marL="114300" indent="0">
              <a:buNone/>
            </a:pPr>
            <a:r>
              <a:rPr lang="pl-PL" dirty="0"/>
              <a:t>8)  zapobieganie powikłaniom;  </a:t>
            </a:r>
          </a:p>
          <a:p>
            <a:pPr marL="114300" indent="0">
              <a:buNone/>
            </a:pPr>
            <a:r>
              <a:rPr lang="pl-PL" dirty="0"/>
              <a:t>9)  badania zlecone przez lekarza zatrudnionego w hospicjum stacjonarnym lub oddziale medycyny paliatywnej;  </a:t>
            </a:r>
          </a:p>
          <a:p>
            <a:pPr marL="114300" indent="0">
              <a:buNone/>
            </a:pPr>
            <a:r>
              <a:rPr lang="pl-PL" dirty="0"/>
              <a:t>10)  zaopatrzenie w wyroby medyczne konieczne do wykonania świadczenia gwarantowanego, w hospicjum stacjonarnym lub w oddziale medycyny paliatywnej;  </a:t>
            </a:r>
          </a:p>
          <a:p>
            <a:pPr marL="114300" indent="0">
              <a:buNone/>
            </a:pPr>
            <a:r>
              <a:rPr lang="pl-PL" dirty="0"/>
              <a:t>11)  opiekę wyręczającą obejmującą przyjmowanie świadczeniobiorców do hospicjum stacjonarnego lub oddziału medycyny paliatywnej na okres nie dłuższy niż 10 dni.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60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Opieka paliatywna i hospicyjna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endParaRPr lang="pl-PL" dirty="0" smtClean="0"/>
          </a:p>
          <a:p>
            <a:pPr marL="114300" indent="0">
              <a:buNone/>
            </a:pPr>
            <a:r>
              <a:rPr lang="pl-PL" sz="2800" dirty="0"/>
              <a:t>Świadczenia gwarantowane realizowane </a:t>
            </a:r>
            <a:r>
              <a:rPr lang="pl-PL" sz="2800" dirty="0" smtClean="0"/>
              <a:t>w </a:t>
            </a:r>
            <a:r>
              <a:rPr lang="pl-PL" sz="2800" dirty="0"/>
              <a:t>warunkach domowych obejmują</a:t>
            </a:r>
            <a:r>
              <a:rPr lang="pl-PL" sz="2800" dirty="0" smtClean="0"/>
              <a:t>:</a:t>
            </a:r>
          </a:p>
          <a:p>
            <a:pPr marL="114300" indent="0">
              <a:buNone/>
            </a:pPr>
            <a:r>
              <a:rPr lang="pl-PL" sz="2800" dirty="0" smtClean="0"/>
              <a:t>1</a:t>
            </a:r>
            <a:r>
              <a:rPr lang="pl-PL" sz="2800" dirty="0"/>
              <a:t>)  świadczenia opieki zdrowotnej udzielane przez lekarzy;  </a:t>
            </a:r>
          </a:p>
          <a:p>
            <a:pPr marL="114300" indent="0">
              <a:buNone/>
            </a:pPr>
            <a:r>
              <a:rPr lang="pl-PL" sz="2800" dirty="0"/>
              <a:t>2)  świadczenia opieki zdrowotnej udzielane przez pielęgniarki;  </a:t>
            </a:r>
          </a:p>
          <a:p>
            <a:pPr marL="114300" indent="0">
              <a:buNone/>
            </a:pPr>
            <a:r>
              <a:rPr lang="pl-PL" sz="2800" dirty="0" smtClean="0"/>
              <a:t>3)  leczenie </a:t>
            </a:r>
            <a:r>
              <a:rPr lang="pl-PL" sz="2800" dirty="0"/>
              <a:t>bólu zgodnie z wytycznymi Światowej Organizacji Zdrowia </a:t>
            </a: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     (</a:t>
            </a:r>
            <a:r>
              <a:rPr lang="pl-PL" sz="2800" dirty="0"/>
              <a:t>drabina analgetyczna);  </a:t>
            </a:r>
          </a:p>
          <a:p>
            <a:pPr marL="114300" indent="0">
              <a:buNone/>
            </a:pPr>
            <a:r>
              <a:rPr lang="pl-PL" sz="2800" dirty="0"/>
              <a:t>4</a:t>
            </a:r>
            <a:r>
              <a:rPr lang="pl-PL" sz="2800" dirty="0" smtClean="0"/>
              <a:t>)  </a:t>
            </a:r>
            <a:r>
              <a:rPr lang="pl-PL" sz="2800" dirty="0"/>
              <a:t>leczenie innych objawów somatycznych;  </a:t>
            </a:r>
          </a:p>
          <a:p>
            <a:pPr marL="114300" indent="0">
              <a:buNone/>
            </a:pPr>
            <a:r>
              <a:rPr lang="pl-PL" sz="2800" dirty="0" smtClean="0"/>
              <a:t>5)  </a:t>
            </a:r>
            <a:r>
              <a:rPr lang="pl-PL" sz="2800" dirty="0"/>
              <a:t>opiekę psychologiczną nad świadczeniobiorcą i jego rodziną;  </a:t>
            </a:r>
          </a:p>
          <a:p>
            <a:pPr marL="114300" indent="0">
              <a:buNone/>
            </a:pPr>
            <a:r>
              <a:rPr lang="pl-PL" sz="2800" dirty="0" smtClean="0"/>
              <a:t>6)  </a:t>
            </a:r>
            <a:r>
              <a:rPr lang="pl-PL" sz="2800" dirty="0"/>
              <a:t>rehabilitację;  </a:t>
            </a:r>
          </a:p>
          <a:p>
            <a:pPr marL="114300" indent="0">
              <a:buNone/>
            </a:pPr>
            <a:r>
              <a:rPr lang="pl-PL" sz="2800" dirty="0" smtClean="0"/>
              <a:t>7)  </a:t>
            </a:r>
            <a:r>
              <a:rPr lang="pl-PL" sz="2800" dirty="0"/>
              <a:t>zapobieganie powikłaniom; </a:t>
            </a: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8) badania </a:t>
            </a:r>
            <a:r>
              <a:rPr lang="pl-PL" sz="2800" dirty="0"/>
              <a:t>zlecone przez lekarza zatrudnionego w hospicjum domowym dla dorosłych lub dla dzieci do ukończenia 18. roku życia, </a:t>
            </a:r>
            <a:endParaRPr lang="pl-PL" sz="2800" dirty="0" smtClean="0"/>
          </a:p>
          <a:p>
            <a:pPr marL="114300" indent="0">
              <a:buNone/>
            </a:pPr>
            <a:r>
              <a:rPr lang="pl-PL" sz="2800" dirty="0" smtClean="0"/>
              <a:t>9) ordynację </a:t>
            </a:r>
            <a:r>
              <a:rPr lang="pl-PL" sz="2800" dirty="0"/>
              <a:t>leków i bezpłatne wypożyczanie przez hospicja domowe wyrobów </a:t>
            </a:r>
            <a:r>
              <a:rPr lang="pl-PL" sz="2800" dirty="0" smtClean="0"/>
              <a:t>medycznych.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5CCE-5EF8-4E8C-8C96-87333399D3DD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94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3659</Words>
  <Application>Microsoft Office PowerPoint</Application>
  <PresentationFormat>Pokaz na ekranie (4:3)</PresentationFormat>
  <Paragraphs>809</Paragraphs>
  <Slides>58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60" baseType="lpstr">
      <vt:lpstr>Przyleganie</vt:lpstr>
      <vt:lpstr>Obraz</vt:lpstr>
      <vt:lpstr>  KONTRAKTOWANIE  ŚWIADCZEŃ OPIEKI ZDROWOTNEJ  na rok 2014 i lata następne</vt:lpstr>
      <vt:lpstr> Opieka paliatywna i hospicyjna </vt:lpstr>
      <vt:lpstr> Opieka paliatywna i hospicyjna  </vt:lpstr>
      <vt:lpstr>Opieka paliatywna i hospicyjna</vt:lpstr>
      <vt:lpstr> Opieka paliatywna i hospicyjna  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Katalog świadczeń w opiece paliatywnej i hospicyjnej</vt:lpstr>
      <vt:lpstr>Katalog świadczeń w opiece paliatywnej i hospicyjnej</vt:lpstr>
      <vt:lpstr>Opieka paliatywna i hospicyjna</vt:lpstr>
      <vt:lpstr>WARUNKI WOBEC ŚWIADCZENIODAWCÓW - ŚWIADCZENIA W OPH</vt:lpstr>
      <vt:lpstr>WARUNKI WOBEC ŚWIADCZENIODAWCÓW - ŚWIADCZENIA W OPH</vt:lpstr>
      <vt:lpstr>WARUNKI WOBEC ŚWIADCZENIODAWCÓW - ŚWIADCZENIA W OPH</vt:lpstr>
      <vt:lpstr>Opieka paliatywna i hospicyjna</vt:lpstr>
      <vt:lpstr>Opieka paliatywna i hospicyjna</vt:lpstr>
      <vt:lpstr>Opieka paliatywna i hospicyjna</vt:lpstr>
      <vt:lpstr>Opieka paliatywna i hospicyjna</vt:lpstr>
      <vt:lpstr>Kryteria oceny ofert </vt:lpstr>
      <vt:lpstr> Kryteria oceny ofert </vt:lpstr>
      <vt:lpstr>Kryteria oceny ofert</vt:lpstr>
      <vt:lpstr>Kryteria oceny ofert</vt:lpstr>
      <vt:lpstr>Kryteria oceny ofert</vt:lpstr>
      <vt:lpstr> Kryteria oceny ofert </vt:lpstr>
      <vt:lpstr>Kryteria oceny ofert </vt:lpstr>
      <vt:lpstr>Kryteria oceny ofert </vt:lpstr>
      <vt:lpstr>Kryteria oceny ofert </vt:lpstr>
      <vt:lpstr>Kryteria oceny ofert </vt:lpstr>
      <vt:lpstr>  Kryteria oceny ofert </vt:lpstr>
      <vt:lpstr>  Kryteria oceny ofert </vt:lpstr>
      <vt:lpstr>Prezentacja programu PowerPoint</vt:lpstr>
      <vt:lpstr>ŚWIADCZENIA PIELĘGNACYJNE I OPIEKUŃCZE  W RAMACH OPIEKI DŁUGOTERMINOWEJ</vt:lpstr>
      <vt:lpstr>ŚWIADCZENIA PIELĘGNACYJNE I OPIEKUŃCZE  W RAMACH OPIEKI DŁUGOTERMINOWEJ</vt:lpstr>
      <vt:lpstr>Opieka paliatywna i hospicyjna</vt:lpstr>
      <vt:lpstr>Opieka paliatywna i hospicyjna</vt:lpstr>
      <vt:lpstr>Opieka paliatywna i hospicyjna</vt:lpstr>
      <vt:lpstr>Opieka paliatywna i hospicyjna</vt:lpstr>
      <vt:lpstr>Opieka paliatywna i hospicyjna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KONTRAKTOWANIE  ŚWIADCZEŃ OPIEKI ZDROWOTNEJ  2014</dc:title>
  <dc:creator>Wojciech Mika</dc:creator>
  <cp:lastModifiedBy>Wojciech Mika</cp:lastModifiedBy>
  <cp:revision>85</cp:revision>
  <dcterms:created xsi:type="dcterms:W3CDTF">2014-02-27T07:36:30Z</dcterms:created>
  <dcterms:modified xsi:type="dcterms:W3CDTF">2014-03-19T07:26:38Z</dcterms:modified>
</cp:coreProperties>
</file>