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1"/>
  </p:notesMasterIdLst>
  <p:sldIdLst>
    <p:sldId id="256" r:id="rId2"/>
    <p:sldId id="257" r:id="rId3"/>
    <p:sldId id="284" r:id="rId4"/>
    <p:sldId id="258" r:id="rId5"/>
    <p:sldId id="342" r:id="rId6"/>
    <p:sldId id="285" r:id="rId7"/>
    <p:sldId id="259" r:id="rId8"/>
    <p:sldId id="269" r:id="rId9"/>
    <p:sldId id="261" r:id="rId10"/>
    <p:sldId id="262" r:id="rId11"/>
    <p:sldId id="263" r:id="rId12"/>
    <p:sldId id="267" r:id="rId13"/>
    <p:sldId id="266" r:id="rId14"/>
    <p:sldId id="265" r:id="rId15"/>
    <p:sldId id="348" r:id="rId16"/>
    <p:sldId id="268" r:id="rId17"/>
    <p:sldId id="270" r:id="rId18"/>
    <p:sldId id="314" r:id="rId19"/>
    <p:sldId id="319" r:id="rId20"/>
    <p:sldId id="323" r:id="rId21"/>
    <p:sldId id="324" r:id="rId22"/>
    <p:sldId id="325" r:id="rId23"/>
    <p:sldId id="329" r:id="rId24"/>
    <p:sldId id="326" r:id="rId25"/>
    <p:sldId id="327" r:id="rId26"/>
    <p:sldId id="328" r:id="rId27"/>
    <p:sldId id="331" r:id="rId28"/>
    <p:sldId id="353" r:id="rId29"/>
    <p:sldId id="343" r:id="rId30"/>
    <p:sldId id="344" r:id="rId31"/>
    <p:sldId id="315" r:id="rId32"/>
    <p:sldId id="318" r:id="rId33"/>
    <p:sldId id="316" r:id="rId34"/>
    <p:sldId id="317" r:id="rId35"/>
    <p:sldId id="332" r:id="rId36"/>
    <p:sldId id="271" r:id="rId37"/>
    <p:sldId id="273" r:id="rId38"/>
    <p:sldId id="272" r:id="rId39"/>
    <p:sldId id="274" r:id="rId40"/>
    <p:sldId id="275" r:id="rId41"/>
    <p:sldId id="276" r:id="rId42"/>
    <p:sldId id="277" r:id="rId43"/>
    <p:sldId id="278" r:id="rId44"/>
    <p:sldId id="279" r:id="rId45"/>
    <p:sldId id="280" r:id="rId46"/>
    <p:sldId id="281" r:id="rId47"/>
    <p:sldId id="340" r:id="rId48"/>
    <p:sldId id="352" r:id="rId49"/>
    <p:sldId id="282" r:id="rId50"/>
    <p:sldId id="283" r:id="rId51"/>
    <p:sldId id="286" r:id="rId52"/>
    <p:sldId id="287" r:id="rId53"/>
    <p:sldId id="288" r:id="rId54"/>
    <p:sldId id="289" r:id="rId55"/>
    <p:sldId id="291" r:id="rId56"/>
    <p:sldId id="290" r:id="rId57"/>
    <p:sldId id="345" r:id="rId58"/>
    <p:sldId id="292" r:id="rId59"/>
    <p:sldId id="293" r:id="rId60"/>
    <p:sldId id="295" r:id="rId61"/>
    <p:sldId id="296" r:id="rId62"/>
    <p:sldId id="297" r:id="rId63"/>
    <p:sldId id="335" r:id="rId64"/>
    <p:sldId id="299" r:id="rId65"/>
    <p:sldId id="300" r:id="rId66"/>
    <p:sldId id="346" r:id="rId67"/>
    <p:sldId id="302" r:id="rId68"/>
    <p:sldId id="303" r:id="rId69"/>
    <p:sldId id="304" r:id="rId70"/>
    <p:sldId id="336" r:id="rId71"/>
    <p:sldId id="349" r:id="rId72"/>
    <p:sldId id="347" r:id="rId73"/>
    <p:sldId id="337" r:id="rId74"/>
    <p:sldId id="338" r:id="rId75"/>
    <p:sldId id="339" r:id="rId76"/>
    <p:sldId id="306" r:id="rId77"/>
    <p:sldId id="305" r:id="rId78"/>
    <p:sldId id="351" r:id="rId79"/>
    <p:sldId id="350" r:id="rId8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EBCAB-8C23-4C51-9177-4BE48F3E4799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45867-6E73-4C37-B136-3378B8EE7A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173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45867-6E73-4C37-B136-3378B8EE7AFE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6200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E25A-1022-4AFF-A6A8-923E77DEC10F}" type="datetime1">
              <a:rPr lang="pl-PL" smtClean="0"/>
              <a:pPr/>
              <a:t>2014-03-17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2FDE-CF4A-48B9-8B16-389DACC0B0A8}" type="datetime1">
              <a:rPr lang="pl-PL" smtClean="0"/>
              <a:pPr/>
              <a:t>2014-03-17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6F37-CE0C-4BDE-A27D-0CA50824AF9D}" type="datetime1">
              <a:rPr lang="pl-PL" smtClean="0"/>
              <a:pPr/>
              <a:t>2014-03-17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23F-3A1E-4D91-9285-330E92C82DBC}" type="datetime1">
              <a:rPr lang="pl-PL" smtClean="0"/>
              <a:pPr/>
              <a:t>2014-03-17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2E79-13C3-4FBF-96DF-7D8051666C87}" type="datetime1">
              <a:rPr lang="pl-PL" smtClean="0"/>
              <a:pPr/>
              <a:t>2014-03-17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56B0-4124-4792-AB8F-5822D7FE70F1}" type="datetime1">
              <a:rPr lang="pl-PL" smtClean="0"/>
              <a:pPr/>
              <a:t>2014-03-17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A02D-6E75-4A94-8165-06A5FDE4E0B4}" type="datetime1">
              <a:rPr lang="pl-PL" smtClean="0"/>
              <a:pPr/>
              <a:t>2014-03-17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61A6-AA98-4ED3-8B9E-775CD65C1380}" type="datetime1">
              <a:rPr lang="pl-PL" smtClean="0"/>
              <a:pPr/>
              <a:t>2014-03-17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8011-68AF-4325-A4B7-9383A8E64F51}" type="datetime1">
              <a:rPr lang="pl-PL" smtClean="0"/>
              <a:pPr/>
              <a:t>2014-03-17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1065-E153-4CB3-B96C-DD20B1A272CF}" type="datetime1">
              <a:rPr lang="pl-PL" smtClean="0"/>
              <a:pPr/>
              <a:t>2014-03-17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D723-416B-4322-81F0-329C405C0C9A}" type="datetime1">
              <a:rPr lang="pl-PL" smtClean="0"/>
              <a:pPr/>
              <a:t>2014-03-17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C83584E-D7A9-4633-9902-26D1E84C67F6}" type="datetime1">
              <a:rPr lang="pl-PL" smtClean="0"/>
              <a:pPr/>
              <a:t>2014-03-17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543800" cy="1944216"/>
          </a:xfrm>
        </p:spPr>
        <p:txBody>
          <a:bodyPr/>
          <a:lstStyle/>
          <a:p>
            <a:pPr algn="r"/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KONTRAKTOWANIE </a:t>
            </a:r>
            <a:b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ŚWIADCZEŃ OPIEKI ZDROWOTNEJ</a:t>
            </a:r>
            <a:b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 rok 2014 i lata następne</a:t>
            </a: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3789040"/>
            <a:ext cx="7486600" cy="165618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pl-PL" sz="4000" b="1" spc="-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ŚWIADCZENIA</a:t>
            </a:r>
            <a:r>
              <a:rPr lang="pl-PL" sz="2800" b="1" dirty="0" smtClean="0"/>
              <a:t> </a:t>
            </a:r>
            <a:r>
              <a:rPr lang="pl-PL" sz="4000" b="1" spc="-1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PIELĘGNACYJNE </a:t>
            </a:r>
            <a:br>
              <a:rPr lang="pl-PL" sz="4000" b="1" spc="-1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pl-PL" sz="4000" b="1" spc="-1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 </a:t>
            </a:r>
            <a:r>
              <a:rPr lang="pl-PL" sz="4000" b="1" spc="-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OPIEKUŃCZE </a:t>
            </a:r>
          </a:p>
          <a:p>
            <a:pPr algn="ctr"/>
            <a:r>
              <a:rPr lang="pl-PL" sz="4000" b="1" spc="-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W RAMACH OPIEKI DŁUGOTERMINOWEJ</a:t>
            </a:r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/>
        </p:nvGraphicFramePr>
        <p:xfrm>
          <a:off x="971550" y="854075"/>
          <a:ext cx="13525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Obraz" r:id="rId5" imgW="1358020" imgH="543208" progId="Word.Picture.8">
                  <p:embed/>
                </p:oleObj>
              </mc:Choice>
              <mc:Fallback>
                <p:oleObj name="Obraz" r:id="rId5" imgW="1358020" imgH="543208" progId="Word.Picture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854075"/>
                        <a:ext cx="135255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rostokąt 4"/>
          <p:cNvSpPr/>
          <p:nvPr/>
        </p:nvSpPr>
        <p:spPr>
          <a:xfrm>
            <a:off x="755576" y="5589240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pc="-1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Śląski Oddział Wojewódzki Narodowego Funduszu Zdrowia w Katowicach</a:t>
            </a:r>
          </a:p>
        </p:txBody>
      </p:sp>
    </p:spTree>
    <p:extLst>
      <p:ext uri="{BB962C8B-B14F-4D97-AF65-F5344CB8AC3E}">
        <p14:creationId xmlns:p14="http://schemas.microsoft.com/office/powerpoint/2010/main" val="3340021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r>
              <a:rPr lang="pl-PL" dirty="0" smtClean="0"/>
              <a:t>Świadczenia </a:t>
            </a:r>
            <a:r>
              <a:rPr lang="pl-PL" dirty="0"/>
              <a:t>gwarantowane udzielane w warunkach domowych są realizowane przez: </a:t>
            </a:r>
          </a:p>
          <a:p>
            <a:pPr>
              <a:buFontTx/>
              <a:buChar char="-"/>
            </a:pPr>
            <a:r>
              <a:rPr lang="pl-PL" dirty="0" smtClean="0"/>
              <a:t>zespół </a:t>
            </a:r>
            <a:r>
              <a:rPr lang="pl-PL" dirty="0"/>
              <a:t>długoterminowej opieki domowej dla </a:t>
            </a:r>
            <a:r>
              <a:rPr lang="pl-PL" dirty="0" smtClean="0"/>
              <a:t>dorosłych </a:t>
            </a:r>
            <a:r>
              <a:rPr lang="pl-PL" dirty="0"/>
              <a:t>wentylowanych </a:t>
            </a:r>
            <a:r>
              <a:rPr lang="pl-PL" dirty="0" smtClean="0"/>
              <a:t>mechanicznie,</a:t>
            </a:r>
          </a:p>
          <a:p>
            <a:pPr>
              <a:buFontTx/>
              <a:buChar char="-"/>
            </a:pPr>
            <a:r>
              <a:rPr lang="pl-PL" dirty="0" smtClean="0"/>
              <a:t>zespół </a:t>
            </a:r>
            <a:r>
              <a:rPr lang="pl-PL" dirty="0"/>
              <a:t>długoterminowej opieki domowej dla dzieci i </a:t>
            </a:r>
            <a:r>
              <a:rPr lang="pl-PL" dirty="0" smtClean="0"/>
              <a:t>młodzieży</a:t>
            </a:r>
          </a:p>
          <a:p>
            <a:pPr marL="114300" indent="0">
              <a:buNone/>
            </a:pPr>
            <a:r>
              <a:rPr lang="pl-PL" dirty="0"/>
              <a:t> </a:t>
            </a:r>
            <a:r>
              <a:rPr lang="pl-PL" dirty="0" smtClean="0"/>
              <a:t>   wentylowanych mechanicznie,</a:t>
            </a:r>
          </a:p>
          <a:p>
            <a:pPr marL="114300" indent="0">
              <a:buNone/>
            </a:pPr>
            <a:r>
              <a:rPr lang="pl-PL" dirty="0" smtClean="0"/>
              <a:t>-  pielęgniarską </a:t>
            </a:r>
            <a:r>
              <a:rPr lang="pl-PL" dirty="0"/>
              <a:t>opiekę długoterminową domową. 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566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pl-PL" dirty="0"/>
              <a:t>Świadczenia gwarantowane </a:t>
            </a:r>
            <a:r>
              <a:rPr lang="pl-PL" dirty="0" smtClean="0"/>
              <a:t>w stacjonarnych zakładach opiekuńczych obejmują</a:t>
            </a:r>
            <a:r>
              <a:rPr lang="pl-PL" dirty="0"/>
              <a:t>: </a:t>
            </a:r>
            <a:endParaRPr lang="pl-PL" dirty="0" smtClean="0"/>
          </a:p>
          <a:p>
            <a:pPr marL="114300" indent="0">
              <a:buNone/>
            </a:pPr>
            <a:r>
              <a:rPr lang="pl-PL" dirty="0" smtClean="0"/>
              <a:t>1</a:t>
            </a:r>
            <a:r>
              <a:rPr lang="pl-PL" dirty="0"/>
              <a:t>)  świadczenia udzielane przez lekarza;  </a:t>
            </a:r>
          </a:p>
          <a:p>
            <a:pPr marL="114300" indent="0">
              <a:buNone/>
            </a:pPr>
            <a:r>
              <a:rPr lang="pl-PL" dirty="0"/>
              <a:t>2)  świadczenia udzielane przez pielęgniarkę;  </a:t>
            </a:r>
          </a:p>
          <a:p>
            <a:pPr marL="114300" indent="0">
              <a:buNone/>
            </a:pPr>
            <a:r>
              <a:rPr lang="pl-PL" dirty="0" smtClean="0"/>
              <a:t>3)  rehabilitację </a:t>
            </a:r>
            <a:r>
              <a:rPr lang="pl-PL" dirty="0"/>
              <a:t>ogólną w podstawowym zakresie, prowadzoną </a:t>
            </a:r>
            <a:endParaRPr lang="pl-PL" dirty="0" smtClean="0"/>
          </a:p>
          <a:p>
            <a:pPr marL="114300" indent="0">
              <a:buNone/>
            </a:pPr>
            <a:r>
              <a:rPr lang="pl-PL" dirty="0" smtClean="0"/>
              <a:t>      w </a:t>
            </a:r>
            <a:r>
              <a:rPr lang="pl-PL" dirty="0"/>
              <a:t>celu zmniejszenia skutków upośledzenia ruchowego </a:t>
            </a:r>
            <a:endParaRPr lang="pl-PL" dirty="0" smtClean="0"/>
          </a:p>
          <a:p>
            <a:pPr marL="114300" indent="0">
              <a:buNone/>
            </a:pPr>
            <a:r>
              <a:rPr lang="pl-PL" dirty="0"/>
              <a:t> </a:t>
            </a:r>
            <a:r>
              <a:rPr lang="pl-PL" dirty="0" smtClean="0"/>
              <a:t>     oraz   usprawnienia </a:t>
            </a:r>
            <a:r>
              <a:rPr lang="pl-PL" dirty="0"/>
              <a:t>ruchowego;  </a:t>
            </a:r>
          </a:p>
          <a:p>
            <a:pPr marL="114300" indent="0">
              <a:buNone/>
            </a:pPr>
            <a:r>
              <a:rPr lang="pl-PL" dirty="0"/>
              <a:t>4)  świadczenia psychologa;  </a:t>
            </a:r>
          </a:p>
          <a:p>
            <a:pPr marL="114300" indent="0">
              <a:buNone/>
            </a:pPr>
            <a:r>
              <a:rPr lang="pl-PL" dirty="0"/>
              <a:t>5)  terapię zajęciową;  </a:t>
            </a:r>
          </a:p>
          <a:p>
            <a:pPr marL="114300" indent="0">
              <a:buNone/>
            </a:pPr>
            <a:r>
              <a:rPr lang="pl-PL" dirty="0"/>
              <a:t>6)  leczenie farmakologiczne;  </a:t>
            </a:r>
          </a:p>
          <a:p>
            <a:pPr marL="114300" indent="0">
              <a:buNone/>
            </a:pPr>
            <a:r>
              <a:rPr lang="pl-PL" dirty="0"/>
              <a:t>7)  leczenie dietetyczne;  </a:t>
            </a:r>
          </a:p>
          <a:p>
            <a:pPr marL="114300" indent="0">
              <a:buNone/>
            </a:pPr>
            <a:r>
              <a:rPr lang="pl-PL" dirty="0" smtClean="0"/>
              <a:t>8)  zaopatrzenie </a:t>
            </a:r>
            <a:r>
              <a:rPr lang="pl-PL" dirty="0"/>
              <a:t>w wyroby medyczne, w tym określone w załączniku nr 1 </a:t>
            </a:r>
            <a:endParaRPr lang="pl-PL" dirty="0" smtClean="0"/>
          </a:p>
          <a:p>
            <a:pPr marL="114300" indent="0">
              <a:buNone/>
            </a:pPr>
            <a:r>
              <a:rPr lang="pl-PL" dirty="0" smtClean="0"/>
              <a:t>     do </a:t>
            </a:r>
            <a:r>
              <a:rPr lang="pl-PL" dirty="0"/>
              <a:t>rozporządzenia stosowane przy udzielaniu świadczeń </a:t>
            </a:r>
            <a:endParaRPr lang="pl-PL" dirty="0" smtClean="0"/>
          </a:p>
          <a:p>
            <a:pPr marL="114300" indent="0">
              <a:buNone/>
            </a:pPr>
            <a:r>
              <a:rPr lang="pl-PL" dirty="0"/>
              <a:t> </a:t>
            </a:r>
            <a:r>
              <a:rPr lang="pl-PL" dirty="0" smtClean="0"/>
              <a:t>    gwarantowanych </a:t>
            </a:r>
            <a:r>
              <a:rPr lang="pl-PL" dirty="0"/>
              <a:t>w zakładzie opiekuńczym;  </a:t>
            </a:r>
          </a:p>
          <a:p>
            <a:pPr marL="114300" indent="0">
              <a:buNone/>
            </a:pPr>
            <a:r>
              <a:rPr lang="pl-PL" dirty="0" smtClean="0"/>
              <a:t>9)  edukację </a:t>
            </a:r>
            <a:r>
              <a:rPr lang="pl-PL" dirty="0"/>
              <a:t>zdrowotną polegającą na przygotowaniu świadczeniobiorcy </a:t>
            </a:r>
            <a:endParaRPr lang="pl-PL" dirty="0" smtClean="0"/>
          </a:p>
          <a:p>
            <a:pPr marL="114300" indent="0">
              <a:buNone/>
            </a:pPr>
            <a:r>
              <a:rPr lang="pl-PL" dirty="0" smtClean="0"/>
              <a:t>      i </a:t>
            </a:r>
            <a:r>
              <a:rPr lang="pl-PL" dirty="0"/>
              <a:t>jego rodziny lub opiekuna do samoopieki i </a:t>
            </a:r>
            <a:r>
              <a:rPr lang="pl-PL" dirty="0" err="1"/>
              <a:t>samopielęgnacji</a:t>
            </a:r>
            <a:r>
              <a:rPr lang="pl-PL" dirty="0"/>
              <a:t> </a:t>
            </a:r>
            <a:endParaRPr lang="pl-PL" dirty="0" smtClean="0"/>
          </a:p>
          <a:p>
            <a:pPr marL="114300" indent="0">
              <a:buNone/>
            </a:pPr>
            <a:r>
              <a:rPr lang="pl-PL" dirty="0"/>
              <a:t> </a:t>
            </a:r>
            <a:r>
              <a:rPr lang="pl-PL" dirty="0" smtClean="0"/>
              <a:t>     w </a:t>
            </a:r>
            <a:r>
              <a:rPr lang="pl-PL" dirty="0"/>
              <a:t>warunkach domowych.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960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r>
              <a:rPr lang="pl-PL" sz="2800" dirty="0" smtClean="0"/>
              <a:t>W </a:t>
            </a:r>
            <a:r>
              <a:rPr lang="pl-PL" sz="2800" dirty="0"/>
              <a:t>zakresie koniecznym do wykonania świadczeń gwarantowanych świadczeniodawca zapewnia świadczeniobiorcy nieodpłatnie: </a:t>
            </a:r>
            <a:endParaRPr lang="pl-PL" sz="2800" dirty="0" smtClean="0"/>
          </a:p>
          <a:p>
            <a:pPr marL="114300" indent="0">
              <a:buNone/>
            </a:pPr>
            <a:r>
              <a:rPr lang="pl-PL" sz="2800" dirty="0" smtClean="0"/>
              <a:t>1</a:t>
            </a:r>
            <a:r>
              <a:rPr lang="pl-PL" sz="2800" dirty="0"/>
              <a:t>)  badania diagnostyczne;  </a:t>
            </a:r>
          </a:p>
          <a:p>
            <a:pPr marL="114300" indent="0">
              <a:buNone/>
            </a:pPr>
            <a:r>
              <a:rPr lang="pl-PL" sz="2800" dirty="0"/>
              <a:t>2)  leki. </a:t>
            </a:r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949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pl-PL" sz="2300" dirty="0"/>
              <a:t>Świadczenia gwarantowane </a:t>
            </a:r>
            <a:r>
              <a:rPr lang="pl-PL" sz="2300" dirty="0" smtClean="0"/>
              <a:t>zespołów domowej opieki dla wentylowanych mechanicznie obejmują</a:t>
            </a:r>
            <a:r>
              <a:rPr lang="pl-PL" sz="2300" dirty="0"/>
              <a:t>: </a:t>
            </a:r>
            <a:endParaRPr lang="pl-PL" sz="2300" dirty="0" smtClean="0"/>
          </a:p>
          <a:p>
            <a:pPr marL="114300" indent="0">
              <a:buNone/>
            </a:pPr>
            <a:r>
              <a:rPr lang="pl-PL" sz="2300" dirty="0" smtClean="0"/>
              <a:t>1</a:t>
            </a:r>
            <a:r>
              <a:rPr lang="pl-PL" sz="2300" dirty="0"/>
              <a:t>)  w przypadku świadczeniobiorców z przewlekłą niewydolnością oddechową, wymagających stosowania inwazyjnej wentylacji mechanicznej, świadczenia opieki zdrowotnej udzielane przez lekarza, pielęgniarkę oraz </a:t>
            </a:r>
            <a:r>
              <a:rPr lang="pl-PL" sz="2300" dirty="0" smtClean="0"/>
              <a:t>fizjoterapeutę,</a:t>
            </a:r>
            <a:endParaRPr lang="pl-PL" sz="2300" dirty="0"/>
          </a:p>
          <a:p>
            <a:pPr marL="114300" indent="0">
              <a:buNone/>
            </a:pPr>
            <a:r>
              <a:rPr lang="pl-PL" sz="2300" dirty="0"/>
              <a:t>2)  w przypadku świadczeniobiorców z przewlekłą niewydolnością oddechową, wymagających stosowania nieinwazyjnej wentylacji mechanicznej, której czas trwania wynosi powyżej 16 godzin na dobę, świadczenia opieki zdrowotnej udzielane przez lekarza, pielęgniarkę oraz </a:t>
            </a:r>
            <a:r>
              <a:rPr lang="pl-PL" sz="2300" dirty="0" smtClean="0"/>
              <a:t>fizjoterapeutę,</a:t>
            </a:r>
            <a:endParaRPr lang="pl-PL" sz="2300" dirty="0"/>
          </a:p>
          <a:p>
            <a:pPr marL="114300" indent="0">
              <a:buNone/>
            </a:pPr>
            <a:r>
              <a:rPr lang="pl-PL" sz="2300" dirty="0"/>
              <a:t>3)  w przypadku świadczeniobiorców z przewlekłą niewydolnością oddechową, wymagających stosowania nieinwazyjnej wentylacji mechanicznej, której czas trwania wynosi od 8 do 16 godzin na dobę, świadczenia opieki zdrowotnej udzielane przez lekarza, pielęgniarkę oraz </a:t>
            </a:r>
            <a:r>
              <a:rPr lang="pl-PL" sz="2300" dirty="0" smtClean="0"/>
              <a:t>fizjoterapeutę;  </a:t>
            </a:r>
            <a:endParaRPr lang="pl-PL" sz="2300" dirty="0"/>
          </a:p>
          <a:p>
            <a:pPr marL="114300" indent="0">
              <a:buNone/>
            </a:pPr>
            <a:r>
              <a:rPr lang="pl-PL" sz="2300" dirty="0"/>
              <a:t>4)  w przypadku świadczeniobiorców z przewlekłą niewydolnością oddechową, wymagających stosowania nieinwazyjnej wentylacji mechanicznej, której czas trwania wynosi poniżej 8 godzin na dobę, świadczenia opieki zdrowotnej udzielane przez lekarza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i </a:t>
            </a:r>
            <a:r>
              <a:rPr lang="pl-PL" sz="2300" dirty="0"/>
              <a:t>pielęgniarkę;  </a:t>
            </a:r>
          </a:p>
          <a:p>
            <a:pPr marL="114300" indent="0">
              <a:buNone/>
            </a:pPr>
            <a:r>
              <a:rPr lang="pl-PL" sz="2300" dirty="0" smtClean="0"/>
              <a:t>5) badania </a:t>
            </a:r>
            <a:r>
              <a:rPr lang="pl-PL" sz="2300" dirty="0"/>
              <a:t>diagnostyczne umożliwiające właściwą terapię oddechową w warunkach domowych, w szczególności: </a:t>
            </a:r>
            <a:endParaRPr lang="pl-PL" sz="2300" dirty="0" smtClean="0"/>
          </a:p>
          <a:p>
            <a:pPr marL="114300" indent="0">
              <a:buNone/>
            </a:pPr>
            <a:r>
              <a:rPr lang="pl-PL" sz="2300" dirty="0" smtClean="0"/>
              <a:t>a</a:t>
            </a:r>
            <a:r>
              <a:rPr lang="pl-PL" sz="2300" dirty="0"/>
              <a:t>)  badania obrazowe, w tym RTG i USG – w pełnym zakresie,  </a:t>
            </a:r>
          </a:p>
          <a:p>
            <a:pPr marL="114300" indent="0">
              <a:buNone/>
            </a:pPr>
            <a:r>
              <a:rPr lang="pl-PL" sz="2300" dirty="0"/>
              <a:t>b)  badania równowagi kwasowo-zasadowej krwi i gazów oddechowych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      w </a:t>
            </a:r>
            <a:r>
              <a:rPr lang="pl-PL" sz="2300" dirty="0" err="1"/>
              <a:t>arterializowanej</a:t>
            </a:r>
            <a:r>
              <a:rPr lang="pl-PL" sz="2300" dirty="0"/>
              <a:t> krwi kapilarnej. </a:t>
            </a:r>
          </a:p>
          <a:p>
            <a:pPr marL="114300" indent="0">
              <a:buNone/>
            </a:pPr>
            <a:endParaRPr lang="pl-PL" sz="23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468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dirty="0"/>
              <a:t>Świadczenia </a:t>
            </a:r>
            <a:r>
              <a:rPr lang="pl-PL" dirty="0" smtClean="0"/>
              <a:t>gwarantowane w pielęgniarskiej opiece długoterminowej domowej obejmują</a:t>
            </a:r>
            <a:r>
              <a:rPr lang="pl-PL" dirty="0"/>
              <a:t>: </a:t>
            </a:r>
            <a:endParaRPr lang="pl-PL" dirty="0" smtClean="0"/>
          </a:p>
          <a:p>
            <a:pPr marL="114300" indent="0">
              <a:buNone/>
            </a:pPr>
            <a:r>
              <a:rPr lang="pl-PL" dirty="0" smtClean="0"/>
              <a:t>1</a:t>
            </a:r>
            <a:r>
              <a:rPr lang="pl-PL" dirty="0"/>
              <a:t>)  świadczenia udzielane przez pielęgniarkę;  </a:t>
            </a:r>
          </a:p>
          <a:p>
            <a:pPr marL="114300" indent="0">
              <a:buNone/>
            </a:pPr>
            <a:r>
              <a:rPr lang="pl-PL" dirty="0"/>
              <a:t>2)  przygotowanie świadczeniobiorcy i jego rodziny do samoopieki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 err="1"/>
              <a:t>samopielęgnacji</a:t>
            </a:r>
            <a:r>
              <a:rPr lang="pl-PL" dirty="0"/>
              <a:t>, w tym kształtowanie umiejętności w zakresie radzenia sobie z niesprawnością;  </a:t>
            </a:r>
          </a:p>
          <a:p>
            <a:pPr marL="114300" indent="0">
              <a:buNone/>
            </a:pPr>
            <a:r>
              <a:rPr lang="pl-PL" dirty="0"/>
              <a:t>3)  świadczenia pielęgnacyjne, zgodnie z procesem pielęgnowania;  </a:t>
            </a:r>
          </a:p>
          <a:p>
            <a:pPr marL="114300" indent="0">
              <a:buNone/>
            </a:pPr>
            <a:r>
              <a:rPr lang="pl-PL" dirty="0"/>
              <a:t>4)  edukację zdrowotną świadczeniobiorcy oraz członków jego rodziny;  </a:t>
            </a:r>
          </a:p>
          <a:p>
            <a:pPr marL="114300" indent="0">
              <a:buNone/>
            </a:pPr>
            <a:r>
              <a:rPr lang="pl-PL" dirty="0"/>
              <a:t>5)  pomoc w rozwiązywaniu problemów zdrowotnych związanych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samodzielnym funkcjonowaniem w środowisku domowym;  </a:t>
            </a:r>
          </a:p>
          <a:p>
            <a:pPr marL="114300" indent="0">
              <a:buNone/>
            </a:pPr>
            <a:r>
              <a:rPr lang="pl-PL" dirty="0"/>
              <a:t>6)  pomoc w pozyskiwaniu sprzętu medycznego i rehabilitacyjnego niezbędnego do właściwej pielęgnacji i rehabilitacji świadczeniobiorcy w domu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492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15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444008"/>
              </p:ext>
            </p:extLst>
          </p:nvPr>
        </p:nvGraphicFramePr>
        <p:xfrm>
          <a:off x="179511" y="1844824"/>
          <a:ext cx="8208913" cy="2806484"/>
        </p:xfrm>
        <a:graphic>
          <a:graphicData uri="http://schemas.openxmlformats.org/drawingml/2006/table">
            <a:tbl>
              <a:tblPr/>
              <a:tblGrid>
                <a:gridCol w="1719226"/>
                <a:gridCol w="1533363"/>
                <a:gridCol w="1332012"/>
                <a:gridCol w="2040136"/>
                <a:gridCol w="1584176"/>
              </a:tblGrid>
              <a:tr h="24875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Kody resortowe komórek organizacyjnych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23879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zespół długoterminowej opieki domowej dla pacjentów wentylowanych mechanicznie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zespół długoterminowej opieki domowej dla dzieci wentylowanych mechanicznie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pielęgniarska opieka długoterminowa domowa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zakład pielęgnacyjno-opiekuńczy/zakład </a:t>
                      </a:r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opiekuńczo-leczniczy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tym dla wentylowanych mechanicznie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zakład pielęgnacyjno-opiekuńczy/zakład </a:t>
                      </a:r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opiekuńczo-leczniczy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dla dzieci i młodzieży w tym dla wentylowanych mechanicznie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7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5160/5170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5161/5171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Prostokąt 6"/>
          <p:cNvSpPr/>
          <p:nvPr/>
        </p:nvSpPr>
        <p:spPr>
          <a:xfrm>
            <a:off x="827584" y="5301208"/>
            <a:ext cx="65527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1400" dirty="0">
                <a:solidFill>
                  <a:srgbClr val="2F2B20"/>
                </a:solidFill>
              </a:rPr>
              <a:t>*/ ROZPORZĄDZENIE Ministra Zdrowia z dnia 17 maja 2012 r. </a:t>
            </a:r>
          </a:p>
          <a:p>
            <a:pPr lvl="0"/>
            <a:r>
              <a:rPr lang="pl-PL" sz="1400" dirty="0">
                <a:solidFill>
                  <a:srgbClr val="2F2B20"/>
                </a:solidFill>
              </a:rPr>
              <a:t>w sprawie systemu resortowych kodów identyfikacyjnych </a:t>
            </a:r>
          </a:p>
          <a:p>
            <a:pPr lvl="0"/>
            <a:r>
              <a:rPr lang="pl-PL" sz="1400" dirty="0">
                <a:solidFill>
                  <a:srgbClr val="2F2B20"/>
                </a:solidFill>
              </a:rPr>
              <a:t>oraz szczegółowego sposobu ich nadawania (</a:t>
            </a:r>
            <a:r>
              <a:rPr lang="pl-PL" sz="1400" dirty="0" err="1">
                <a:solidFill>
                  <a:srgbClr val="2F2B20"/>
                </a:solidFill>
              </a:rPr>
              <a:t>Dz.U</a:t>
            </a:r>
            <a:r>
              <a:rPr lang="pl-PL" sz="1400" dirty="0">
                <a:solidFill>
                  <a:srgbClr val="2F2B20"/>
                </a:solidFill>
              </a:rPr>
              <a:t>. z 201 2r. poz. 594)</a:t>
            </a:r>
          </a:p>
        </p:txBody>
      </p:sp>
    </p:spTree>
    <p:extLst>
      <p:ext uri="{BB962C8B-B14F-4D97-AF65-F5344CB8AC3E}">
        <p14:creationId xmlns:p14="http://schemas.microsoft.com/office/powerpoint/2010/main" val="416413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8006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pl-PL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 algn="ctr">
              <a:buNone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Wymagane 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warunki do 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realizacji gwarantowanych świadczeń opieki zdrowotnej</a:t>
            </a: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800" dirty="0" smtClean="0"/>
          </a:p>
          <a:p>
            <a:pPr marL="114300" indent="0" algn="ctr">
              <a:buNone/>
            </a:pPr>
            <a:r>
              <a:rPr lang="pl-PL" sz="2800" dirty="0" smtClean="0"/>
              <a:t>Załącznik nr 4 </a:t>
            </a:r>
          </a:p>
          <a:p>
            <a:pPr marL="114300" indent="0" algn="ctr">
              <a:buNone/>
            </a:pPr>
            <a:r>
              <a:rPr lang="pl-PL" sz="2800" dirty="0" smtClean="0"/>
              <a:t>Warunki realizacji świadczeń gwarantowanych </a:t>
            </a:r>
            <a:br>
              <a:rPr lang="pl-PL" sz="2800" dirty="0" smtClean="0"/>
            </a:br>
            <a:r>
              <a:rPr lang="pl-PL" sz="2800" dirty="0" smtClean="0"/>
              <a:t>z zakresu świadczeń pielęgnacyjnych i opiekuńczych w ramach opieki długoterminowej</a:t>
            </a:r>
            <a:endParaRPr lang="pl-PL" sz="280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734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8006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pl-PL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r>
              <a:rPr lang="pl-PL" sz="2800" dirty="0"/>
              <a:t>Wymagania dotyczą:</a:t>
            </a:r>
          </a:p>
          <a:p>
            <a:pPr>
              <a:buFontTx/>
              <a:buChar char="-"/>
            </a:pPr>
            <a:r>
              <a:rPr lang="pl-PL" sz="2800" dirty="0" smtClean="0"/>
              <a:t>liczby i kwalifikacji personelu,</a:t>
            </a:r>
          </a:p>
          <a:p>
            <a:pPr>
              <a:buFontTx/>
              <a:buChar char="-"/>
            </a:pPr>
            <a:r>
              <a:rPr lang="pl-PL" sz="2800" dirty="0"/>
              <a:t>s</a:t>
            </a:r>
            <a:r>
              <a:rPr lang="pl-PL" sz="2800" dirty="0" smtClean="0"/>
              <a:t>przętu medycznego i pomocniczego,</a:t>
            </a:r>
          </a:p>
          <a:p>
            <a:pPr>
              <a:buFontTx/>
              <a:buChar char="-"/>
            </a:pPr>
            <a:r>
              <a:rPr lang="pl-PL" sz="2800" dirty="0"/>
              <a:t>w</a:t>
            </a:r>
            <a:r>
              <a:rPr lang="pl-PL" sz="2800" dirty="0" smtClean="0"/>
              <a:t>arunków lokalowych,</a:t>
            </a:r>
          </a:p>
          <a:p>
            <a:pPr>
              <a:buFontTx/>
              <a:buChar char="-"/>
            </a:pPr>
            <a:r>
              <a:rPr lang="pl-PL" sz="2800" dirty="0"/>
              <a:t>i</a:t>
            </a:r>
            <a:r>
              <a:rPr lang="pl-PL" sz="2800" dirty="0" smtClean="0"/>
              <a:t>nnych warunków udzielania świadczeń gwarantowanych.</a:t>
            </a:r>
            <a:endParaRPr lang="pl-PL" sz="28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4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360040"/>
          </a:xfrm>
        </p:spPr>
        <p:txBody>
          <a:bodyPr/>
          <a:lstStyle/>
          <a:p>
            <a:pPr algn="ctr"/>
            <a:r>
              <a:rPr lang="pl-PL" sz="14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r>
              <a:rPr lang="pl-PL" sz="1400" dirty="0" smtClean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 </a:t>
            </a:r>
            <a:r>
              <a:rPr lang="pl-PL" sz="14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RAMACH OPIEKI DŁUGOTERMINOWEJ</a:t>
            </a:r>
            <a:endParaRPr lang="pl-PL" sz="1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18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710181"/>
              </p:ext>
            </p:extLst>
          </p:nvPr>
        </p:nvGraphicFramePr>
        <p:xfrm>
          <a:off x="179513" y="548681"/>
          <a:ext cx="8208912" cy="6054086"/>
        </p:xfrm>
        <a:graphic>
          <a:graphicData uri="http://schemas.openxmlformats.org/drawingml/2006/table">
            <a:tbl>
              <a:tblPr/>
              <a:tblGrid>
                <a:gridCol w="909854"/>
                <a:gridCol w="1019148"/>
                <a:gridCol w="1019148"/>
                <a:gridCol w="995983"/>
                <a:gridCol w="1053890"/>
                <a:gridCol w="1077053"/>
                <a:gridCol w="1068366"/>
                <a:gridCol w="1065470"/>
              </a:tblGrid>
              <a:tr h="144015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personel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zespół długoterminowej opieki domowej dla pacjentów wentylowanych mechanicznie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zespół długoterminowej opieki domowej dla dzieci wentylowanych mechanicznie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pielęgniarska opieka długoterminowa domowa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zakład pielęgnacyjno-opiekuńczy/zakład </a:t>
                      </a:r>
                      <a:r>
                        <a:rPr lang="pl-PL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opiekuńczo-leczniczy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zakład pielęgnacyjno-opiekuńczy/zakład opiekuńczo-leczniczy dla dzieci </a:t>
                      </a:r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 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młodzieży 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zakład pielęgnacyjno-opiekuńczy/zakład opiekuńczo-leczniczy dla wentylowanych mechanicznie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zakład pielęgnacyjno-opiekuńczy/zakład opiekuńczo-leczniczy dla dzieci </a:t>
                      </a:r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 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młodzieży  wentylowanych mechanicznie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9771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lekarze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etat na 35 łóżek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etat na 35 łóżek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1/8 etatu na 1 łóżko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1/8 etatu na 1 łóżko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31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pielęgniarki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etat na 6 pacjentów w środowisku lub 12 pacjentów pod jednym adresem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 norm zatrudnienia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 norm zatrudnienia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 norm zatrudnienia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 norm zatrudnienia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8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fizjoterapeuci 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etaty na 35 łóżek + 1/4 etatu na 1 łóżko dla pacjentów skala O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etaty na 35 łóżek + 1/4 etatu na 1 łóżko dla </a:t>
                      </a:r>
                      <a:r>
                        <a:rPr lang="pl-PL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pacjentów skala O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1/4 etatu na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łóżko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1/4 etatu na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łóżko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0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psycholodzy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 etatu na 35 łóżek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 etatu na 35 łóżek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 etatu na 35 łóżek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 etatu na 35 łóżek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4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logopedzi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brak parytetu</a:t>
                      </a:r>
                    </a:p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 potrzeb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brak parytetu </a:t>
                      </a:r>
                    </a:p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 potrzeb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brak parytetu</a:t>
                      </a:r>
                    </a:p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wg potrzeb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brak parytetu </a:t>
                      </a:r>
                    </a:p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 potrzeb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4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terapeuci zajęciowi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 etatu na 35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pacjentów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uczestniczących w terapii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 etatu na 35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pacjentów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uczestniczących w terapii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 etatu na 35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pacjentów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uczestniczących w terapii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 etatu na 35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pacjentów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uczestniczących w terapii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7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opiekun medyczny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brak parytetu - dopuszcza się możliwość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realizacji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świadczeń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brak parytetu - dopuszcza się możliwość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realizacji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świadczeń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brak parytetu - dopuszcza się możliwość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realizacji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świadczeń</a:t>
                      </a: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brak parytetu - dopuszcza się możliwość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realizacji świadczeń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5" marR="6585" marT="6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42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lekarze: kwalifikacje</a:t>
            </a:r>
          </a:p>
          <a:p>
            <a:pPr marL="114300" indent="0">
              <a:buNone/>
            </a:pPr>
            <a:r>
              <a:rPr lang="pl-PL" dirty="0" smtClean="0"/>
              <a:t>a</a:t>
            </a:r>
            <a:r>
              <a:rPr lang="pl-PL" dirty="0"/>
              <a:t>) w zakładach opiekuńczych:</a:t>
            </a:r>
          </a:p>
          <a:p>
            <a:pPr marL="114300" indent="0">
              <a:buNone/>
            </a:pPr>
            <a:r>
              <a:rPr lang="pl-PL" dirty="0"/>
              <a:t>– przy zakresie obowiązków obejmującym badanie pacjentów nie mniej </a:t>
            </a:r>
            <a:r>
              <a:rPr lang="pl-PL" dirty="0" smtClean="0"/>
              <a:t>niż 2 </a:t>
            </a:r>
            <a:r>
              <a:rPr lang="pl-PL" dirty="0"/>
              <a:t>razy w tygodniu i porady na wezwanie w razie potrzeby – </a:t>
            </a:r>
            <a:r>
              <a:rPr lang="pl-PL" dirty="0" smtClean="0"/>
              <a:t>udziela świadczeń </a:t>
            </a:r>
            <a:r>
              <a:rPr lang="pl-PL" dirty="0"/>
              <a:t>w łącznym wymiarze 1 etatu przeliczeniowego na 35 </a:t>
            </a:r>
            <a:r>
              <a:rPr lang="pl-PL" dirty="0" smtClean="0"/>
              <a:t>łóżek (równoważnik </a:t>
            </a:r>
            <a:r>
              <a:rPr lang="pl-PL" dirty="0"/>
              <a:t>1 etatu przeliczeniowego na 35 łóżek), przy czym </a:t>
            </a:r>
            <a:r>
              <a:rPr lang="pl-PL" dirty="0" smtClean="0"/>
              <a:t>w wymiarze </a:t>
            </a:r>
            <a:r>
              <a:rPr lang="pl-PL" dirty="0"/>
              <a:t>tym uwzględnia się cząstkowe etaty przeliczeniowe </a:t>
            </a:r>
            <a:r>
              <a:rPr lang="pl-PL" dirty="0" smtClean="0"/>
              <a:t>lekarza</a:t>
            </a:r>
          </a:p>
          <a:p>
            <a:pPr marL="114300" indent="0">
              <a:buNone/>
            </a:pPr>
            <a:r>
              <a:rPr lang="pl-PL" dirty="0" smtClean="0"/>
              <a:t>specjalisty </a:t>
            </a:r>
            <a:r>
              <a:rPr lang="pl-PL" dirty="0"/>
              <a:t>w dziedzinie: chorób wewnętrznych lub medycyny </a:t>
            </a:r>
            <a:r>
              <a:rPr lang="pl-PL" dirty="0" smtClean="0"/>
              <a:t>rodzinnej, lub </a:t>
            </a:r>
            <a:r>
              <a:rPr lang="pl-PL" dirty="0"/>
              <a:t>geriatrii, lub gerontologii oraz zapewnienie </a:t>
            </a:r>
            <a:r>
              <a:rPr lang="pl-PL" dirty="0" smtClean="0"/>
              <a:t>konsultacji specjalistycznych </a:t>
            </a:r>
            <a:r>
              <a:rPr lang="pl-PL" dirty="0"/>
              <a:t>przez co najmniej lekarza specjalistę psychiatrii </a:t>
            </a:r>
            <a:r>
              <a:rPr lang="pl-PL" dirty="0" smtClean="0"/>
              <a:t>oraz neurologii</a:t>
            </a:r>
            <a:r>
              <a:rPr lang="pl-PL" dirty="0"/>
              <a:t>,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64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</a:t>
            </a: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Courier New" panose="02070309020205020404" pitchFamily="49" charset="0"/>
              <a:buChar char="o"/>
            </a:pPr>
            <a:endParaRPr lang="pl-PL" sz="24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Akty 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prawne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Wymagania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Kryteria oceny 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ofert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Postępowania - obszary</a:t>
            </a: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Pytania</a:t>
            </a:r>
          </a:p>
          <a:p>
            <a:pPr marL="114300" indent="0">
              <a:buNone/>
            </a:pP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64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lekarze: kwalifikacje</a:t>
            </a:r>
          </a:p>
          <a:p>
            <a:pPr marL="114300" indent="0">
              <a:buNone/>
            </a:pPr>
            <a:r>
              <a:rPr lang="pl-PL" sz="2300" dirty="0" smtClean="0"/>
              <a:t>b</a:t>
            </a:r>
            <a:r>
              <a:rPr lang="pl-PL" sz="2300" dirty="0"/>
              <a:t>) w zakładach opiekuńczych dla dzieci i młodzieży do ukończenia 18. roku życia:</a:t>
            </a:r>
          </a:p>
          <a:p>
            <a:pPr marL="114300" indent="0">
              <a:buNone/>
            </a:pPr>
            <a:r>
              <a:rPr lang="pl-PL" sz="2300" dirty="0"/>
              <a:t>– przy zakresie obowiązków obejmującym badanie pacjentów nie mniej niż 2</a:t>
            </a:r>
          </a:p>
          <a:p>
            <a:pPr marL="114300" indent="0">
              <a:buNone/>
            </a:pPr>
            <a:r>
              <a:rPr lang="pl-PL" sz="2300" dirty="0"/>
              <a:t>razy w tygodniu i porady na wezwanie w razie potrzeby – udziela świadczeń</a:t>
            </a:r>
          </a:p>
          <a:p>
            <a:pPr marL="114300" indent="0">
              <a:buNone/>
            </a:pPr>
            <a:r>
              <a:rPr lang="pl-PL" sz="2300" dirty="0"/>
              <a:t>w łącznym wymiarze 1 etatu przeliczeniowego na 35 łóżek (równoważnik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1 etatu </a:t>
            </a:r>
            <a:r>
              <a:rPr lang="pl-PL" sz="2300" dirty="0"/>
              <a:t>przeliczeniowego na 35 łóżek), przy czym w wymiarze tym uwzględnia</a:t>
            </a:r>
          </a:p>
          <a:p>
            <a:pPr marL="114300" indent="0">
              <a:buNone/>
            </a:pPr>
            <a:r>
              <a:rPr lang="pl-PL" sz="2300" dirty="0"/>
              <a:t>się cząstkowe etaty przeliczeniowe:</a:t>
            </a:r>
          </a:p>
          <a:p>
            <a:pPr marL="114300" indent="0">
              <a:buNone/>
            </a:pPr>
            <a:r>
              <a:rPr lang="pl-PL" sz="2300" dirty="0"/>
              <a:t>– lekarza specjalisty w dziedzinie: neurologii, rehabilitacji, lub</a:t>
            </a:r>
          </a:p>
          <a:p>
            <a:pPr marL="114300" indent="0">
              <a:buNone/>
            </a:pPr>
            <a:r>
              <a:rPr lang="pl-PL" sz="2300" dirty="0"/>
              <a:t>rehabilitacji ogólnej, lub rehabilitacji medycznej, lub rehabilitacji </a:t>
            </a:r>
            <a:r>
              <a:rPr lang="pl-PL" sz="2300" dirty="0" smtClean="0"/>
              <a:t>w chorobach </a:t>
            </a:r>
            <a:r>
              <a:rPr lang="pl-PL" sz="2300" dirty="0"/>
              <a:t>narządów ruchu, pediatrii, lub</a:t>
            </a:r>
          </a:p>
          <a:p>
            <a:pPr marL="114300" indent="0">
              <a:buNone/>
            </a:pPr>
            <a:r>
              <a:rPr lang="pl-PL" sz="2300" dirty="0"/>
              <a:t>– lekarza ze specjalizacją I stopnia w dziedzinie: neurologii, rehabilitacji,</a:t>
            </a:r>
          </a:p>
          <a:p>
            <a:pPr marL="114300" indent="0">
              <a:buNone/>
            </a:pPr>
            <a:r>
              <a:rPr lang="pl-PL" sz="2300" dirty="0"/>
              <a:t>lub rehabilitacji ogólnej, lub rehabilitacji medycznej, lub rehabilitacji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w chorobach </a:t>
            </a:r>
            <a:r>
              <a:rPr lang="pl-PL" sz="2300" dirty="0"/>
              <a:t>narządów ruchu, pediatrii, lub</a:t>
            </a:r>
          </a:p>
          <a:p>
            <a:pPr marL="114300" indent="0">
              <a:buNone/>
            </a:pPr>
            <a:r>
              <a:rPr lang="pl-PL" sz="2300" dirty="0"/>
              <a:t>– lekarza w trakcie specjalizacji z dziedziny: neurologii, rehabilitacji</a:t>
            </a:r>
          </a:p>
          <a:p>
            <a:pPr marL="114300" indent="0">
              <a:buNone/>
            </a:pPr>
            <a:r>
              <a:rPr lang="pl-PL" sz="2300" dirty="0"/>
              <a:t>medycznej, pediatrii</a:t>
            </a:r>
            <a:r>
              <a:rPr lang="pl-PL" sz="2300" dirty="0" smtClean="0"/>
              <a:t>,</a:t>
            </a:r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68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256584"/>
          </a:xfrm>
        </p:spPr>
        <p:txBody>
          <a:bodyPr>
            <a:normAutofit fontScale="77500" lnSpcReduction="2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lekarze: kwalifikacje</a:t>
            </a:r>
          </a:p>
          <a:p>
            <a:pPr marL="114300" indent="0">
              <a:buNone/>
            </a:pPr>
            <a:r>
              <a:rPr lang="pl-PL" sz="2300" dirty="0"/>
              <a:t>c) w zakładach opiekuńczych dla świadczeniobiorców </a:t>
            </a:r>
            <a:r>
              <a:rPr lang="pl-PL" sz="2300" dirty="0" smtClean="0"/>
              <a:t>wentylowanych </a:t>
            </a:r>
          </a:p>
          <a:p>
            <a:pPr marL="114300" indent="0">
              <a:buNone/>
            </a:pPr>
            <a:r>
              <a:rPr lang="pl-PL" sz="2300" dirty="0" smtClean="0"/>
              <a:t>mechanicznie</a:t>
            </a:r>
            <a:r>
              <a:rPr lang="pl-PL" sz="2300" dirty="0"/>
              <a:t>:</a:t>
            </a:r>
          </a:p>
          <a:p>
            <a:pPr marL="114300" indent="0">
              <a:buNone/>
            </a:pPr>
            <a:r>
              <a:rPr lang="pl-PL" sz="2300" dirty="0"/>
              <a:t>– przy zakresie obowiązków obejmującym badanie pacjentów nie mniej niż 2</a:t>
            </a:r>
          </a:p>
          <a:p>
            <a:pPr marL="114300" indent="0">
              <a:buNone/>
            </a:pPr>
            <a:r>
              <a:rPr lang="pl-PL" sz="2300" dirty="0"/>
              <a:t>razy w tygodniu i porady na wezwanie w razie potrzeby – udziela </a:t>
            </a:r>
            <a:r>
              <a:rPr lang="pl-PL" sz="2300" dirty="0" smtClean="0"/>
              <a:t>świadczeń </a:t>
            </a:r>
          </a:p>
          <a:p>
            <a:pPr marL="114300" indent="0">
              <a:buNone/>
            </a:pPr>
            <a:r>
              <a:rPr lang="pl-PL" sz="2300" dirty="0" smtClean="0"/>
              <a:t>w </a:t>
            </a:r>
            <a:r>
              <a:rPr lang="pl-PL" sz="2300" dirty="0"/>
              <a:t>łącznym wymiarze 1/8 etatu przeliczeniowego na 1 łóżko (równoważnik </a:t>
            </a:r>
            <a:r>
              <a:rPr lang="pl-PL" sz="2300" dirty="0" smtClean="0"/>
              <a:t>1/8</a:t>
            </a:r>
          </a:p>
          <a:p>
            <a:pPr marL="114300" indent="0">
              <a:buNone/>
            </a:pPr>
            <a:r>
              <a:rPr lang="pl-PL" sz="2300" dirty="0" smtClean="0"/>
              <a:t>etatu </a:t>
            </a:r>
            <a:r>
              <a:rPr lang="pl-PL" sz="2300" dirty="0"/>
              <a:t>przeliczeniowego na 1 łóżko), przy czym w wymiarze tym </a:t>
            </a:r>
            <a:r>
              <a:rPr lang="pl-PL" sz="2300" dirty="0" smtClean="0"/>
              <a:t>uwzględnia się </a:t>
            </a:r>
          </a:p>
          <a:p>
            <a:pPr marL="114300" indent="0">
              <a:buNone/>
            </a:pPr>
            <a:r>
              <a:rPr lang="pl-PL" sz="2300" dirty="0" smtClean="0"/>
              <a:t>cząstkowe </a:t>
            </a:r>
            <a:r>
              <a:rPr lang="pl-PL" sz="2300" dirty="0"/>
              <a:t>etaty przeliczeniowe:</a:t>
            </a:r>
          </a:p>
          <a:p>
            <a:pPr marL="114300" indent="0">
              <a:buNone/>
            </a:pPr>
            <a:r>
              <a:rPr lang="pl-PL" sz="2300" dirty="0"/>
              <a:t>– lekarza specjalisty w dziedzinie: anestezjologii lub anestezjologii </a:t>
            </a:r>
            <a:r>
              <a:rPr lang="pl-PL" sz="2300" dirty="0" smtClean="0"/>
              <a:t>i reanimacji,</a:t>
            </a:r>
          </a:p>
          <a:p>
            <a:pPr marL="114300" indent="0">
              <a:buNone/>
            </a:pPr>
            <a:r>
              <a:rPr lang="pl-PL" sz="2300" dirty="0" smtClean="0"/>
              <a:t>lub </a:t>
            </a:r>
            <a:r>
              <a:rPr lang="pl-PL" sz="2300" dirty="0"/>
              <a:t>anestezjologii i intensywnej terapii, rehabilitacji, </a:t>
            </a:r>
            <a:r>
              <a:rPr lang="pl-PL" sz="2300" dirty="0" smtClean="0"/>
              <a:t>lub rehabilitacji </a:t>
            </a:r>
            <a:r>
              <a:rPr lang="pl-PL" sz="2300" dirty="0"/>
              <a:t>ogólnej, </a:t>
            </a:r>
            <a:endParaRPr lang="pl-PL" sz="2300" dirty="0" smtClean="0"/>
          </a:p>
          <a:p>
            <a:pPr marL="114300" indent="0">
              <a:buNone/>
            </a:pPr>
            <a:r>
              <a:rPr lang="pl-PL" sz="2300" dirty="0" smtClean="0"/>
              <a:t>lub </a:t>
            </a:r>
            <a:r>
              <a:rPr lang="pl-PL" sz="2300" dirty="0"/>
              <a:t>rehabilitacji medycznej, lub rehabilitacji </a:t>
            </a:r>
            <a:r>
              <a:rPr lang="pl-PL" sz="2300" dirty="0" smtClean="0"/>
              <a:t>w chorobach </a:t>
            </a:r>
            <a:r>
              <a:rPr lang="pl-PL" sz="2300" dirty="0"/>
              <a:t>narządów ruchu, </a:t>
            </a:r>
            <a:endParaRPr lang="pl-PL" sz="2300" dirty="0" smtClean="0"/>
          </a:p>
          <a:p>
            <a:pPr marL="114300" indent="0">
              <a:buNone/>
            </a:pPr>
            <a:r>
              <a:rPr lang="pl-PL" sz="2300" dirty="0" smtClean="0"/>
              <a:t>neurologii</a:t>
            </a:r>
            <a:r>
              <a:rPr lang="pl-PL" sz="2300" dirty="0"/>
              <a:t>, chorób płuc lub</a:t>
            </a:r>
          </a:p>
          <a:p>
            <a:pPr marL="114300" indent="0">
              <a:buNone/>
            </a:pPr>
            <a:r>
              <a:rPr lang="pl-PL" sz="2300" dirty="0"/>
              <a:t>– lekarza ze specjalizacją I stopnia w dziedzinie: anestezjologii lub</a:t>
            </a:r>
          </a:p>
          <a:p>
            <a:pPr marL="114300" indent="0">
              <a:buNone/>
            </a:pPr>
            <a:r>
              <a:rPr lang="pl-PL" sz="2300" dirty="0"/>
              <a:t>anestezjologii i reanimacji, lub anestezjologii i intensywnej </a:t>
            </a:r>
            <a:r>
              <a:rPr lang="pl-PL" sz="2300" dirty="0" smtClean="0"/>
              <a:t>terapii, rehabilitacji</a:t>
            </a:r>
            <a:r>
              <a:rPr lang="pl-PL" sz="2300" dirty="0"/>
              <a:t>, </a:t>
            </a:r>
            <a:endParaRPr lang="pl-PL" sz="2300" dirty="0" smtClean="0"/>
          </a:p>
          <a:p>
            <a:pPr marL="114300" indent="0">
              <a:buNone/>
            </a:pPr>
            <a:r>
              <a:rPr lang="pl-PL" sz="2300" dirty="0" smtClean="0"/>
              <a:t>lub </a:t>
            </a:r>
            <a:r>
              <a:rPr lang="pl-PL" sz="2300" dirty="0"/>
              <a:t>rehabilitacji ogólnej, lub rehabilitacji medycznej, </a:t>
            </a:r>
            <a:r>
              <a:rPr lang="pl-PL" sz="2300" dirty="0" smtClean="0"/>
              <a:t>lub rehabilitacji </a:t>
            </a:r>
            <a:br>
              <a:rPr lang="pl-PL" sz="2300" dirty="0" smtClean="0"/>
            </a:br>
            <a:r>
              <a:rPr lang="pl-PL" sz="2300" dirty="0" smtClean="0"/>
              <a:t>w </a:t>
            </a:r>
            <a:r>
              <a:rPr lang="pl-PL" sz="2300" dirty="0"/>
              <a:t>chorobach narządów ruchu, neurologii, chorób płuc, lub</a:t>
            </a:r>
          </a:p>
          <a:p>
            <a:pPr marL="114300" indent="0">
              <a:buNone/>
            </a:pPr>
            <a:r>
              <a:rPr lang="pl-PL" sz="2300" dirty="0"/>
              <a:t>– lekarza w trakcie specjalizacji z dziedziny: anestezjologii i intensywnej</a:t>
            </a:r>
          </a:p>
          <a:p>
            <a:pPr marL="114300" indent="0">
              <a:buNone/>
            </a:pPr>
            <a:r>
              <a:rPr lang="pl-PL" sz="2300" dirty="0"/>
              <a:t>terapii, rehabilitacji medycznej, neurologii, chorób płuc,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186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256584"/>
          </a:xfrm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lekarze: kwalifikacje</a:t>
            </a:r>
          </a:p>
          <a:p>
            <a:pPr marL="114300" indent="0">
              <a:buNone/>
            </a:pPr>
            <a:endParaRPr lang="pl-PL" sz="2300" dirty="0" smtClean="0"/>
          </a:p>
          <a:p>
            <a:pPr marL="114300" indent="0">
              <a:buNone/>
            </a:pPr>
            <a:r>
              <a:rPr lang="pl-PL" sz="2300" dirty="0" smtClean="0"/>
              <a:t>– </a:t>
            </a:r>
            <a:r>
              <a:rPr lang="pl-PL" sz="2300" dirty="0"/>
              <a:t>w opiece nad dziećmi i młodzieżą - oprócz wymagań wymienionych w </a:t>
            </a:r>
            <a:r>
              <a:rPr lang="pl-PL" sz="2300" dirty="0" smtClean="0"/>
              <a:t>tiret pierwsze </a:t>
            </a:r>
            <a:r>
              <a:rPr lang="pl-PL" sz="2300" dirty="0"/>
              <a:t>– dodatkowo udziela świadczeń, w ramach cząstkowego </a:t>
            </a:r>
            <a:r>
              <a:rPr lang="pl-PL" sz="2300" dirty="0" smtClean="0"/>
              <a:t>etatu przeliczeniowego</a:t>
            </a:r>
            <a:r>
              <a:rPr lang="pl-PL" sz="2300" dirty="0"/>
              <a:t>, lekarz specjalista w dziedzinie pediatrii lub lekarz </a:t>
            </a:r>
            <a:r>
              <a:rPr lang="pl-PL" sz="2300" dirty="0" smtClean="0"/>
              <a:t>ze specjalizacją </a:t>
            </a:r>
            <a:r>
              <a:rPr lang="pl-PL" sz="2300" dirty="0"/>
              <a:t>I stopnia w dziedzinie pediatrii, lub lekarz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w trakcie specjalizacji </a:t>
            </a:r>
            <a:r>
              <a:rPr lang="pl-PL" sz="2300" dirty="0"/>
              <a:t>z dziedziny pediatrii,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55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256584"/>
          </a:xfrm>
        </p:spPr>
        <p:txBody>
          <a:bodyPr>
            <a:normAutofit fontScale="70000" lnSpcReduction="2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lekarze: </a:t>
            </a:r>
            <a:r>
              <a:rPr lang="pl-PL" sz="28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kwalifikacje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Zespół długoterminowej opieki domowej dla pacjentów/dzieci wentylowanych mechanicznie</a:t>
            </a:r>
          </a:p>
          <a:p>
            <a:pPr marL="114300" indent="0">
              <a:buNone/>
            </a:pPr>
            <a:r>
              <a:rPr lang="pl-PL" sz="2300" dirty="0" smtClean="0"/>
              <a:t>a</a:t>
            </a:r>
            <a:r>
              <a:rPr lang="pl-PL" sz="2300" dirty="0"/>
              <a:t>) lekarz specjalista w dziedzinie: anestezjologii lub anestezjologii reanimacji, </a:t>
            </a:r>
            <a:r>
              <a:rPr lang="pl-PL" sz="2300" dirty="0" smtClean="0"/>
              <a:t>lub</a:t>
            </a:r>
          </a:p>
          <a:p>
            <a:pPr marL="114300" indent="0">
              <a:buNone/>
            </a:pPr>
            <a:r>
              <a:rPr lang="pl-PL" sz="2300" dirty="0" smtClean="0"/>
              <a:t>anestezjologii i intensywnej terapii lub</a:t>
            </a:r>
          </a:p>
          <a:p>
            <a:pPr marL="114300" indent="0">
              <a:buNone/>
            </a:pPr>
            <a:r>
              <a:rPr lang="pl-PL" sz="2300" dirty="0" smtClean="0"/>
              <a:t>b</a:t>
            </a:r>
            <a:r>
              <a:rPr lang="pl-PL" sz="2300" dirty="0"/>
              <a:t>) lekarz specjalista w dziedzinie: anestezjologii lub anestezjologii reanimacji, lub</a:t>
            </a:r>
          </a:p>
          <a:p>
            <a:pPr marL="114300" indent="0">
              <a:buNone/>
            </a:pPr>
            <a:r>
              <a:rPr lang="pl-PL" sz="2300" dirty="0"/>
              <a:t>anestezjologii i intensywnej terapii i neurologii lub chorób płuc, lub</a:t>
            </a:r>
          </a:p>
          <a:p>
            <a:pPr marL="114300" indent="0">
              <a:buNone/>
            </a:pPr>
            <a:r>
              <a:rPr lang="pl-PL" sz="2300" dirty="0"/>
              <a:t>c) lekarz specjalista w dziedzinie: anestezjologii lub anestezjologii i reanimacji, lub</a:t>
            </a:r>
          </a:p>
          <a:p>
            <a:pPr marL="114300" indent="0">
              <a:buNone/>
            </a:pPr>
            <a:r>
              <a:rPr lang="pl-PL" sz="2300" dirty="0"/>
              <a:t>anestezjologii i intensywnej terapii i lekarz ze specjalizacją I stopnia w</a:t>
            </a:r>
          </a:p>
          <a:p>
            <a:pPr marL="114300" indent="0">
              <a:buNone/>
            </a:pPr>
            <a:r>
              <a:rPr lang="pl-PL" sz="2300" dirty="0"/>
              <a:t>dziedzinie: anestezjologii, lub anestezjologii reanimacji, lub anestezjologii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i intensywnej </a:t>
            </a:r>
            <a:r>
              <a:rPr lang="pl-PL" sz="2300" dirty="0"/>
              <a:t>terapii lub neurologii lub chorób płuc, lub</a:t>
            </a:r>
          </a:p>
          <a:p>
            <a:pPr marL="114300" indent="0">
              <a:buNone/>
            </a:pPr>
            <a:r>
              <a:rPr lang="pl-PL" sz="2300" dirty="0"/>
              <a:t>d) lekarz specjalista w dziedzinie: anestezjologii lub anestezjologii i reanimacji, lub</a:t>
            </a:r>
          </a:p>
          <a:p>
            <a:pPr marL="114300" indent="0">
              <a:buNone/>
            </a:pPr>
            <a:r>
              <a:rPr lang="pl-PL" sz="2300" dirty="0"/>
              <a:t>anestezjologii i intensywnej terapii i lekarz w trakcie specjalizacji z dziedziny:</a:t>
            </a:r>
          </a:p>
          <a:p>
            <a:pPr marL="114300" indent="0">
              <a:buNone/>
            </a:pPr>
            <a:r>
              <a:rPr lang="pl-PL" sz="2300" dirty="0"/>
              <a:t>anestezjologii i intensywnej terapii lub neurologii lub chorób płuc, lub</a:t>
            </a:r>
          </a:p>
          <a:p>
            <a:pPr marL="114300" indent="0">
              <a:buNone/>
            </a:pPr>
            <a:r>
              <a:rPr lang="pl-PL" sz="2300" dirty="0"/>
              <a:t>e) lekarz specjalista w dziedzinie: anestezjologii lub anestezjologii reanimacji, lub</a:t>
            </a:r>
          </a:p>
          <a:p>
            <a:pPr marL="114300" indent="0">
              <a:buNone/>
            </a:pPr>
            <a:r>
              <a:rPr lang="pl-PL" sz="2300" dirty="0"/>
              <a:t>anestezjologii i intensywnej terapii i lekarz specjalista w dziedzinie pediatrii lub</a:t>
            </a:r>
          </a:p>
          <a:p>
            <a:pPr marL="114300" indent="0">
              <a:buNone/>
            </a:pPr>
            <a:r>
              <a:rPr lang="pl-PL" sz="2300" dirty="0"/>
              <a:t>lekarz ze specjalizacją I stopnia w dziedzinie pediatrii lub lekarz w trakcie</a:t>
            </a:r>
          </a:p>
          <a:p>
            <a:pPr marL="114300" indent="0">
              <a:buNone/>
            </a:pPr>
            <a:r>
              <a:rPr lang="pl-PL" sz="2300" dirty="0"/>
              <a:t>specjalizacji z dziedziny pediatrii - dotyczy opieki nad dziećmi i młodzieżą;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116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256584"/>
          </a:xfrm>
        </p:spPr>
        <p:txBody>
          <a:bodyPr>
            <a:normAutofit fontScale="77500" lnSpcReduction="2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</a:t>
            </a:r>
            <a:r>
              <a:rPr lang="pl-PL" sz="28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pielęgniarki : </a:t>
            </a:r>
            <a:r>
              <a:rPr lang="pl-PL" sz="28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kwalifikacje</a:t>
            </a:r>
          </a:p>
          <a:p>
            <a:pPr marL="114300" indent="0">
              <a:buNone/>
            </a:pPr>
            <a:r>
              <a:rPr lang="pl-PL" sz="2300" dirty="0" smtClean="0"/>
              <a:t>a) </a:t>
            </a:r>
            <a:r>
              <a:rPr lang="pl-PL" sz="2300" u="sng" dirty="0" smtClean="0"/>
              <a:t>w </a:t>
            </a:r>
            <a:r>
              <a:rPr lang="pl-PL" sz="2300" u="sng" dirty="0"/>
              <a:t>zakładach opiekuńczych </a:t>
            </a:r>
            <a:r>
              <a:rPr lang="pl-PL" sz="2300" dirty="0"/>
              <a:t>– z ukończoną specjalizacją lub </a:t>
            </a:r>
            <a:r>
              <a:rPr lang="pl-PL" sz="2300" dirty="0" smtClean="0"/>
              <a:t>kursem</a:t>
            </a:r>
          </a:p>
          <a:p>
            <a:pPr marL="114300" indent="0">
              <a:buNone/>
            </a:pPr>
            <a:r>
              <a:rPr lang="pl-PL" sz="2300" dirty="0" smtClean="0"/>
              <a:t>kwalifikacyjnym </a:t>
            </a:r>
            <a:r>
              <a:rPr lang="pl-PL" sz="2300" dirty="0"/>
              <a:t>w dziedzinie opieki długoterminowej lub pielęgniarstwa</a:t>
            </a:r>
          </a:p>
          <a:p>
            <a:pPr marL="114300" indent="0">
              <a:buNone/>
            </a:pPr>
            <a:r>
              <a:rPr lang="pl-PL" sz="2300" dirty="0"/>
              <a:t>przewlekle chorych i niepełnosprawnych, lub pielęgniarstwa zachowawczego,</a:t>
            </a:r>
          </a:p>
          <a:p>
            <a:pPr marL="114300" indent="0">
              <a:buNone/>
            </a:pPr>
            <a:r>
              <a:rPr lang="pl-PL" sz="2300" dirty="0"/>
              <a:t>lub pielęgniarstwa rodzinnego, lub pielęgniarstwa środowiskowego, lub</a:t>
            </a:r>
          </a:p>
          <a:p>
            <a:pPr marL="114300" indent="0">
              <a:buNone/>
            </a:pPr>
            <a:r>
              <a:rPr lang="pl-PL" sz="2300" dirty="0"/>
              <a:t>pielęgniarstwa środowiskowo-rodzinnego, lub pielęgniarstwa geriatrycznego,</a:t>
            </a:r>
          </a:p>
          <a:p>
            <a:pPr marL="114300" indent="0">
              <a:buNone/>
            </a:pPr>
            <a:r>
              <a:rPr lang="pl-PL" sz="2300" dirty="0"/>
              <a:t>lub pielęgniarstwa opieki paliatywnej, lub kursem specjalistycznym w zakresie</a:t>
            </a:r>
          </a:p>
          <a:p>
            <a:pPr marL="114300" indent="0">
              <a:buNone/>
            </a:pPr>
            <a:r>
              <a:rPr lang="pl-PL" sz="2300" dirty="0"/>
              <a:t>opieki paliatywnej, lub w trakcie odbywania tych specjalizacji lub kursów;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w opiece </a:t>
            </a:r>
            <a:r>
              <a:rPr lang="pl-PL" sz="2300" dirty="0"/>
              <a:t>nad świadczeniobiorcami wentylowanymi mechanicznie, dodatkowo</a:t>
            </a:r>
          </a:p>
          <a:p>
            <a:pPr marL="114300" indent="0">
              <a:buNone/>
            </a:pPr>
            <a:r>
              <a:rPr lang="pl-PL" sz="2300" dirty="0"/>
              <a:t>udziela świadczeń pielęgniarka, która ukończyła kurs specjalistyczny w zakresie</a:t>
            </a:r>
          </a:p>
          <a:p>
            <a:pPr marL="114300" indent="0">
              <a:buNone/>
            </a:pPr>
            <a:r>
              <a:rPr lang="pl-PL" sz="2300" dirty="0"/>
              <a:t>pielęgnowania pacjenta dorosłego wentylowanego mechanicznie,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lub ze specjalizacją </a:t>
            </a:r>
            <a:r>
              <a:rPr lang="pl-PL" sz="2300" dirty="0"/>
              <a:t>lub kursem kwalifikacyjnym w dziedzinie pielęgniarstwa</a:t>
            </a:r>
          </a:p>
          <a:p>
            <a:pPr marL="114300" indent="0">
              <a:buNone/>
            </a:pPr>
            <a:r>
              <a:rPr lang="pl-PL" sz="2300" dirty="0"/>
              <a:t>anestezjologicznego i intensywnej opieki, lub w trakcie odbywania tych</a:t>
            </a:r>
          </a:p>
          <a:p>
            <a:pPr marL="114300" indent="0">
              <a:buNone/>
            </a:pPr>
            <a:r>
              <a:rPr lang="pl-PL" sz="2300" dirty="0"/>
              <a:t>specjalizacji lub kursów – łącznie 25 % czasu pracy ogółu pielęgniarek</a:t>
            </a:r>
          </a:p>
          <a:p>
            <a:pPr marL="114300" indent="0">
              <a:buNone/>
            </a:pPr>
            <a:r>
              <a:rPr lang="pl-PL" sz="2300" dirty="0"/>
              <a:t>udzielających świadczeń u danego świadczeniodawcy,</a:t>
            </a:r>
            <a:endParaRPr lang="pl-PL" sz="23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715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256584"/>
          </a:xfrm>
        </p:spPr>
        <p:txBody>
          <a:bodyPr>
            <a:normAutofit fontScale="62500" lnSpcReduction="2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</a:t>
            </a:r>
            <a:r>
              <a:rPr lang="pl-PL" sz="28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pielęgniarki : kwalifikacje</a:t>
            </a:r>
          </a:p>
          <a:p>
            <a:pPr marL="114300" lvl="0" indent="0">
              <a:buNone/>
            </a:pPr>
            <a:r>
              <a:rPr lang="pl-PL" sz="2900" dirty="0"/>
              <a:t>b) </a:t>
            </a:r>
            <a:r>
              <a:rPr lang="pl-PL" sz="2900" u="sng" dirty="0"/>
              <a:t>w zakładach opiekuńczych dla dzieci i młodzieży do ukończenia 18 roku życia</a:t>
            </a:r>
          </a:p>
          <a:p>
            <a:pPr marL="114300" lvl="0" indent="0">
              <a:buNone/>
            </a:pPr>
            <a:r>
              <a:rPr lang="pl-PL" sz="2900" dirty="0"/>
              <a:t>– z ukończoną specjalizacją lub kursem kwalifikacyjnym w dziedzinie opieki</a:t>
            </a:r>
          </a:p>
          <a:p>
            <a:pPr marL="114300" lvl="0" indent="0">
              <a:buNone/>
            </a:pPr>
            <a:r>
              <a:rPr lang="pl-PL" sz="2900" dirty="0"/>
              <a:t>długoterminowej lub pielęgniarstwa przewlekle chorych i niepełnosprawnych,</a:t>
            </a:r>
          </a:p>
          <a:p>
            <a:pPr marL="114300" lvl="0" indent="0">
              <a:buNone/>
            </a:pPr>
            <a:r>
              <a:rPr lang="pl-PL" sz="2900" dirty="0"/>
              <a:t>lub pielęgniarstwa zachowawczego, lub pielęgniarstwa rodzinnego, lub</a:t>
            </a:r>
          </a:p>
          <a:p>
            <a:pPr marL="114300" lvl="0" indent="0">
              <a:buNone/>
            </a:pPr>
            <a:r>
              <a:rPr lang="pl-PL" sz="2900" dirty="0"/>
              <a:t>pielęgniarstwa środowiskowego, lub pielęgniarstwa środowiskowo-rodzinnego,</a:t>
            </a:r>
          </a:p>
          <a:p>
            <a:pPr marL="114300" lvl="0" indent="0">
              <a:buNone/>
            </a:pPr>
            <a:r>
              <a:rPr lang="pl-PL" sz="2900" dirty="0"/>
              <a:t>lub pielęgniarstwa pediatrycznego, lub pielęgniarstwa opieki paliatywnej lub</a:t>
            </a:r>
          </a:p>
          <a:p>
            <a:pPr marL="114300" lvl="0" indent="0">
              <a:buNone/>
            </a:pPr>
            <a:r>
              <a:rPr lang="pl-PL" sz="2900" dirty="0"/>
              <a:t>kursem specjalistycznym w zakresie opieki paliatywnej, lub w trakcie</a:t>
            </a:r>
          </a:p>
          <a:p>
            <a:pPr marL="114300" lvl="0" indent="0">
              <a:buNone/>
            </a:pPr>
            <a:r>
              <a:rPr lang="pl-PL" sz="2900" dirty="0"/>
              <a:t>odbywania tych specjalizacji lub kursów; w opiece nad świadczeniobiorcami</a:t>
            </a:r>
          </a:p>
          <a:p>
            <a:pPr marL="114300" lvl="0" indent="0">
              <a:buNone/>
            </a:pPr>
            <a:r>
              <a:rPr lang="pl-PL" sz="2900" dirty="0"/>
              <a:t>wentylowanymi mechanicznie, dodatkowo udziela świadczeń pielęgniarka,</a:t>
            </a:r>
          </a:p>
          <a:p>
            <a:pPr marL="114300" lvl="0" indent="0">
              <a:buNone/>
            </a:pPr>
            <a:r>
              <a:rPr lang="pl-PL" sz="2900" dirty="0"/>
              <a:t>która ukończyła kurs specjalistyczny w zakresie pielęgnowania dziecka</a:t>
            </a:r>
          </a:p>
          <a:p>
            <a:pPr marL="114300" lvl="0" indent="0">
              <a:buNone/>
            </a:pPr>
            <a:r>
              <a:rPr lang="pl-PL" sz="2900" dirty="0"/>
              <a:t>wentylowanego mechanicznie, lub ze specjalizacją lub kursem</a:t>
            </a:r>
          </a:p>
          <a:p>
            <a:pPr marL="114300" lvl="0" indent="0">
              <a:buNone/>
            </a:pPr>
            <a:r>
              <a:rPr lang="pl-PL" sz="2900" dirty="0"/>
              <a:t>kwalifikacyjnym w dziedzinie pielęgniarstwa anestezjologicznego i intensywnej opieki, lub w trakcie odbywania tych specjalizacji lub kursów -</a:t>
            </a:r>
          </a:p>
          <a:p>
            <a:pPr marL="114300" lvl="0" indent="0">
              <a:buNone/>
            </a:pPr>
            <a:r>
              <a:rPr lang="pl-PL" sz="2900" dirty="0"/>
              <a:t>łącznie 25 % czasu pracy ogółu pielęgniarek udzielających świadczeń u danego</a:t>
            </a:r>
          </a:p>
          <a:p>
            <a:pPr marL="114300" lvl="0" indent="0">
              <a:buNone/>
            </a:pPr>
            <a:r>
              <a:rPr lang="pl-PL" sz="2900" dirty="0"/>
              <a:t>świadczeniodawcy;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023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256584"/>
          </a:xfrm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</a:t>
            </a:r>
            <a:r>
              <a:rPr lang="pl-PL" sz="28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pielęgniarki : kwalifikacje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Zespół długoterminowej opieki domowej dla pacjentów/dzieci wentylowanych mechanicznie</a:t>
            </a:r>
          </a:p>
          <a:p>
            <a:pPr marL="114300" indent="0">
              <a:buNone/>
            </a:pPr>
            <a:r>
              <a:rPr lang="pl-PL" sz="2300" dirty="0"/>
              <a:t>pielęgniarka: z rocznym doświadczeniem zawodowym oraz ukończoną </a:t>
            </a:r>
            <a:r>
              <a:rPr lang="pl-PL" sz="2300" dirty="0" smtClean="0"/>
              <a:t>specjalizacją lub </a:t>
            </a:r>
            <a:r>
              <a:rPr lang="pl-PL" sz="2300" dirty="0"/>
              <a:t>kursem kwalifikacyjnym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w </a:t>
            </a:r>
            <a:r>
              <a:rPr lang="pl-PL" sz="2300" dirty="0"/>
              <a:t>dziedzinie pielęgniarstwa anestezjologicznego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i intensywnej </a:t>
            </a:r>
            <a:r>
              <a:rPr lang="pl-PL" sz="2300" dirty="0"/>
              <a:t>opieki lub opieki paliatywnej, lub opieki długoterminowej, </a:t>
            </a:r>
            <a:r>
              <a:rPr lang="pl-PL" sz="2300" dirty="0" smtClean="0"/>
              <a:t>lub pielęgniarstwa </a:t>
            </a:r>
            <a:r>
              <a:rPr lang="pl-PL" sz="2300" dirty="0"/>
              <a:t>przewlekle chorych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i </a:t>
            </a:r>
            <a:r>
              <a:rPr lang="pl-PL" sz="2300" dirty="0"/>
              <a:t>niepełnosprawnych, lub </a:t>
            </a:r>
            <a:r>
              <a:rPr lang="pl-PL" sz="2300" dirty="0" smtClean="0"/>
              <a:t>kursem specjalistycznym </a:t>
            </a:r>
            <a:r>
              <a:rPr lang="pl-PL" sz="2300" dirty="0"/>
              <a:t>w zakresie opieki paliatywnej lub pielęgnowania </a:t>
            </a:r>
            <a:r>
              <a:rPr lang="pl-PL" sz="2300" dirty="0" smtClean="0"/>
              <a:t>pacjenta dorosłego </a:t>
            </a:r>
            <a:r>
              <a:rPr lang="pl-PL" sz="2300" dirty="0"/>
              <a:t>wentylowanego mechanicznie, lub pielęgnowania dziecka </a:t>
            </a:r>
            <a:r>
              <a:rPr lang="pl-PL" sz="2300" dirty="0" smtClean="0"/>
              <a:t>wentylowanego mechanicznie</a:t>
            </a:r>
            <a:r>
              <a:rPr lang="pl-PL" sz="2300" dirty="0"/>
              <a:t>, lub w trakcie tych specjalizacji lub kursów;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784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256584"/>
          </a:xfrm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</a:t>
            </a:r>
            <a:r>
              <a:rPr lang="pl-PL" sz="28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pielęgniarki : kwalifikacje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Pielęgniarska opieka długoterminowa domowa</a:t>
            </a:r>
            <a:endParaRPr lang="pl-PL" sz="2800" dirty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r>
              <a:rPr lang="pl-PL" sz="2300" dirty="0"/>
              <a:t>Pielęgniarka: z ukończoną specjalizacją lub kursem kwalifikacyjnym w dziedzinie </a:t>
            </a:r>
            <a:r>
              <a:rPr lang="pl-PL" sz="2300" dirty="0" smtClean="0"/>
              <a:t>opieki długoterminowej</a:t>
            </a:r>
            <a:r>
              <a:rPr lang="pl-PL" sz="2300" dirty="0"/>
              <a:t>,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lub </a:t>
            </a:r>
            <a:r>
              <a:rPr lang="pl-PL" sz="2300" dirty="0"/>
              <a:t>pielęgniarstwa przewlekle chorych i niepełnosprawnych, </a:t>
            </a:r>
            <a:r>
              <a:rPr lang="pl-PL" sz="2300" dirty="0" smtClean="0"/>
              <a:t>lub pielęgniarstwa </a:t>
            </a:r>
            <a:r>
              <a:rPr lang="pl-PL" sz="2300" dirty="0"/>
              <a:t>zachowawczego, lub pielęgniarstwa rodzinnego, lub </a:t>
            </a:r>
            <a:r>
              <a:rPr lang="pl-PL" sz="2300" dirty="0" smtClean="0"/>
              <a:t>pielęgniarstwa środowiskowego</a:t>
            </a:r>
            <a:r>
              <a:rPr lang="pl-PL" sz="2300" dirty="0"/>
              <a:t>, lub pielęgniarstwa środowiskowo-rodzinnego, lub pielęgniarstwa</a:t>
            </a:r>
          </a:p>
          <a:p>
            <a:pPr marL="114300" indent="0">
              <a:buNone/>
            </a:pPr>
            <a:r>
              <a:rPr lang="pl-PL" sz="2300" dirty="0"/>
              <a:t>pediatrycznego, lub pielęgniarstwa geriatrycznego, lub pielęgniarstwa opieki </a:t>
            </a:r>
            <a:r>
              <a:rPr lang="pl-PL" sz="2300" dirty="0" smtClean="0"/>
              <a:t>paliatywnej lub </a:t>
            </a:r>
            <a:r>
              <a:rPr lang="pl-PL" sz="2300" dirty="0"/>
              <a:t>kursem specjalistycznym w zakresie opieki paliatywnej, lub w trakcie </a:t>
            </a:r>
            <a:r>
              <a:rPr lang="pl-PL" sz="2300" dirty="0" smtClean="0"/>
              <a:t>tych specjalizacji </a:t>
            </a:r>
            <a:r>
              <a:rPr lang="pl-PL" sz="2300" dirty="0"/>
              <a:t>lub kursów.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447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256584"/>
          </a:xfrm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endParaRPr lang="pl-PL" sz="2800" b="1" dirty="0" smtClean="0">
              <a:solidFill>
                <a:srgbClr val="FF000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800" b="1" dirty="0" smtClean="0">
                <a:solidFill>
                  <a:srgbClr val="FF0000"/>
                </a:solidFill>
              </a:rPr>
              <a:t>UWAGA!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800" b="1" dirty="0" smtClean="0">
                <a:solidFill>
                  <a:srgbClr val="FF0000"/>
                </a:solidFill>
              </a:rPr>
              <a:t>Personel </a:t>
            </a:r>
            <a:r>
              <a:rPr lang="pl-PL" sz="2800" b="1" dirty="0">
                <a:solidFill>
                  <a:srgbClr val="FF0000"/>
                </a:solidFill>
              </a:rPr>
              <a:t>– wymagania, </a:t>
            </a:r>
            <a:r>
              <a:rPr lang="pl-PL" sz="2800" b="1" dirty="0" smtClean="0">
                <a:solidFill>
                  <a:srgbClr val="FF0000"/>
                </a:solidFill>
              </a:rPr>
              <a:t>pielęgniarki 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l-PL" sz="2800" dirty="0" smtClean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W przypadku wykazywania w ofercie pielęgniarek, będących w trakcie uzyskiwania wymaganych kwalifikacji  należy wskazać kompetencję o kodzie: 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l-PL" sz="2400" b="1" dirty="0" smtClean="0">
              <a:solidFill>
                <a:srgbClr val="FF000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400" b="1" dirty="0" smtClean="0">
                <a:solidFill>
                  <a:srgbClr val="FF0000"/>
                </a:solidFill>
              </a:rPr>
              <a:t>0303 - pielęgniarka w trakcie szkolenia specjalizacyjnego/kursu kwalifikacyjnego/kursu specjalistycznego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447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256584"/>
          </a:xfrm>
        </p:spPr>
        <p:txBody>
          <a:bodyPr>
            <a:normAutofit/>
          </a:bodyPr>
          <a:lstStyle/>
          <a:p>
            <a:pPr marL="114300" lvl="0" indent="0" algn="ctr">
              <a:buClr>
                <a:srgbClr val="A9A57C"/>
              </a:buClr>
              <a:buNone/>
            </a:pPr>
            <a:r>
              <a:rPr lang="pl-PL" sz="40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SPRZĘT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l-PL" sz="2800" dirty="0" smtClean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Stacjonarne zakłady opiekuńcze:</a:t>
            </a:r>
            <a:endParaRPr lang="pl-PL" sz="2800" dirty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pl-PL" sz="2300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l-PL" sz="2300" b="1" dirty="0" smtClean="0">
                <a:solidFill>
                  <a:srgbClr val="FF0000"/>
                </a:solidFill>
              </a:rPr>
              <a:t>Wymagany sprzęt przeliczany na każde rozpoczęte 17 łóżek</a:t>
            </a:r>
          </a:p>
          <a:p>
            <a:pPr marL="114300" indent="0">
              <a:buNone/>
            </a:pPr>
            <a:endParaRPr lang="pl-PL" sz="2300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l-PL" sz="2300" b="1" dirty="0" smtClean="0">
                <a:solidFill>
                  <a:srgbClr val="FF0000"/>
                </a:solidFill>
              </a:rPr>
              <a:t>np. wymagane inhalatory – 1 sztuka na każde rozpoczęte 17 łóżek - w przypadku posiadania 35 łóżek w ofercie należy wykazać 3 inhalatory.</a:t>
            </a:r>
            <a:endParaRPr lang="pl-PL" sz="2300" b="1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447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</a:t>
            </a: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Courier New" panose="02070309020205020404" pitchFamily="49" charset="0"/>
              <a:buChar char="o"/>
            </a:pPr>
            <a:endParaRPr lang="pl-PL" sz="24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l-PL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4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Akty prawne</a:t>
            </a:r>
            <a:endParaRPr lang="pl-PL" sz="4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95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256584"/>
          </a:xfrm>
        </p:spPr>
        <p:txBody>
          <a:bodyPr>
            <a:normAutofit fontScale="92500"/>
          </a:bodyPr>
          <a:lstStyle/>
          <a:p>
            <a:pPr marL="114300" lvl="0" indent="0" algn="ctr">
              <a:buClr>
                <a:srgbClr val="A9A57C"/>
              </a:buClr>
              <a:buNone/>
            </a:pPr>
            <a:r>
              <a:rPr lang="pl-PL" sz="40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SPRZĘT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zespołu długoterminowej opieki domowej dla pacjentów/dzieci wentylowanych mechanicznie</a:t>
            </a:r>
            <a:endParaRPr lang="pl-PL" sz="2800" dirty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pl-PL" sz="2300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l-PL" sz="2300" b="1" dirty="0" smtClean="0">
                <a:solidFill>
                  <a:srgbClr val="FF0000"/>
                </a:solidFill>
              </a:rPr>
              <a:t>Wymagany sprzęt przeliczany na każdego  świadczeniobiorcę</a:t>
            </a:r>
            <a:br>
              <a:rPr lang="pl-PL" sz="2300" b="1" dirty="0" smtClean="0">
                <a:solidFill>
                  <a:srgbClr val="FF0000"/>
                </a:solidFill>
              </a:rPr>
            </a:br>
            <a:r>
              <a:rPr lang="pl-PL" sz="2300" b="1" dirty="0" smtClean="0">
                <a:solidFill>
                  <a:srgbClr val="FF0000"/>
                </a:solidFill>
              </a:rPr>
              <a:t>(część wskazanego sprzętu znajduje się w miejscu pobytu świadczeniobiorcy) </a:t>
            </a:r>
          </a:p>
          <a:p>
            <a:pPr marL="114300" indent="0">
              <a:buNone/>
            </a:pPr>
            <a:endParaRPr lang="pl-PL" sz="2300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l-PL" sz="2300" b="1" dirty="0" smtClean="0">
                <a:solidFill>
                  <a:srgbClr val="FF0000"/>
                </a:solidFill>
              </a:rPr>
              <a:t>np. wymagane respiratory – 1 sztuka dla każdego świadczeniobiorcy - w przypadku deklarowania w ofercie możliwości realizacji świadczeń na rzecz 3 pacjentów należy wykazać 3 respiratory z wymaganymi cechami.</a:t>
            </a:r>
            <a:endParaRPr lang="pl-PL" sz="2300" b="1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447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31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481698"/>
              </p:ext>
            </p:extLst>
          </p:nvPr>
        </p:nvGraphicFramePr>
        <p:xfrm>
          <a:off x="539552" y="1484784"/>
          <a:ext cx="7416824" cy="4966042"/>
        </p:xfrm>
        <a:graphic>
          <a:graphicData uri="http://schemas.openxmlformats.org/drawingml/2006/table">
            <a:tbl>
              <a:tblPr/>
              <a:tblGrid>
                <a:gridCol w="1463409"/>
                <a:gridCol w="1463409"/>
                <a:gridCol w="1430150"/>
                <a:gridCol w="1513298"/>
                <a:gridCol w="1546558"/>
              </a:tblGrid>
              <a:tr h="2448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Wymagana dostępność komórek organizacyjnych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20344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zespół długoterminowej opieki domowej dla pacjentów wentylowanych mechanicznie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zespół długoterminowej opieki domowej dla dzieci wentylowanych mechanicznie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pielęgniarska opieka długoterminowa domowa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zakład pielęgnacyjno-opiekuńczy/zakład </a:t>
                      </a:r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opiekuńczo-leczniczy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w tym dla wentylowanych mechanicznie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zakład pielęgnacyjno-opiekuńczy/zakład opiekuńczo-leczniczy dla dzieci i młodzieży w tym dla wentylowanych mechanicznie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24/godziny 7 dni </a:t>
                      </a: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24/godziny 7 dni </a:t>
                      </a: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 poniedziałku </a:t>
                      </a: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piątku </a:t>
                      </a: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godzinach </a:t>
                      </a: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8:00 do 20:00 oraz w soboty i dni ustawowo wolne od pracy </a:t>
                      </a: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– </a:t>
                      </a:r>
                      <a:b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medycznie uzasadnionych przypadkach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24/godziny 7 dni      w 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24/godziny 7 dni     </a:t>
                      </a: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26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32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884852"/>
              </p:ext>
            </p:extLst>
          </p:nvPr>
        </p:nvGraphicFramePr>
        <p:xfrm>
          <a:off x="683568" y="2780928"/>
          <a:ext cx="7416824" cy="3384376"/>
        </p:xfrm>
        <a:graphic>
          <a:graphicData uri="http://schemas.openxmlformats.org/drawingml/2006/table">
            <a:tbl>
              <a:tblPr/>
              <a:tblGrid>
                <a:gridCol w="7416824"/>
              </a:tblGrid>
              <a:tr h="1355852">
                <a:tc>
                  <a:txBody>
                    <a:bodyPr/>
                    <a:lstStyle/>
                    <a:p>
                      <a:pPr algn="ctr" fontAlgn="ctr"/>
                      <a:endParaRPr lang="pl-PL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pielęgniarska </a:t>
                      </a:r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opieka długoterminowa </a:t>
                      </a:r>
                      <a:r>
                        <a:rPr lang="pl-PL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domowa –wymagana dostępność komórki organizacyjnej</a:t>
                      </a:r>
                    </a:p>
                    <a:p>
                      <a:pPr algn="ctr" fontAlgn="ctr"/>
                      <a:r>
                        <a:rPr lang="pl-PL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2852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wymagany harmonogram pracy komórki organizacyjnej musi być </a:t>
                      </a:r>
                      <a:b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całości wypełniony indywidualnymi harmonogramami pracy pielęgniarek (zakładając</a:t>
                      </a:r>
                      <a:r>
                        <a:rPr lang="pl-PL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jako etat czas = 37:55)</a:t>
                      </a:r>
                    </a:p>
                    <a:p>
                      <a:pPr algn="ctr" fontAlgn="ctr"/>
                      <a:r>
                        <a:rPr lang="pl-PL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wyjątkiem sytuacji składania oferty przez indywidualną/indywidualną specjalistyczną praktykę pielęgniarską, w której rozpisuje się </a:t>
                      </a:r>
                    </a:p>
                    <a:p>
                      <a:pPr algn="ctr" fontAlgn="ctr"/>
                      <a:r>
                        <a:rPr lang="pl-PL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czas 37:55 na wszystkie dni tygodnia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467544" y="1268760"/>
            <a:ext cx="7704856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UWAGA! </a:t>
            </a:r>
            <a:endParaRPr lang="pl-PL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Pielęgniarska opieka długoterminowa domowa</a:t>
            </a:r>
            <a:endParaRPr lang="pl-PL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94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33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161770"/>
              </p:ext>
            </p:extLst>
          </p:nvPr>
        </p:nvGraphicFramePr>
        <p:xfrm>
          <a:off x="683567" y="1628800"/>
          <a:ext cx="7207821" cy="4259335"/>
        </p:xfrm>
        <a:graphic>
          <a:graphicData uri="http://schemas.openxmlformats.org/drawingml/2006/table">
            <a:tbl>
              <a:tblPr/>
              <a:tblGrid>
                <a:gridCol w="1422171"/>
                <a:gridCol w="1422171"/>
                <a:gridCol w="1389849"/>
                <a:gridCol w="1470654"/>
                <a:gridCol w="1502976"/>
              </a:tblGrid>
              <a:tr h="30346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Personel: harmonogramy pracy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7311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zespół długoterminowej opieki domowej dla pacjentów wentylowanych mechanicznie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zespół długoterminowej opieki domowej dla dzieci wentylowanych mechanicznie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pielęgniarska opieka długoterminowa domowa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zakład pielęgnacyjno-opiekuńczy/zakład </a:t>
                      </a:r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opiekuńczo-leczniczy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w tym dla wentylowanych mechanicznie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zakład pielęgnacyjno-opiekuńczy/zakład </a:t>
                      </a:r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opiekuńczo-leczniczy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dla dzieci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 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młodzieży w tym dla wentylowanych mechanicznie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138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liczba godzin pracy w 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liczba godzin pracy w 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harmonogram godzinowy w rozbiciu na dni tygodnia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liczba godzin pracy w 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liczba godzin pracy w 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74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34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93460"/>
              </p:ext>
            </p:extLst>
          </p:nvPr>
        </p:nvGraphicFramePr>
        <p:xfrm>
          <a:off x="1475656" y="2780928"/>
          <a:ext cx="5688631" cy="2575645"/>
        </p:xfrm>
        <a:graphic>
          <a:graphicData uri="http://schemas.openxmlformats.org/drawingml/2006/table">
            <a:tbl>
              <a:tblPr/>
              <a:tblGrid>
                <a:gridCol w="5688631"/>
              </a:tblGrid>
              <a:tr h="86409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pielęgniarska opieka długoterminowa </a:t>
                      </a:r>
                      <a:r>
                        <a:rPr lang="pl-PL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domowa – harmonogramy</a:t>
                      </a:r>
                      <a:r>
                        <a:rPr lang="pl-PL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personelu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1154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harmonogram godzinowy w rozbiciu na dni </a:t>
                      </a:r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tygodnia – wymagana dostępność we wszystkie dni tygodnia tj. </a:t>
                      </a:r>
                      <a:r>
                        <a:rPr lang="pl-PL" sz="20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 poniedziałku do niedzieli</a:t>
                      </a:r>
                      <a:r>
                        <a:rPr lang="pl-PL" sz="20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fontAlgn="ctr"/>
                      <a:r>
                        <a:rPr lang="pl-PL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etat = 37:55 rozdzielony na 7 dni w tygodniu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467544" y="1268760"/>
            <a:ext cx="7704856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UWAGA! </a:t>
            </a:r>
            <a:endParaRPr lang="pl-PL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Pielęgniarska opieka długoterminowa domowa</a:t>
            </a:r>
            <a:endParaRPr lang="pl-PL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430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35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67544" y="1268760"/>
            <a:ext cx="7704856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UWAGA! </a:t>
            </a:r>
          </a:p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Pielęgniarska opieka długoterminowa domowa</a:t>
            </a:r>
          </a:p>
        </p:txBody>
      </p:sp>
      <p:sp>
        <p:nvSpPr>
          <p:cNvPr id="3" name="Prostokąt 2"/>
          <p:cNvSpPr/>
          <p:nvPr/>
        </p:nvSpPr>
        <p:spPr>
          <a:xfrm>
            <a:off x="1259632" y="2551837"/>
            <a:ext cx="5598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/>
              <a:t>Warunki lokalowe</a:t>
            </a:r>
          </a:p>
          <a:p>
            <a:r>
              <a:rPr lang="pl-PL" sz="2400" dirty="0"/>
              <a:t>1) pomieszczenie przystosowane do celów biurowych oraz do przechowywania leków,</a:t>
            </a:r>
          </a:p>
          <a:p>
            <a:r>
              <a:rPr lang="pl-PL" sz="2400" dirty="0"/>
              <a:t>materiałów opatrunkowych i sprzętu medycznego;</a:t>
            </a:r>
          </a:p>
          <a:p>
            <a:r>
              <a:rPr lang="pl-PL" sz="2400" dirty="0"/>
              <a:t>2) zapewnienie kontaktu telefonicznego.</a:t>
            </a:r>
          </a:p>
        </p:txBody>
      </p:sp>
    </p:spTree>
    <p:extLst>
      <p:ext uri="{BB962C8B-B14F-4D97-AF65-F5344CB8AC3E}">
        <p14:creationId xmlns:p14="http://schemas.microsoft.com/office/powerpoint/2010/main" val="34433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2800" b="1" dirty="0" smtClean="0"/>
              <a:t>Zarządzenie </a:t>
            </a:r>
            <a:r>
              <a:rPr lang="pl-PL" sz="2800" b="1" dirty="0"/>
              <a:t>Nr 87/2013/DSOZ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Prezesa </a:t>
            </a:r>
            <a:r>
              <a:rPr lang="pl-PL" sz="2800" b="1" dirty="0"/>
              <a:t>Narodowego Funduszu Zdrowia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z </a:t>
            </a:r>
            <a:r>
              <a:rPr lang="pl-PL" sz="2800" b="1" dirty="0"/>
              <a:t>dnia 18 grudnia 2013 r.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w </a:t>
            </a:r>
            <a:r>
              <a:rPr lang="pl-PL" sz="2800" b="1" dirty="0"/>
              <a:t>sprawie warunków zawierania i realizacji umów w rodzaju świadczenia pielęgnacyjne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i </a:t>
            </a:r>
            <a:r>
              <a:rPr lang="pl-PL" sz="2800" b="1" dirty="0"/>
              <a:t>opiekuńcze w ramach opieki długoterminowej.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asady postępowania oraz wymagania wobec świadczeniodawcy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zasady 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udzielania 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świadczeń i ich finansowania</a:t>
            </a: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wzór umowy</a:t>
            </a: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pl-PL" sz="2800" dirty="0"/>
          </a:p>
          <a:p>
            <a:pPr marL="114300" indent="0">
              <a:buNone/>
            </a:pP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700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r>
              <a:rPr lang="pl-PL" sz="2800" dirty="0"/>
              <a:t>Załącznik nr 1 </a:t>
            </a:r>
          </a:p>
          <a:p>
            <a:pPr marL="114300" indent="0">
              <a:buNone/>
            </a:pPr>
            <a:r>
              <a:rPr lang="pl-PL" sz="2800" dirty="0"/>
              <a:t>Katalog świadczeń pielęgnacyjnych i opiekuńczych </a:t>
            </a:r>
          </a:p>
          <a:p>
            <a:pPr marL="114300" indent="0">
              <a:buNone/>
            </a:pPr>
            <a:r>
              <a:rPr lang="pl-PL" sz="2800" dirty="0"/>
              <a:t>dla świadczeń gwarantowanych </a:t>
            </a:r>
          </a:p>
          <a:p>
            <a:pPr marL="114300" indent="0">
              <a:buNone/>
            </a:pP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795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/>
              <a:t>Katalog świadczeń pielęgnacyjnych i opiekuńczych dla świadczeń gwarantowanych 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084437"/>
              </p:ext>
            </p:extLst>
          </p:nvPr>
        </p:nvGraphicFramePr>
        <p:xfrm>
          <a:off x="107504" y="1484783"/>
          <a:ext cx="8352928" cy="4680520"/>
        </p:xfrm>
        <a:graphic>
          <a:graphicData uri="http://schemas.openxmlformats.org/drawingml/2006/table">
            <a:tbl>
              <a:tblPr/>
              <a:tblGrid>
                <a:gridCol w="432222"/>
                <a:gridCol w="360185"/>
                <a:gridCol w="522269"/>
                <a:gridCol w="783404"/>
                <a:gridCol w="686230"/>
                <a:gridCol w="1245612"/>
                <a:gridCol w="3517022"/>
                <a:gridCol w="805984"/>
              </a:tblGrid>
              <a:tr h="355224">
                <a:tc gridSpan="8">
                  <a:txBody>
                    <a:bodyPr/>
                    <a:lstStyle/>
                    <a:p>
                      <a:pPr algn="ctr" fontAlgn="ctr"/>
                      <a:endParaRPr lang="pl-PL" sz="1050" b="0" i="0" u="none" strike="noStrike" dirty="0">
                        <a:effectLst/>
                        <a:latin typeface="Arial Narrow"/>
                      </a:endParaRPr>
                    </a:p>
                  </a:txBody>
                  <a:tcPr marL="4386" marR="4386" marT="4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78656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 Narrow"/>
                        </a:rPr>
                        <a:t>Lp.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 Narrow"/>
                        </a:rPr>
                        <a:t> Kod  komórki organizacyjnej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 Narrow"/>
                        </a:rPr>
                        <a:t>Nazwa komórki organizacyjnej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 Narrow"/>
                        </a:rPr>
                        <a:t>Nazwa zakresu świadczeń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 Narrow"/>
                        </a:rPr>
                        <a:t>Kod zakresu świadczeń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 Narrow"/>
                        </a:rPr>
                        <a:t>Jednostka rozliczeniowa zakresu świadczeń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 Narrow"/>
                        </a:rPr>
                        <a:t>Nazwa świadczenia sprawozdawanego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 Narrow"/>
                        </a:rPr>
                        <a:t>Kod świadczenia sprawozdawanego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8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1" u="none" strike="noStrike"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1" u="none" strike="noStrike"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1" u="none" strike="noStrike"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1" u="none" strike="noStrike" dirty="0"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1" u="none" strike="noStrike"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1" u="none" strike="noStrike"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1" u="none" strike="noStrike"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1" u="none" strike="noStrike">
                          <a:effectLst/>
                          <a:latin typeface="Arial Narrow"/>
                        </a:rPr>
                        <a:t>8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76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5160 / 5170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zakład pielęgnacyjno – opiekuńczy / opiekuńczo - leczniczy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świadczenia w zakładzie pielęgnacyjno – opiekuńczym / opiekuńczo - leczniczym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14.5160.026.04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osobodzień pobytu w ZPO/ZOL pacjenta z liczbą punktów 0 - 40 w skali Barthel, ze współczynnikiem korygującym 1,0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5.15.00.0000095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22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osobodzień pobytu w ZPO/ZOL pacjenta z liczbą punktów 0 - 40 w skali Barthel żywionego dojelitowo, ze współczynnikiem korygującym 1,5   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5.15.00.0000096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07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osobodzień pobytu w ZPO/ZOL pacjenta  z liczbą punktów 0 w skali Barthel, który uzyskał  do 8 pkt wg skali Glasgow i żywionego dojelitowo, ze współczynnikiem korygującym 2,6  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5.15.00.0000097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07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osobodzień pobytu w ZPO/ ZOL pacjenta z liczbą punktów 0 - 40 w skali </a:t>
                      </a:r>
                      <a:r>
                        <a:rPr lang="pl-PL" sz="800" b="0" i="0" u="none" strike="noStrike" dirty="0" err="1">
                          <a:effectLst/>
                          <a:latin typeface="Arial Narrow"/>
                        </a:rPr>
                        <a:t>Barthel</a:t>
                      </a:r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  żywionego pozajelitowo, w tym również nieprzytomnych, którzy uzyskali 0 w skali </a:t>
                      </a:r>
                      <a:r>
                        <a:rPr lang="pl-PL" sz="800" b="0" i="0" u="none" strike="noStrike" dirty="0" err="1">
                          <a:effectLst/>
                          <a:latin typeface="Arial Narrow"/>
                        </a:rPr>
                        <a:t>Barthel</a:t>
                      </a:r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 i do 8 punktów w skali Glasgow, ze współczynnikiem korygującym 3,5 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5.15.00.0000098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47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osobodzień pobytu weterana poszkodowanego, w Domu Weterana funkcjonującym jako ZOL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5.15.00.0000131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16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5161 / 5171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zakład pielęgnacyjno – opiekuńczy / opiekuńczo - leczniczy  dla dzieci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świadczenia w zakładzie pielęgnacyjno – opiekuńczym dla dzieci i młodzieży /  opiekuńczo - leczniczym dla dzieci i młodzieży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14.5161.026.04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osobodzień pobytu w ZPO/ZOL dla dzieci i młodzieży z liczbą punktów 0 - 40 w skali </a:t>
                      </a:r>
                      <a:r>
                        <a:rPr lang="pl-PL" sz="800" b="0" i="0" u="none" strike="noStrike" dirty="0" err="1">
                          <a:effectLst/>
                          <a:latin typeface="Arial Narrow"/>
                        </a:rPr>
                        <a:t>Barthel</a:t>
                      </a:r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 oraz dzieci do ukończenia 3 roku życia, ze współczynnikiem korygującym 1,0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5.15.00.0000099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96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osobodzień pobytu w ZPO/ZOL dla dzieci i młodzieży z liczbą punktów 0 - 40 w skali </a:t>
                      </a:r>
                      <a:r>
                        <a:rPr lang="pl-PL" sz="800" b="0" i="0" u="none" strike="noStrike" dirty="0" err="1">
                          <a:effectLst/>
                          <a:latin typeface="Arial Narrow"/>
                        </a:rPr>
                        <a:t>Barthel</a:t>
                      </a:r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, powyżej ukończonego 3. roku życia, żywionych dojelitowo, ze współczynnikiem korygującym 1,5  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5.15.00.0000100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07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osobodzień pobytu w ZPO/ZOL dla dzieci i młodzieży z liczbą punktów 0 w skali </a:t>
                      </a:r>
                      <a:r>
                        <a:rPr lang="pl-PL" sz="800" b="0" i="0" u="none" strike="noStrike" dirty="0" err="1">
                          <a:effectLst/>
                          <a:latin typeface="Arial Narrow"/>
                        </a:rPr>
                        <a:t>Barthel</a:t>
                      </a:r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, którzy uzyskali do 8 punktów w skali Glasgow oraz dzieci do ukończenia 3 roku życia, żywionych dojelitowo, ze współczynnikiem korygującym 2,6 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5.15.00.0000101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32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osobodzień pobytu w ZPO/ZOL dla dzieci i młodzieży z liczbą punktów 0 - 40 w skali </a:t>
                      </a:r>
                      <a:r>
                        <a:rPr lang="pl-PL" sz="800" b="0" i="0" u="none" strike="noStrike" dirty="0" err="1">
                          <a:effectLst/>
                          <a:latin typeface="Arial Narrow"/>
                        </a:rPr>
                        <a:t>Barthel</a:t>
                      </a:r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, w tym również nieprzytomnych, którzy uzyskali 0 w skali </a:t>
                      </a:r>
                      <a:r>
                        <a:rPr lang="pl-PL" sz="800" b="0" i="0" u="none" strike="noStrike" dirty="0" err="1">
                          <a:effectLst/>
                          <a:latin typeface="Arial Narrow"/>
                        </a:rPr>
                        <a:t>Barthel</a:t>
                      </a:r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 i do 8 punktów w skali Glasgow oraz </a:t>
                      </a:r>
                      <a:r>
                        <a:rPr lang="pl-PL" sz="800" b="0" i="0" u="none" strike="noStrike" dirty="0" err="1">
                          <a:effectLst/>
                          <a:latin typeface="Arial Narrow"/>
                        </a:rPr>
                        <a:t>oraz</a:t>
                      </a:r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 dzieci do ukończenia 3 roku życia, żywionych pozajelitowo, ze współczynnikiem korygującym 4,2  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Arial Narrow"/>
                        </a:rPr>
                        <a:t>5.15.00.0000102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21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/>
              <a:t>Katalog świadczeń pielęgnacyjnych i opiekuńczych dla świadczeń gwarantowanych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873551"/>
              </p:ext>
            </p:extLst>
          </p:nvPr>
        </p:nvGraphicFramePr>
        <p:xfrm>
          <a:off x="107503" y="1988840"/>
          <a:ext cx="8280920" cy="4050309"/>
        </p:xfrm>
        <a:graphic>
          <a:graphicData uri="http://schemas.openxmlformats.org/drawingml/2006/table">
            <a:tbl>
              <a:tblPr/>
              <a:tblGrid>
                <a:gridCol w="448919"/>
                <a:gridCol w="972660"/>
                <a:gridCol w="1271939"/>
                <a:gridCol w="823020"/>
                <a:gridCol w="748200"/>
                <a:gridCol w="748200"/>
                <a:gridCol w="2403887"/>
                <a:gridCol w="864095"/>
              </a:tblGrid>
              <a:tr h="74969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 Narrow"/>
                        </a:rPr>
                        <a:t>Lp.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 Narrow"/>
                        </a:rPr>
                        <a:t> Kod  komórki organizacyjnej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Nazwa komórki organizacyjnej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Nazwa zakresu świadczeń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Kod zakresu świadczeń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Jednostka rozliczeniowa zakresu świadczeń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 Narrow"/>
                        </a:rPr>
                        <a:t>Nazwa świadczenia sprawozdawanego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Kod świadczenia sprawozdawanego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2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5160 / 5170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zakład </a:t>
                      </a:r>
                      <a:r>
                        <a:rPr lang="pl-PL" sz="900" b="0" i="0" u="none" strike="noStrike" dirty="0" err="1">
                          <a:effectLst/>
                          <a:latin typeface="Arial Narrow"/>
                        </a:rPr>
                        <a:t>pielęgnacyjno</a:t>
                      </a:r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 – opiekuńczy / opiekuńczo - leczniczy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świadczenia w zakładzie pielęgnacyjno-opiekuńczym dla pacjentów wentylowanych mechanicznie / opiekuńczo - leczniczym dla pacjentów wentylowanych mechanicznie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14.5170.028.04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osobodzień pobytu w ZPO/ZOL dla pacjentów wentylowanych mechanicznie, ze współczynnikiem korygującym 1,0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5.15.00.0000015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34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osobodzień pobytu w ZPO/ZOL dla pacjentów wentylowanych mechanicznie i żywionych dojelitowo, ze współczynnikiem korygującym 1,2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5.15.00.0000105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1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osobodzień pobytu w ZPO/ZOL dla pacjentów wentylowanych mechanicznie i żywionych pozajelitowo, ze współczynnikiem korygującym1,6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5.15.00.0000106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34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5161 /5171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zakład pielęgnacyjno – opiekuńczy /opiekuńczo – leczniczy dla dzieci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świadczenia w zakładzie pielęgnacyjno-opiekuńczym dla dzieci wentylowanych mechanicznie / opiekuńczo – leczniczym dla dzieci wentylowanych mechanicznie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14.5171.027.04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osobodzień pobytu w ZPO/ZOL dla dzieci wentylowanych mechanicznie, ze współczynnikiem korygującym 1,0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5.15.00.0000016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3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 pobytu w ZPO/ZOL dla dzieci wentylowanych mechanicznie i żywionych dojelitowo, ze współczynnikiem korygującym 1,2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5.15.00.0000107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7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 pobytu w ZPO/ZOL dla dzieci wentylowanych mechanicznie i żywionych pozajelitowo, ze współczynnikiem korygującym 1,8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5.15.00.0000108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541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91601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pl-PL" dirty="0"/>
          </a:p>
          <a:p>
            <a:r>
              <a:rPr lang="pl-PL" dirty="0"/>
              <a:t>Rozporządzenie Ministra Zdrowia z dnia 22 listopada 2013 r. </a:t>
            </a:r>
            <a:br>
              <a:rPr lang="pl-PL" dirty="0"/>
            </a:br>
            <a:r>
              <a:rPr lang="pl-PL" dirty="0"/>
              <a:t>w sprawie świadczeń gwarantowanych z zakresu świadczeń pielęgnacyjnych i opiekuńczych w ramach opieki długoterminowej (Dz. U. z 2013 r. poz. 1480) </a:t>
            </a:r>
          </a:p>
          <a:p>
            <a:r>
              <a:rPr lang="pl-PL" dirty="0"/>
              <a:t>Zarządzenie Nr 87/2013/DSOZ Prezesa Narodowego Funduszu Zdrowia z dnia 18 grudnia 2013 r. w sprawie warunków zawierania i realizacji umów w rodzaju świadczenia pielęgnacyjne i opiekuńcze w ramach opieki długoterminowej</a:t>
            </a:r>
            <a:r>
              <a:rPr lang="pl-PL" dirty="0" smtClean="0"/>
              <a:t>.</a:t>
            </a:r>
          </a:p>
          <a:p>
            <a:r>
              <a:rPr lang="pl-PL" dirty="0"/>
              <a:t>Zarządzenie Nr 3/2014/DSOZ Prezesa Narodowego Funduszu Zdrowia z dnia 23 stycznia 2014r. w sprawie określenia kryteriów oceny ofert w postępowaniu w sprawie zawarcia umowy o udzielanie świadczeń opieki </a:t>
            </a:r>
            <a:r>
              <a:rPr lang="pl-PL" dirty="0" smtClean="0"/>
              <a:t>zdrowotnej </a:t>
            </a:r>
            <a:br>
              <a:rPr lang="pl-PL" dirty="0" smtClean="0"/>
            </a:br>
            <a:r>
              <a:rPr lang="pl-PL" dirty="0" smtClean="0"/>
              <a:t>z późniejszymi zmianami.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51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/>
              <a:t>Katalog świadczeń pielęgnacyjnych i opiekuńczych dla świadczeń gwarantowanych 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934338"/>
              </p:ext>
            </p:extLst>
          </p:nvPr>
        </p:nvGraphicFramePr>
        <p:xfrm>
          <a:off x="251520" y="2492896"/>
          <a:ext cx="8136902" cy="2669694"/>
        </p:xfrm>
        <a:graphic>
          <a:graphicData uri="http://schemas.openxmlformats.org/drawingml/2006/table">
            <a:tbl>
              <a:tblPr/>
              <a:tblGrid>
                <a:gridCol w="449228"/>
                <a:gridCol w="524102"/>
                <a:gridCol w="1114902"/>
                <a:gridCol w="1296144"/>
                <a:gridCol w="792088"/>
                <a:gridCol w="720080"/>
                <a:gridCol w="2376264"/>
                <a:gridCol w="864094"/>
              </a:tblGrid>
              <a:tr h="98513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 Narrow"/>
                        </a:rPr>
                        <a:t>Lp.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 Narrow"/>
                        </a:rPr>
                        <a:t> Kod  komórki organizacyjnej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 Narrow"/>
                        </a:rPr>
                        <a:t>Nazwa komórki organizacyjnej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Nazwa zakresu świadczeń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Kod zakresu świadczeń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Jednostka rozliczeniowa zakresu świadczeń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Nazwa świadczenia sprawozdawanego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Kod świadczenia sprawozdawanego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3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2140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zespół długoterminowej opieki domowej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świadczenia zespołu długoterminowej opieki domowej dla pacjentów wentylowanych mechanicznie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14.2140.026.04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osobodzień zespołu długoterminowej opieki domowej dla pacjentów wentylowanych mechanicznie metodą inwazyjną, ze współczynnikiem korygującym 1,0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5.15.00.0000134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9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 zespołu długoterminowej opieki domowej dla pacjentów wentylowanych mechanicznie metodą nieinwazyjną ze współczynnikiem korygującym 0,7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5.15.00.0000135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2141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zespół długoterminowej opieki domowej dla dzieci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świadczenia zespołu długoterminowej opieki domowej dla dzieci wentylowanych mechanicznie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14.2141.026.04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 zespołu długoterminowej opieki domowej dla dzieci wentylowanych mechanicznie metodą inwazyjną, ze współczynnikiem korygującym 1,0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5.15.00.0000136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95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 zespołu długoterminowej opieki domowej dla dzieci wentylowanych mechanicznie metodą nieinwazyjną ze współczynnikiem korygującym 0,7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5.15.00.0000137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527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/>
              <a:t>Katalog świadczeń pielęgnacyjnych i opiekuńczych dla świadczeń gwarantowanych 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365388"/>
              </p:ext>
            </p:extLst>
          </p:nvPr>
        </p:nvGraphicFramePr>
        <p:xfrm>
          <a:off x="467544" y="1772816"/>
          <a:ext cx="7764015" cy="4232475"/>
        </p:xfrm>
        <a:graphic>
          <a:graphicData uri="http://schemas.openxmlformats.org/drawingml/2006/table">
            <a:tbl>
              <a:tblPr/>
              <a:tblGrid>
                <a:gridCol w="401749"/>
                <a:gridCol w="334791"/>
                <a:gridCol w="485447"/>
                <a:gridCol w="758974"/>
                <a:gridCol w="733689"/>
                <a:gridCol w="807058"/>
                <a:gridCol w="3301602"/>
                <a:gridCol w="940705"/>
              </a:tblGrid>
              <a:tr h="93661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 Narrow"/>
                        </a:rPr>
                        <a:t>Lp.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 Narrow"/>
                        </a:rPr>
                        <a:t> Kod  komórki organizacyjnej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 Narrow"/>
                        </a:rPr>
                        <a:t>Nazwa komórki organizacyjnej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Nazwa zakresu świadczeń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Kod zakresu świadczeń 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Jednostka rozliczeniowa zakresu świadczeń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Nazwa świadczenia sprawozdawanego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 Narrow"/>
                        </a:rPr>
                        <a:t>Kod świadczenia sprawozdawanego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6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7.1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2142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 pielęgniarska opieka długoterminowa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świadczenia w pielęgniarskiej opiece długoterminowej domowej (obowiązujące od 1 stycznia 2015 r.)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14.2142.026.04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osobodzień za świadczenia w pielęgniarskiej opiece długoterminowej domowej dla pacjentów przebywających pod różnymi adresami zamieszkania, ze współczynnikiem korygującym 1,0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5.15.00.0000138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osobodzień za świadczenia w pielęgniarskiej opiece długoterminowej domowej dla pacjentów przebywających pod różnymi adresami zamieszkania, ze współczynnikiem korygującym 0,6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5.15.00.0000139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osobodzień za świadczenia w pielęgniarskiej opiece długoterminowej domowej dla pacjentów przebywających pod tym samym adresem zamieszkania ze współczynnikiem korygującym 0,7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5.15.00.0000140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      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 za świadczenia w pielęgniarskiej opiece długoterminowej domowej dla pacjentów przebywających pod tym samym adresem zamieszkania, ze współczynnikiem korygującym 0,4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5.15.00.0000141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CE"/>
                        </a:rPr>
                        <a:t>7.2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CE"/>
                        </a:rPr>
                        <a:t>2142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CE"/>
                        </a:rPr>
                        <a:t>pielęgniarska opieka długoterminowa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CE"/>
                        </a:rPr>
                        <a:t>świadczenia w pielęgniarskiej opiece długoterminowej domowej (obowiązujące od 1 stycznia 2014 r. do 31 grudnia 2014 r.)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CE"/>
                        </a:rPr>
                        <a:t>14</a:t>
                      </a:r>
                      <a:r>
                        <a:rPr lang="pl-PL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.2142.026.04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 za świadczenia pielęgniarskie w pielęgniarskiej opiece długoterminowej domowej dla pacjentów przebywających pod różnymi adresami zamieszkania, ze współczynnikiem korygującym 1,0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effectLst/>
                          <a:latin typeface="Arial Narrow"/>
                        </a:rPr>
                        <a:t>5.15.00.0000089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osobodzień za świadczenia pielęgnacyjne w pielęgniarskiej opiece długoterminowej domowej dla pacjentów przebywających pod tym samym  adresem zamieszkania, ze współczynnikiem korygującym 0,4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rial Narrow"/>
                        </a:rPr>
                        <a:t>5.15.00.0000090</a:t>
                      </a:r>
                    </a:p>
                  </a:txBody>
                  <a:tcPr marL="4386" marR="4386" marT="4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241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sz="2800" dirty="0" smtClean="0"/>
          </a:p>
          <a:p>
            <a:pPr marL="114300" indent="0">
              <a:buNone/>
            </a:pPr>
            <a:r>
              <a:rPr lang="pl-PL" sz="2800" dirty="0" smtClean="0"/>
              <a:t>Załącznik </a:t>
            </a:r>
            <a:r>
              <a:rPr lang="pl-PL" sz="2800" dirty="0"/>
              <a:t>nr 3</a:t>
            </a:r>
          </a:p>
          <a:p>
            <a:pPr marL="114300" indent="0">
              <a:buNone/>
            </a:pPr>
            <a:r>
              <a:rPr lang="pl-PL" sz="2800" dirty="0"/>
              <a:t>WARUNKI WOBEC ŚWIADCZENIODAWCÓW - ŚWIADCZENIA PIELĘGNACYJNE I OPIEKUŃCZE		</a:t>
            </a:r>
          </a:p>
          <a:p>
            <a:pPr marL="114300" indent="0">
              <a:buNone/>
            </a:pP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21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18058"/>
          </a:xfrm>
        </p:spPr>
        <p:txBody>
          <a:bodyPr/>
          <a:lstStyle/>
          <a:p>
            <a:pPr algn="ctr"/>
            <a:r>
              <a:rPr lang="pl-PL" sz="1600" dirty="0"/>
              <a:t>WARUNKI WOBEC ŚWIADCZENIODAWCÓW - ŚWIADCZENIA PIELĘGNACYJNE I OPIEKUŃCZE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083336"/>
              </p:ext>
            </p:extLst>
          </p:nvPr>
        </p:nvGraphicFramePr>
        <p:xfrm>
          <a:off x="179513" y="692697"/>
          <a:ext cx="8136904" cy="5904654"/>
        </p:xfrm>
        <a:graphic>
          <a:graphicData uri="http://schemas.openxmlformats.org/drawingml/2006/table">
            <a:tbl>
              <a:tblPr/>
              <a:tblGrid>
                <a:gridCol w="1452040"/>
                <a:gridCol w="3342432"/>
                <a:gridCol w="3342432"/>
              </a:tblGrid>
              <a:tr h="13270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WARUNKI WOBEC ŚWIADCZENIODAWCÓW - ŚWIADCZENIA PIELĘGNACYJNE I OPIEKUŃCZE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5024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1. ZAKŁAD PIELĘGNACYJNO - OPIEKUŃCZY; ZAKŁAD OPIEKUŃCZO - LECZNICZY; ZAKŁAD OPIEKUŃCZO LECZNICZY DLA PACJENTÓW WENTYLOWANYCH MECHANICZNIE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6587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1.1 Wymagania dotyczące personelu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5024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lekarze - wymagane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ZPO; ZOL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lekarze - zgodnie z załącznikiem nr 4 część I ust. 1 pkt 1 lit. a rozporządzenia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24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dla pacjentów wentylowanych mechanicznie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lekarze - zgodnie z załącznikiem nr 4 część I ust. 1 pkt 1  lit. c rozporządzenia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33">
                <a:tc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pielegniarki - wymagane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pielęgniarki - zgodnie z załącznikiem nr 4 część I ust. 1 pkt 2 lit. a rozporządzenia 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34476">
                <a:tc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pielęgniarki - dodatkowo oceniane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1) pielęgniarki - liczba odpowiadająca normom zatrudnienia ustalonym zgodnie z przepisami wydanymi na podstawie ustawy z dnia 15 kwietnia 2011 r. o działalności leczniczej (Dz. U. z 2013 r., poz.217 j.t.).</a:t>
                      </a:r>
                      <a:br>
                        <a:rPr lang="pl-PL" sz="800" b="0" i="0" u="none" strike="noStrike" dirty="0">
                          <a:effectLst/>
                          <a:latin typeface="Arial"/>
                        </a:rPr>
                      </a:b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2) pielęgniarki z ukończoną specjalizacją lub kursem kwalifikacyjnym w dziedzinach wymienionych w załączniku nr 4 część I ust. 1 pkt 2 lit. a rozporządzenia - </a:t>
                      </a:r>
                      <a:r>
                        <a:rPr lang="pl-PL" sz="800" b="0" i="0" u="none" strike="noStrike" dirty="0" err="1">
                          <a:effectLst/>
                          <a:latin typeface="Arial"/>
                        </a:rPr>
                        <a:t>łacznie</a:t>
                      </a: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 25% czasu pracy ogółu pielęgniarek udzielających świadczeń</a:t>
                      </a:r>
                      <a:r>
                        <a:rPr lang="pl-P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w zakładzie opiekuńczym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6587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fizjoterapeuta - wymagane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ZPO; ZOL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zgodnie z załącznikiem nr 4 część I ust. 1 pkt 3 rozporządzenia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05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dla pacjentów wentylowanych mechanicznie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zgodnie z załącznikiem nr 4 część I ust. 1 pkt 3  rozporządzenia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188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psycholog, logopeda, terapeuta zajęciowy, terapeuta uzależnień  - wymagane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ZPO; ZOL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1) psycholog zgodnie z załącznikiem nr 4 część I ust. 1 pkt 4  rozporządzenia </a:t>
                      </a:r>
                      <a:br>
                        <a:rPr lang="pl-PL" sz="800" b="0" i="0" u="none" strike="noStrike" dirty="0">
                          <a:effectLst/>
                          <a:latin typeface="Arial"/>
                        </a:rPr>
                      </a:b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2) logopeda - zgodnie z załącznikiem nr 4 część I ust. 1 pkt 5  rozporządzenia </a:t>
                      </a:r>
                      <a:br>
                        <a:rPr lang="pl-PL" sz="800" b="0" i="0" u="none" strike="noStrike" dirty="0">
                          <a:effectLst/>
                          <a:latin typeface="Arial"/>
                        </a:rPr>
                      </a:b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3) terapeuta zajęciowy - zgodnie z załącznikiem nr 4 część I ust.1 pkt 6  rozporządzenia </a:t>
                      </a:r>
                      <a:br>
                        <a:rPr lang="pl-PL" sz="800" b="0" i="0" u="none" strike="noStrike" dirty="0">
                          <a:effectLst/>
                          <a:latin typeface="Arial"/>
                        </a:rPr>
                      </a:b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4) terapii uzależnień - zgodnie z załącznikiem nr 4 część I ust. 1  pkt 7 rozporządzenia - dotyczy zakładów opiekuńczych dla pacjentów chorych na AIDS lub zarażonym HIV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2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dla pacjentów wentylowanych mechanicznie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 jak wyżej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0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1.2 Warunki lokalowe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5024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warunki lokalowe - wymagane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ZPO; ZOL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 zgodnie z załącznikiem nr 4 część I ust.5 rozporządzenia</a:t>
                      </a:r>
                      <a:br>
                        <a:rPr lang="pl-PL" sz="800" b="0" i="0" u="none" strike="noStrike">
                          <a:effectLst/>
                          <a:latin typeface="Arial"/>
                        </a:rPr>
                      </a:br>
                      <a:endParaRPr lang="pl-PL" sz="800" b="0" i="0" u="none" strike="noStrike">
                        <a:effectLst/>
                        <a:latin typeface="Arial"/>
                      </a:endParaRP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24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dla pacjentów wentylowanych mechanicznie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 zgodnie z </a:t>
                      </a:r>
                      <a:r>
                        <a:rPr lang="pl-PL" sz="800" b="0" i="0" u="none" strike="noStrike" dirty="0" err="1">
                          <a:effectLst/>
                          <a:latin typeface="Arial"/>
                        </a:rPr>
                        <a:t>załacznikiem</a:t>
                      </a: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 nr 4 część I ust 6 rozporządzenia</a:t>
                      </a:r>
                      <a:br>
                        <a:rPr lang="pl-PL" sz="800" b="0" i="0" u="none" strike="noStrike" dirty="0">
                          <a:effectLst/>
                          <a:latin typeface="Arial"/>
                        </a:rPr>
                      </a:br>
                      <a:endParaRPr lang="pl-PL" sz="800" b="0" i="0" u="none" strike="noStrike" dirty="0">
                        <a:effectLst/>
                        <a:latin typeface="Arial"/>
                      </a:endParaRP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14">
                <a:tc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 izolatka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6587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1.3 Sprzęt medyczny i pomocniczy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5343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wymagane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ZPO; ZOL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zgodnie z załącznikiem nr 4 część I ust. 2 i 4 rozporządzenia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4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dla pacjentów wentylowanych mechanicznie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zgodnie z załącznikiem nr 4 część I ust. 2 i 3 rozporządzenia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4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ZPO; ZOL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urządzenie do hydroterapii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33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dla pacjentów wentylowanych mechanicznie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1) urządzenie do hydroterapii</a:t>
                      </a:r>
                      <a:br>
                        <a:rPr lang="pl-PL" sz="800" b="0" i="0" u="none" strike="noStrike" dirty="0">
                          <a:effectLst/>
                          <a:latin typeface="Arial"/>
                        </a:rPr>
                      </a:b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2) kardiomonitor </a:t>
                      </a:r>
                      <a:br>
                        <a:rPr lang="pl-PL" sz="800" b="0" i="0" u="none" strike="noStrike" dirty="0">
                          <a:effectLst/>
                          <a:latin typeface="Arial"/>
                        </a:rPr>
                      </a:br>
                      <a:endParaRPr lang="pl-PL" sz="800" b="0" i="0" u="none" strike="noStrike" dirty="0">
                        <a:effectLst/>
                        <a:latin typeface="Arial"/>
                      </a:endParaRP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16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1.4 Inne wymagania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65401">
                <a:tc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1) certyfikat ISO;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069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360040"/>
          </a:xfrm>
        </p:spPr>
        <p:txBody>
          <a:bodyPr/>
          <a:lstStyle/>
          <a:p>
            <a:pPr algn="ctr"/>
            <a:r>
              <a:rPr lang="pl-PL" sz="1600" dirty="0"/>
              <a:t>WARUNKI WOBEC ŚWIADCZENIODAWCÓW - ŚWIADCZENIA PIELĘGNACYJNE I OPIEKUŃCZE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969178"/>
              </p:ext>
            </p:extLst>
          </p:nvPr>
        </p:nvGraphicFramePr>
        <p:xfrm>
          <a:off x="251520" y="548679"/>
          <a:ext cx="7992887" cy="6192689"/>
        </p:xfrm>
        <a:graphic>
          <a:graphicData uri="http://schemas.openxmlformats.org/drawingml/2006/table">
            <a:tbl>
              <a:tblPr/>
              <a:tblGrid>
                <a:gridCol w="1426341"/>
                <a:gridCol w="3283273"/>
                <a:gridCol w="3283273"/>
              </a:tblGrid>
              <a:tr h="30710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2. ZAKŁAD PIELĘGNACYJNO - OPIEKUŃCZY DLA DZIECI I MŁODZIEŻY; ZAKŁAD OPIEKUŃCZO - LECZNICZY DLA DZIECI I MŁODZIEŻY; ZAKŁAD OPIEKUŃCZO LECZNICZY DLA DZIECI I MŁODZIEŻY WENTYLOWANYCH MECHANICZNIE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4472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2.1 Wymagania dotyczące personelu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4819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lekarze - wymagane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dla dzieci i młodzieży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lekarze - zgodnie z załącznikiem nr 4 część I ust. 1 pkt 1 lit. b rozporządzenia 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9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dla dzieci wentylowanych mechanicznie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lekarze-  zgodnie z załącznikiem nr 4 część I ust. 1 pkt 1 lit. c rozporządzenia 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99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pielęgniarki - wymagane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pielęgniarki - zgodnie z załącznikiem nr 4 część I ust. 1 pkt 2 lit. b  rozporządzenia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777358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pielęgniarki - dodatkowo oceniane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1) pielęgniarki - liczba odpowiadająca normom zatrudnienia ustalonym zgodnie z przepisami wydanymi na podstawie ustawy z dnia 15 kwietnia 2011 r. o działalności leczniczej (Dz. U. z 2013 r., poz. 217 j.t.).</a:t>
                      </a:r>
                      <a:br>
                        <a:rPr lang="pl-PL" sz="800" b="0" i="0" u="none" strike="noStrike" dirty="0">
                          <a:effectLst/>
                          <a:latin typeface="Arial"/>
                        </a:rPr>
                      </a:b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2) pielęgniarki z ukończoną specjalizacją lub kursem kwalifikacyjnym w dziedzinach wymienionych w załączniku nr 4 część I ust. 1 pkt 2, lit b rozporządzenia - </a:t>
                      </a:r>
                      <a:r>
                        <a:rPr lang="pl-PL" sz="800" b="0" i="0" u="none" strike="noStrike" dirty="0" err="1">
                          <a:effectLst/>
                          <a:latin typeface="Arial"/>
                        </a:rPr>
                        <a:t>łacznie</a:t>
                      </a: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 25% czasu pracy ogółu pielęgniarek udzielających świadczeń w zakładzie opiekuńczym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4819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fizjoterapeuta - wymagane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dla dzieci i młodzieży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fizjoterapeuta - zgodnie z załącznikiem nr 4 część I ust. 1 pkt 3 rozporządzenia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9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dla dzieci wentylowanych mechanicznie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fizjoterapeuta - zgodnie z załącznikiem nr 4 część I ust. 1 pkt 3 rozporządzenia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49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psycholog, logopeda, terapeuta zajęciowy - wymagane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dla dzieci i młodzieży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1) psycholog - zgodnie z załącznikiem nr 4 część I ust. 1 pkt 4 rozporządzenia </a:t>
                      </a:r>
                      <a:br>
                        <a:rPr lang="pl-PL" sz="800" b="0" i="0" u="none" strike="noStrike">
                          <a:effectLst/>
                          <a:latin typeface="Arial"/>
                        </a:rPr>
                      </a:br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2) logopeda - zgodnie z załącznikiem nr 4 część I ust. 1 pkt 5 rozporządzenia </a:t>
                      </a:r>
                      <a:br>
                        <a:rPr lang="pl-PL" sz="800" b="0" i="0" u="none" strike="noStrike">
                          <a:effectLst/>
                          <a:latin typeface="Arial"/>
                        </a:rPr>
                      </a:br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3) terapeuta zajęciowy- zgodnie z załącznikiem nr 4 część I ust. 1 pkt 6 rozporządzenia 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94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dla dzieci wentylowanych mechanicznie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 jak wyżej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94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2.2 Warunki lokalowe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6794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warunki lokalowe - wymagane </a:t>
                      </a:r>
                      <a:br>
                        <a:rPr lang="pl-PL" sz="800" b="1" i="0" u="none" strike="noStrike">
                          <a:effectLst/>
                          <a:latin typeface="Arial"/>
                        </a:rPr>
                      </a:br>
                      <a:endParaRPr lang="pl-PL" sz="800" b="1" i="0" u="none" strike="noStrike">
                        <a:effectLst/>
                        <a:latin typeface="Arial"/>
                      </a:endParaRP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dla dzieci i młodzieży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zgodnie z załącznikiem nr 4 część I ust. 5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32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dla dzieci wentylowanych mechanicznie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zgodnie z załącznikiem nr 4 część I ust. 6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7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 izolatka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9194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2.3 Sprzęt medyczny i pomocniczy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1593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wymagany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dla dzieci i młodzieży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zgodnie z załącznikiem nr 4 część I ust. 2 i 4 rozporządzenia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9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dla dzieci wentylowanych mechanicznie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zgodnie z załącznikiem nr 4 część I ust. 2 i 3 rozporządzenia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54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ZPO; ZOL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urządzenie do hydroterapii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08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dla pacjentów wentylowanych mechanicznie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1) urządzenie do hydroterapii</a:t>
                      </a:r>
                      <a:br>
                        <a:rPr lang="pl-PL" sz="800" b="0" i="0" u="none" strike="noStrike">
                          <a:effectLst/>
                          <a:latin typeface="Arial"/>
                        </a:rPr>
                      </a:br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2) kardiomonitor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94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2.4  Inne wymagania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8791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1) certyfikat ISO;</a:t>
                      </a:r>
                    </a:p>
                  </a:txBody>
                  <a:tcPr marL="4044" marR="4044" marT="4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52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288032"/>
          </a:xfrm>
        </p:spPr>
        <p:txBody>
          <a:bodyPr/>
          <a:lstStyle/>
          <a:p>
            <a:pPr algn="ctr"/>
            <a:r>
              <a:rPr lang="pl-PL" sz="1600" dirty="0"/>
              <a:t>WARUNKI WOBEC ŚWIADCZENIODAWCÓW - ŚWIADCZENIA PIELĘGNACYJNE I OPIEKUŃCZE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52471"/>
              </p:ext>
            </p:extLst>
          </p:nvPr>
        </p:nvGraphicFramePr>
        <p:xfrm>
          <a:off x="251520" y="620689"/>
          <a:ext cx="7992889" cy="6120678"/>
        </p:xfrm>
        <a:graphic>
          <a:graphicData uri="http://schemas.openxmlformats.org/drawingml/2006/table">
            <a:tbl>
              <a:tblPr/>
              <a:tblGrid>
                <a:gridCol w="1426341"/>
                <a:gridCol w="3283274"/>
                <a:gridCol w="3283274"/>
              </a:tblGrid>
              <a:tr h="31718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3. ZESPÓŁ DŁUGOTERMINOWEJ OPIEKI DOMOWEJ DLA PACJENTÓW WENTYLOWANYCH MECHANICZNIE; ZESPÓŁ DŁUGOTERMINOWEJ OPIEKI DOMOWEJ DLA DZIECI I MŁODZIEŻY WENTYLOWANYCH MECHANICZNIE  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9824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3.1 Wymagania dotyczące personelu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07273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lekarze - wymagane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lekarz - zgodnie z załącznikiem nr 4 część II ust. 1 pkt 1 rozporządzenia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92404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lekarze - dodatkowo oceniane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lekarz specjalista w dziedzinie anestezjologii i intensywnej terapii 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419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pielęgniarki - wymagane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pielęgniarki - zgodnie z załącznikiem nr 4 część II ust. 1 pkt 2 rozporządzenia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8249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pielęgniarki - dodatkowo oceniane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dla pacjentów wentylowanych mechanicznie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pielęgniarki z ukończoną specjalizacją w zakresie pielęgniarstawa anestezjologicznego i intensywnej terapii 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5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dla dzieci i młodzieży wentylowanych mechanicznie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pielęgniarki z ukończoną specjalizacją w zakresie pielęgniarstawa anestezjologicznego i intensywnej terapii lub pediatrii 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01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fizjoterapeuta - wymagane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/>
                        </a:rPr>
                        <a:t>5) fizjoterapeuta - zgodnie z załącznikiem nr 4 część II ust. 1 pkt 3 rozporządzenia 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9824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3.2 Warunki udzielania świadczeń 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171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opieka lekarska - wymagane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lekarz - zgodnie z załącznikiem nr 4 część II ust. 4 pkt 1 </a:t>
                      </a:r>
                      <a:r>
                        <a:rPr lang="pl-PL" sz="800" b="0" i="0" u="none" strike="noStrike" dirty="0" err="1">
                          <a:effectLst/>
                          <a:latin typeface="Arial"/>
                        </a:rPr>
                        <a:t>lit.a</a:t>
                      </a: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, pkt. 2 lit. a, pkt 3 lit. a, pkt 4 lit. a rozporządzenia 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31174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opieka pielęgniarska - wymagane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pielęgniarka - zgodnie z załącznikiem nr 4 część II ust. 4 pkt 1 </a:t>
                      </a:r>
                      <a:r>
                        <a:rPr lang="pl-PL" sz="800" b="0" i="0" u="none" strike="noStrike" dirty="0" err="1">
                          <a:effectLst/>
                          <a:latin typeface="Arial"/>
                        </a:rPr>
                        <a:t>lit.b</a:t>
                      </a: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, pkt 2 </a:t>
                      </a:r>
                      <a:r>
                        <a:rPr lang="pl-PL" sz="800" b="0" i="0" u="none" strike="noStrike" dirty="0" err="1">
                          <a:effectLst/>
                          <a:latin typeface="Arial"/>
                        </a:rPr>
                        <a:t>lit.b</a:t>
                      </a: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, pkt 3 </a:t>
                      </a:r>
                      <a:r>
                        <a:rPr lang="pl-PL" sz="800" b="0" i="0" u="none" strike="noStrike" dirty="0" err="1">
                          <a:effectLst/>
                          <a:latin typeface="Arial"/>
                        </a:rPr>
                        <a:t>lit.b</a:t>
                      </a: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, pkt 4 lit. b rozporządzenia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07273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fizjoterapeta - wymagane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fizjoterapeuta - zgodnie z załącznikiem nr 4 część II ust.4 pkt. 1 lit. c, pkt 2 lit. c, pkt 3 lit. c rozporządzenia 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253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częstość i ogólna liczba wizyt domowych - wymagane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ustalana indywidualnie przez lekarza prowadzącego (załącznik nr 4 część II ust. 4 rozporządzenia)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9824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3.3 Warunki lokalowe i inne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96481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warunki lokalowe wymagane </a:t>
                      </a:r>
                      <a:br>
                        <a:rPr lang="pl-PL" sz="800" b="1" i="0" u="none" strike="noStrike">
                          <a:effectLst/>
                          <a:latin typeface="Arial"/>
                        </a:rPr>
                      </a:br>
                      <a:endParaRPr lang="pl-PL" sz="800" b="1" i="0" u="none" strike="noStrike">
                        <a:effectLst/>
                        <a:latin typeface="Arial"/>
                      </a:endParaRP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zgodnie z załącznikiem nr 4 część II ust. 3 rozporządzenia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96481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samochód osobowy - gwarantowana gotowość użytkowania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9824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3.4 Sprzęt medyczny i pomocniczy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478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wymagane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zgodnie z załącznikiem nr 4 część II ust. 2 rozporządzenia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478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3.5 Inne wymagania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478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1) certyfikat ISO;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89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pl-PL" sz="1600" dirty="0"/>
              <a:t>WARUNKI WOBEC ŚWIADCZENIODAWCÓW - ŚWIADCZENIA PIELĘGNACYJNE I OPIEKUŃCZE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864092"/>
              </p:ext>
            </p:extLst>
          </p:nvPr>
        </p:nvGraphicFramePr>
        <p:xfrm>
          <a:off x="179512" y="980728"/>
          <a:ext cx="8136904" cy="5472607"/>
        </p:xfrm>
        <a:graphic>
          <a:graphicData uri="http://schemas.openxmlformats.org/drawingml/2006/table">
            <a:tbl>
              <a:tblPr/>
              <a:tblGrid>
                <a:gridCol w="887823"/>
                <a:gridCol w="7249081"/>
              </a:tblGrid>
              <a:tr h="5051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4. PIELĘGNIARSKA OPIEKA DŁUGOTERMINOWA DOMOWA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590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4.1 Wymagania dotyczące personelu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20970">
                <a:tc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pielęgniarki - wymagane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zgodnie z załącznikiem nr 4 część III ust. 1 rozporządzenia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9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pielęgniarki - dodatkowo oceniane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1) ukończona specjalizacja lub kurs kwalifikacyjny w dziedzinie wymienionej w załączniku nr 4 część III, pkt 1 rozporządzenia - powyżej 50 % zatrudnionych pielęgniarek legitymujących się w/w kwalifikacjami,</a:t>
                      </a:r>
                      <a:br>
                        <a:rPr lang="pl-PL" sz="800" b="0" i="0" u="none" strike="noStrike" dirty="0">
                          <a:effectLst/>
                          <a:latin typeface="Arial"/>
                        </a:rPr>
                      </a:br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2) co najmniej 2 letnie doświadczenie w pracy zawodowej związanej z udzielaniem świadczeń w opiece realizowanej w środowisku domowym (do okresu doświadczenia możliwe zaliczenie pracy w domu pomocy społecznej na stanowisku pielęgniarki) - powyżej 50% zatrudnionych pielęgniarek legitymujących się w/w doświadczeniem zawodowym.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4.2 Inne warunki udzielania świadczeń 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3822">
                <a:tc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wymagane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zgodnie z załącznikiem nr 4 część III ust. 4 rozporządzenia 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4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liczba pacjentów objętych opieką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jak wyżej 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4.3 Warunki lokalowe i inne 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66305">
                <a:tc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warunki lokalowe wymagane 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zgodnie z załącznikiem nr 4 część III ust. 3 rozporządzenia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4.4 Sprzęt medyczny i pomocniczy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497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wymagane 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zgodnie z załącznikiem nr 4 część III ust. 2 rozporządzenia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970">
                <a:tc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samochód osobowy - gwarantowana gotowość użytkowania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2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rial"/>
                        </a:rPr>
                        <a:t>4.5 Inne wymagania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82110">
                <a:tc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Arial"/>
                        </a:rPr>
                        <a:t>1) certyfikat ISO;</a:t>
                      </a:r>
                    </a:p>
                  </a:txBody>
                  <a:tcPr marL="4156" marR="4156" marT="4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339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47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67544" y="1268760"/>
            <a:ext cx="7704856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UWAGA! </a:t>
            </a:r>
          </a:p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realizowane w stacjonarnych zakładach opiekuńczych.</a:t>
            </a:r>
          </a:p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endParaRPr lang="pl-PL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259632" y="2852936"/>
            <a:ext cx="61926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u="sng" dirty="0" smtClean="0"/>
              <a:t>Warunki dodatkowo oceniane:</a:t>
            </a:r>
          </a:p>
          <a:p>
            <a:r>
              <a:rPr lang="pl-PL" sz="2400" dirty="0" smtClean="0"/>
              <a:t>Liczba pielęgniarek odpowiadająca normom zatrudnienia ustalonym zgodnie z przepisami wydanymi na podstawie ustawy z dnia 15 kwietnia 2011 r. o działalności leczniczej </a:t>
            </a:r>
          </a:p>
          <a:p>
            <a:endParaRPr lang="pl-PL" sz="2400" dirty="0" smtClean="0"/>
          </a:p>
          <a:p>
            <a:r>
              <a:rPr lang="pl-PL" sz="2400" dirty="0" smtClean="0">
                <a:solidFill>
                  <a:srgbClr val="FF0000"/>
                </a:solidFill>
              </a:rPr>
              <a:t>Należy dołączyć oświadczenie do oferty !</a:t>
            </a:r>
          </a:p>
          <a:p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38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48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67544" y="1268760"/>
            <a:ext cx="7704856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UWAGA! </a:t>
            </a:r>
          </a:p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zespołu długoterminowej opieki domowej </a:t>
            </a:r>
            <a:br>
              <a:rPr lang="pl-PL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dla pacjentów/dzieci wentylowanych mechanicznie </a:t>
            </a:r>
          </a:p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endParaRPr lang="pl-PL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Pielęgniarska </a:t>
            </a:r>
            <a:r>
              <a:rPr lang="pl-PL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długoterminowa domowa</a:t>
            </a:r>
          </a:p>
        </p:txBody>
      </p:sp>
      <p:sp>
        <p:nvSpPr>
          <p:cNvPr id="5" name="Prostokąt 4"/>
          <p:cNvSpPr/>
          <p:nvPr/>
        </p:nvSpPr>
        <p:spPr>
          <a:xfrm>
            <a:off x="1259632" y="3573016"/>
            <a:ext cx="61926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u="sng" dirty="0" smtClean="0"/>
              <a:t>Warunki dodatkowo oceniane:</a:t>
            </a:r>
          </a:p>
          <a:p>
            <a:r>
              <a:rPr lang="pl-PL" sz="2400" dirty="0" smtClean="0"/>
              <a:t>samochód </a:t>
            </a:r>
            <a:r>
              <a:rPr lang="pl-PL" sz="2400" dirty="0"/>
              <a:t>osobowy - gwarantowana gotowość </a:t>
            </a:r>
            <a:r>
              <a:rPr lang="pl-PL" sz="2400" dirty="0" smtClean="0"/>
              <a:t>użytkowania</a:t>
            </a:r>
          </a:p>
          <a:p>
            <a:endParaRPr lang="pl-PL" sz="2400" dirty="0"/>
          </a:p>
          <a:p>
            <a:r>
              <a:rPr lang="pl-PL" sz="2400" dirty="0" smtClean="0">
                <a:solidFill>
                  <a:srgbClr val="FF0000"/>
                </a:solidFill>
              </a:rPr>
              <a:t>Należy dołączyć oświadczenie do oferty !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38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sz="24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pl-PL" sz="24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 algn="ctr">
              <a:buNone/>
            </a:pPr>
            <a:r>
              <a:rPr lang="pl-PL" sz="4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Kryteria </a:t>
            </a:r>
            <a:r>
              <a:rPr lang="pl-PL" sz="4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oceny ofert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77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/>
            </a:r>
            <a:b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</a:b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Wybrane </a:t>
            </a: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akty prawne istotne w procesie kontraktowania i realizacji umów w rodzaju SPO </a:t>
            </a: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: </a:t>
            </a: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/>
            </a:r>
            <a:b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</a:b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Ustawa </a:t>
            </a:r>
            <a:r>
              <a:rPr lang="pl-PL" dirty="0"/>
              <a:t>z dnia 27 kwietnia 2001 r. o </a:t>
            </a:r>
            <a:r>
              <a:rPr lang="pl-PL" dirty="0" smtClean="0"/>
              <a:t>odpadach</a:t>
            </a:r>
          </a:p>
          <a:p>
            <a:pPr marL="114300" indent="0">
              <a:buNone/>
            </a:pPr>
            <a:r>
              <a:rPr lang="pl-PL" dirty="0"/>
              <a:t> </a:t>
            </a:r>
            <a:r>
              <a:rPr lang="pl-PL" dirty="0" smtClean="0"/>
              <a:t>  (Dz. U</a:t>
            </a:r>
            <a:r>
              <a:rPr lang="pl-PL" dirty="0"/>
              <a:t>. z 2010 r. Nr 185, poz. 1243 ze </a:t>
            </a:r>
            <a:r>
              <a:rPr lang="pl-PL" dirty="0" smtClean="0"/>
              <a:t>zm.)</a:t>
            </a:r>
            <a:endParaRPr lang="pl-PL" dirty="0"/>
          </a:p>
          <a:p>
            <a:r>
              <a:rPr lang="pl-PL" dirty="0" smtClean="0"/>
              <a:t>Ustawa </a:t>
            </a:r>
            <a:r>
              <a:rPr lang="pl-PL" dirty="0"/>
              <a:t>z dnia 22 stycznia 2010 r. o zmianie ustawy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odpadach oraz niektórych innych ustaw </a:t>
            </a:r>
          </a:p>
          <a:p>
            <a:pPr marL="114300" indent="0">
              <a:buNone/>
            </a:pPr>
            <a:r>
              <a:rPr lang="pl-PL" dirty="0"/>
              <a:t> </a:t>
            </a:r>
            <a:r>
              <a:rPr lang="pl-PL" dirty="0" smtClean="0"/>
              <a:t>   (</a:t>
            </a:r>
            <a:r>
              <a:rPr lang="pl-PL" dirty="0"/>
              <a:t>Dz</a:t>
            </a:r>
            <a:r>
              <a:rPr lang="pl-PL" dirty="0" smtClean="0"/>
              <a:t>. U</a:t>
            </a:r>
            <a:r>
              <a:rPr lang="pl-PL" dirty="0"/>
              <a:t>. Nr 28, poz. 145)</a:t>
            </a:r>
          </a:p>
          <a:p>
            <a:r>
              <a:rPr lang="pl-PL" dirty="0" smtClean="0"/>
              <a:t>Rozporządzenie </a:t>
            </a:r>
            <a:r>
              <a:rPr lang="pl-PL" dirty="0"/>
              <a:t>Ministra Zdrowia z dnia 30 lipca 2010 r.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sprawie szczegółowego sposobu postępowania z odpadami medycznymi  </a:t>
            </a:r>
            <a:endParaRPr lang="pl-PL" dirty="0" smtClean="0"/>
          </a:p>
          <a:p>
            <a:pPr marL="114300" indent="0">
              <a:buNone/>
            </a:pPr>
            <a:r>
              <a:rPr lang="pl-PL" dirty="0" smtClean="0"/>
              <a:t>    (</a:t>
            </a:r>
            <a:r>
              <a:rPr lang="pl-PL" dirty="0"/>
              <a:t>Dz</a:t>
            </a:r>
            <a:r>
              <a:rPr lang="pl-PL" dirty="0" smtClean="0"/>
              <a:t>. U</a:t>
            </a:r>
            <a:r>
              <a:rPr lang="pl-PL" dirty="0"/>
              <a:t>. z 2010 r. Nr 139, poz. 940)</a:t>
            </a:r>
          </a:p>
          <a:p>
            <a:r>
              <a:rPr lang="pl-PL" dirty="0" smtClean="0"/>
              <a:t>Rozporządzenie </a:t>
            </a:r>
            <a:r>
              <a:rPr lang="pl-PL" dirty="0"/>
              <a:t>Ministra Zdrowia z dnia 28 grudnia 2012 r.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sprawie sposobu ustalania minimalnych norm zatrudnienia pielęgniarek i położnych w podmiotach leczniczych niebędących przedsiębiorcami </a:t>
            </a:r>
            <a:endParaRPr lang="pl-PL" dirty="0" smtClean="0"/>
          </a:p>
          <a:p>
            <a:pPr marL="114300" indent="0">
              <a:buNone/>
            </a:pPr>
            <a:r>
              <a:rPr lang="pl-PL" dirty="0"/>
              <a:t> </a:t>
            </a:r>
            <a:r>
              <a:rPr lang="pl-PL" dirty="0" smtClean="0"/>
              <a:t>   (</a:t>
            </a:r>
            <a:r>
              <a:rPr lang="pl-PL" dirty="0"/>
              <a:t>Dz. U. z 2012 r. poz. 1545)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EB51-468F-4F74-A1DC-937DE2D54A88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372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</a:t>
            </a:r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DŁUGOTERMINOWEJ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pl-PL" sz="2800" b="1" dirty="0" smtClean="0"/>
              <a:t>Zarządzenie </a:t>
            </a:r>
            <a:r>
              <a:rPr lang="pl-PL" sz="2800" b="1" dirty="0"/>
              <a:t>Nr 3/2014/DSOZ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Prezesa </a:t>
            </a:r>
            <a:r>
              <a:rPr lang="pl-PL" sz="2800" b="1" dirty="0"/>
              <a:t>Narodowego Funduszu Zdrowia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z </a:t>
            </a:r>
            <a:r>
              <a:rPr lang="pl-PL" sz="2800" b="1" dirty="0"/>
              <a:t>dnia 23 stycznia 2014r.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w </a:t>
            </a:r>
            <a:r>
              <a:rPr lang="pl-PL" sz="2800" b="1" dirty="0"/>
              <a:t>sprawie określenia kryteriów oceny ofert </a:t>
            </a:r>
            <a:r>
              <a:rPr lang="pl-PL" sz="2800" b="1" dirty="0" smtClean="0"/>
              <a:t>w </a:t>
            </a:r>
            <a:r>
              <a:rPr lang="pl-PL" sz="2800" b="1" dirty="0"/>
              <a:t>postępowaniu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w </a:t>
            </a:r>
            <a:r>
              <a:rPr lang="pl-PL" sz="2800" b="1" dirty="0"/>
              <a:t>sprawie zawarcia umowy </a:t>
            </a:r>
            <a:r>
              <a:rPr lang="pl-PL" sz="2800" b="1" dirty="0" smtClean="0"/>
              <a:t>o </a:t>
            </a:r>
            <a:r>
              <a:rPr lang="pl-PL" sz="2800" b="1" dirty="0"/>
              <a:t>udzielanie świadczeń opieki zdrowotnej.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>
                <a:solidFill>
                  <a:srgbClr val="FF0000"/>
                </a:solidFill>
              </a:rPr>
              <a:t>Zmiany !</a:t>
            </a:r>
          </a:p>
          <a:p>
            <a:pPr marL="114300" indent="0">
              <a:buNone/>
            </a:pPr>
            <a:r>
              <a:rPr lang="pl-PL" sz="2800" b="1" dirty="0" smtClean="0"/>
              <a:t>Zarządzenie Nr 11/2014/DSOZ</a:t>
            </a:r>
          </a:p>
          <a:p>
            <a:pPr marL="114300" indent="0">
              <a:buNone/>
            </a:pPr>
            <a:r>
              <a:rPr lang="pl-PL" sz="2800" b="1" dirty="0"/>
              <a:t>Prezesa Narodowego Funduszu Zdrowia </a:t>
            </a:r>
          </a:p>
          <a:p>
            <a:pPr marL="114300" indent="0">
              <a:buNone/>
            </a:pPr>
            <a:r>
              <a:rPr lang="pl-PL" sz="2800" b="1" dirty="0"/>
              <a:t>z dnia </a:t>
            </a:r>
            <a:r>
              <a:rPr lang="pl-PL" sz="2800" b="1" dirty="0" smtClean="0"/>
              <a:t>7 marca 2014r</a:t>
            </a:r>
            <a:r>
              <a:rPr lang="pl-PL" sz="2800" b="1" dirty="0"/>
              <a:t>. </a:t>
            </a:r>
          </a:p>
          <a:p>
            <a:pPr marL="114300" indent="0">
              <a:buNone/>
            </a:pPr>
            <a:r>
              <a:rPr lang="pl-PL" sz="2800" b="1" dirty="0"/>
              <a:t>z</a:t>
            </a:r>
            <a:r>
              <a:rPr lang="pl-PL" sz="2800" b="1" dirty="0" smtClean="0"/>
              <a:t>mieniające zarządzenie w </a:t>
            </a:r>
            <a:r>
              <a:rPr lang="pl-PL" sz="2800" b="1" dirty="0"/>
              <a:t>sprawie określenia kryteriów oceny ofert </a:t>
            </a:r>
            <a:r>
              <a:rPr lang="pl-PL" sz="2800" b="1" dirty="0" smtClean="0"/>
              <a:t>w </a:t>
            </a:r>
            <a:r>
              <a:rPr lang="pl-PL" sz="2800" b="1" dirty="0"/>
              <a:t>postępowaniu w sprawie zawarcia umowy </a:t>
            </a:r>
            <a:r>
              <a:rPr lang="pl-PL" sz="2800" b="1" dirty="0" smtClean="0"/>
              <a:t>o </a:t>
            </a:r>
            <a:r>
              <a:rPr lang="pl-PL" sz="2800" b="1" dirty="0"/>
              <a:t>udzielanie świadczeń opieki zdrowotnej. </a:t>
            </a:r>
          </a:p>
          <a:p>
            <a:pPr marL="114300" indent="0">
              <a:buNone/>
            </a:pPr>
            <a:endParaRPr lang="pl-PL" sz="2800" b="1" dirty="0"/>
          </a:p>
          <a:p>
            <a:r>
              <a:rPr lang="pl-PL" sz="2800" b="1" dirty="0" smtClean="0"/>
              <a:t>Tabela </a:t>
            </a:r>
            <a:r>
              <a:rPr lang="pl-PL" sz="2800" b="1" dirty="0"/>
              <a:t>nr 14 – świadczenia pielęgnacyjne </a:t>
            </a:r>
            <a:r>
              <a:rPr lang="pl-PL" sz="2800" b="1" dirty="0" smtClean="0"/>
              <a:t>i </a:t>
            </a:r>
            <a:r>
              <a:rPr lang="pl-PL" sz="2800" b="1" dirty="0"/>
              <a:t>opiekuńcze (SPO)</a:t>
            </a:r>
          </a:p>
          <a:p>
            <a:pPr marL="114300" indent="0">
              <a:buNone/>
            </a:pPr>
            <a:endParaRPr lang="pl-PL" sz="28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991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400" dirty="0"/>
              <a:t>Kryteria oceny ofert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pl-PL" sz="2800" dirty="0">
                <a:solidFill>
                  <a:schemeClr val="tx2">
                    <a:lumMod val="75000"/>
                  </a:schemeClr>
                </a:solidFill>
              </a:rPr>
              <a:t>§ 1. 1. Oceny ofert dokonuje się według następujących kryteriów: </a:t>
            </a:r>
            <a:endParaRPr lang="pl-PL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4300" indent="0">
              <a:buNone/>
            </a:pPr>
            <a:endParaRPr lang="pl-PL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AutoNum type="alphaLcParenR"/>
            </a:pPr>
            <a:r>
              <a:rPr lang="pl-PL" sz="2400" dirty="0">
                <a:solidFill>
                  <a:srgbClr val="C00000"/>
                </a:solidFill>
              </a:rPr>
              <a:t>jakości udzielanych świadczeń opieki zdrowotnej -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 ocenianej w szczególności poprzez:</a:t>
            </a:r>
          </a:p>
          <a:p>
            <a:pPr marL="457200" indent="-457200">
              <a:buFont typeface="+mj-lt"/>
              <a:buAutoNum type="alphaLcParenR"/>
            </a:pPr>
            <a:endParaRPr lang="pl-PL" sz="9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pl-PL" sz="2400" dirty="0">
                <a:solidFill>
                  <a:srgbClr val="C00000"/>
                </a:solidFill>
              </a:rPr>
              <a:t>kwalifikacje personelu,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 jego umiejętności oraz doświadczenie,</a:t>
            </a:r>
          </a:p>
          <a:p>
            <a:pPr lvl="0" indent="-342900">
              <a:buFont typeface="+mj-lt"/>
              <a:buAutoNum type="alphaLcParenR"/>
            </a:pPr>
            <a:endParaRPr lang="pl-PL" sz="9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pl-PL" sz="2400" dirty="0">
                <a:solidFill>
                  <a:srgbClr val="C00000"/>
                </a:solidFill>
              </a:rPr>
              <a:t>wyposażenie w sprzęt i aparaturę medyczną, </a:t>
            </a:r>
          </a:p>
          <a:p>
            <a:pPr lvl="0" indent="-342900">
              <a:buFont typeface="+mj-lt"/>
              <a:buAutoNum type="alphaLcParenR"/>
            </a:pPr>
            <a:endParaRPr lang="pl-PL" sz="1000" dirty="0">
              <a:solidFill>
                <a:srgbClr val="C00000"/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pl-PL" sz="2400" dirty="0">
                <a:solidFill>
                  <a:srgbClr val="C00000"/>
                </a:solidFill>
              </a:rPr>
              <a:t>zewnętrzną ocenę jakości, potwierdzoną certyfikatem, </a:t>
            </a:r>
            <a:br>
              <a:rPr lang="pl-PL" sz="2400" dirty="0">
                <a:solidFill>
                  <a:srgbClr val="C00000"/>
                </a:solidFill>
              </a:rPr>
            </a:b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m.in. certyfikatem systemu zarządzania lub certyfikatem akredytacyjnym Ministra Zdrowia, z zastrzeżeniem ust. 2 i 3;</a:t>
            </a:r>
          </a:p>
          <a:p>
            <a:pPr lvl="0" indent="-342900">
              <a:buFont typeface="+mj-lt"/>
              <a:buAutoNum type="alphaLcParenR"/>
            </a:pPr>
            <a:endParaRPr lang="pl-PL" sz="9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ocenę kontroli zakażeń szpitalnych i antybiotykoterapii,</a:t>
            </a:r>
          </a:p>
          <a:p>
            <a:pPr lvl="0" indent="-342900">
              <a:buFont typeface="+mj-lt"/>
              <a:buAutoNum type="alphaLcParenR"/>
            </a:pPr>
            <a:endParaRPr lang="pl-PL" sz="9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pl-PL" sz="2400" dirty="0">
                <a:solidFill>
                  <a:srgbClr val="C00000"/>
                </a:solidFill>
              </a:rPr>
              <a:t>wyniki kontroli przeprowadzonych przez NFZ i zakończonych wystąpieniem pokontrolnym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 z uwzględnieniem ewentualnych zastrzeżeń wniesionych przez dyrektora oddziału wojewódzkiego NFZ do wystąpienia pokontrolnego. </a:t>
            </a:r>
          </a:p>
          <a:p>
            <a:pPr lvl="0"/>
            <a:endParaRPr lang="pl-PL" sz="2400" dirty="0">
              <a:solidFill>
                <a:schemeClr val="tx2">
                  <a:lumMod val="75000"/>
                </a:schemeClr>
              </a:solidFill>
            </a:endParaRPr>
          </a:p>
          <a:p>
            <a:pPr marL="114300" lvl="0" indent="0" algn="just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Wyniki kontroli odnoszą się do całego okresu obowiązywania umowy zawartej na realizację świadczeń w danym zakresie świadczeń, obowiązującej w roku poprzedzającym rok, którego dotyczy postępowanie w sprawie zawarcia umowy o udzielanie świadczeń opieki zdrowotnej;</a:t>
            </a:r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461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106"/>
          </a:xfrm>
        </p:spPr>
        <p:txBody>
          <a:bodyPr/>
          <a:lstStyle/>
          <a:p>
            <a:pPr algn="ct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Kryteria </a:t>
            </a:r>
            <a:r>
              <a:rPr lang="pl-PL" sz="2400" dirty="0"/>
              <a:t>oceny ofert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pl-PL" sz="2000" b="1" dirty="0">
                <a:solidFill>
                  <a:srgbClr val="C00000"/>
                </a:solidFill>
              </a:rPr>
              <a:t>2) zapewnienia kompleksowości udzielanych świadczeń opieki zdrowotnej</a:t>
            </a: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 - rozumianej jako możliwość realizacji świadczeń opieki zdrowotnej w danym zakresie, obejmującą wszystkie etapy i elementy procesu ich realizacji, ocenianej w szczególności poprzez: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planowaną strukturę świadczeń opieki zdrowotnej w danym zakresie lub planowany profil leczonych przypadków,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dostęp do badań i zabiegów,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posiadanie w strukturze organizacyjnej poradni/ oddziałów/ pracowni diagnostycznych, w tym potwierdzone wpisem </a:t>
            </a:r>
            <a:br>
              <a:rPr lang="pl-PL" sz="2000" dirty="0">
                <a:solidFill>
                  <a:srgbClr val="1F497D">
                    <a:lumMod val="75000"/>
                  </a:srgbClr>
                </a:solidFill>
              </a:rPr>
            </a:b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w rejestrze podmiotów wykonujących działalność leczniczą,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ofertę udzielania świadczeń opieki zdrowotnej w innych rodzajach lub zakresach, zapewniającą łącznie ciągłość procesu diagnostycznego lub terapeutycznego</a:t>
            </a:r>
            <a:r>
              <a:rPr lang="pl-PL" sz="2000" dirty="0">
                <a:solidFill>
                  <a:prstClr val="black"/>
                </a:solidFill>
              </a:rPr>
              <a:t>;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272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400" dirty="0"/>
              <a:t>Kryteria oceny ofert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None/>
            </a:pPr>
            <a:r>
              <a:rPr lang="pl-PL" sz="2800" dirty="0">
                <a:solidFill>
                  <a:srgbClr val="C00000"/>
                </a:solidFill>
              </a:rPr>
              <a:t>3) dostępności do świadczeń opieki zdrowotnej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  - ocenianej w szczególności poprzez: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liczbę dni i godziny pracy w harmonogramie pracy,</a:t>
            </a: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endParaRPr lang="pl-PL" sz="10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organizację przyjęć świadczeniobiorców,</a:t>
            </a: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endParaRPr lang="pl-PL" sz="10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brak barier dla osób niepełnosprawnych;</a:t>
            </a:r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261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400" dirty="0"/>
              <a:t>Kryteria oceny ofert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88024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pl-PL" sz="2000" b="1" dirty="0">
                <a:solidFill>
                  <a:srgbClr val="C00000"/>
                </a:solidFill>
              </a:rPr>
              <a:t>4) ciągłości udzielanych świadczeń opieki zdrowotnej - </a:t>
            </a: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rozumianej jako organizację udzielania świadczeń opieki zdrowotnej zapewniającą kontynuację procesu diagnostycznego lub terapeutycznego, </a:t>
            </a:r>
            <a:br>
              <a:rPr lang="pl-PL" sz="2000" dirty="0">
                <a:solidFill>
                  <a:srgbClr val="1F497D">
                    <a:lumMod val="75000"/>
                  </a:srgbClr>
                </a:solidFill>
              </a:rPr>
            </a:b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w szczególności ograniczającą ryzyko przerwania procesu leczenia świadczeniobiorców w ramach danego zakresu świadczeń opieki zdrowotnej realizowanego na podstawie umowy o udzielanie świadczeń opieki zdrowotnej, w dniu złożenia oferty w postępowaniu w sprawie zawarcia umów – oceniana w szczególności poprzez: 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organizację świadczeń/ turnusów zapewniającą systematyczny rozkład świadczeń w okresie obowiązywania umowy,</a:t>
            </a: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realizację procesu leczenia świadczeniobiorców w ramach danego zakresu świadczeń w dniu złożenia oferty na podstawie umowy zawartej z Funduszem;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291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400" dirty="0"/>
              <a:t>Kryteria oceny ofert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ClrTx/>
              <a:buNone/>
            </a:pPr>
            <a:endParaRPr lang="pl-PL" sz="280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5.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Oceny ofert, według kryteriów określonych </a:t>
            </a:r>
            <a:br>
              <a:rPr lang="pl-PL" sz="2800" dirty="0">
                <a:solidFill>
                  <a:srgbClr val="1F497D">
                    <a:lumMod val="75000"/>
                  </a:srgbClr>
                </a:solidFill>
              </a:rPr>
            </a:b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w ust. 1 – 3, dokonuje się odrębnie dla każdego oferowanego zakresu świadczeń opieki zdrowotnej </a:t>
            </a:r>
            <a:br>
              <a:rPr lang="pl-PL" sz="2800" dirty="0">
                <a:solidFill>
                  <a:srgbClr val="1F497D">
                    <a:lumMod val="75000"/>
                  </a:srgbClr>
                </a:solidFill>
              </a:rPr>
            </a:b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w ramach danego postępowania.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018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620000" cy="360040"/>
          </a:xfrm>
        </p:spPr>
        <p:txBody>
          <a:bodyPr/>
          <a:lstStyle/>
          <a:p>
            <a:pPr algn="ctr"/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Kryteria </a:t>
            </a:r>
            <a:r>
              <a:rPr lang="pl-PL" sz="2000" dirty="0"/>
              <a:t>oceny ofert</a:t>
            </a:r>
            <a:br>
              <a:rPr lang="pl-PL" sz="2000" dirty="0"/>
            </a:br>
            <a:endParaRPr lang="pl-PL" sz="20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74467"/>
              </p:ext>
            </p:extLst>
          </p:nvPr>
        </p:nvGraphicFramePr>
        <p:xfrm>
          <a:off x="323528" y="620689"/>
          <a:ext cx="7992887" cy="6205157"/>
        </p:xfrm>
        <a:graphic>
          <a:graphicData uri="http://schemas.openxmlformats.org/drawingml/2006/table">
            <a:tbl>
              <a:tblPr firstRow="1" firstCol="1" bandRow="1"/>
              <a:tblGrid>
                <a:gridCol w="864096"/>
                <a:gridCol w="679397"/>
                <a:gridCol w="828910"/>
                <a:gridCol w="740564"/>
                <a:gridCol w="1063497"/>
                <a:gridCol w="3172003"/>
                <a:gridCol w="644420"/>
              </a:tblGrid>
              <a:tr h="183496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TABELA NR  14</a:t>
                      </a:r>
                      <a:br>
                        <a:rPr lang="pl-PL" sz="8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pl-PL" sz="8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ŚWIADCZENIA PIELĘGNACYJNE I OPIEKUŃCZE (SPO)</a:t>
                      </a:r>
                      <a:endParaRPr lang="pl-PL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023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POZIOM SKALUJĄCY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WAGA SKALUJĄCA </a:t>
                      </a:r>
                      <a:r>
                        <a:rPr lang="pl-PL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(S)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maksymalna liczba punktów oceny)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TYP ODPOWIEDZI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NR WIERSZA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ZAKRES*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TREŚĆ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LICZBA PUNKTÓW JEDNOSTKOWYCH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i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i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i="1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i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i="1"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i="1">
                          <a:effectLst/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i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43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Jakość-personel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jedna lub więcej odpowiedzi w zależności od wymagań dotyczących danego zakresu świadczeń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3.1; 3.2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lekarz specjalista w dziedzinie anestezjologii i intensywnej terapii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92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1.1 -1.3; 2.1-2.3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pielęgniarki - liczba odpowiadająca normom zatrudnienia ustalonym zgodnie z przepisami wydanymi na podstawie ustawy z dnia 15 kwietnia 2011 r. o działalności leczniczej (Dz. U. z 2013 r., poz.217 j.t.).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7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1.1 -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1.3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pielęgniarki z ukończoną specjalizacją lub kursem kwalifikacyjnym w dziedzinach wymienionych w załączniku nr 4 część I ust. 1 pkt 2 lit. a rozporządzenia SPO - łącznie 25% czasu pracy ogółu pielęgniarek udzielających świadczeń w zakładzie opiekuńczym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3a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2.1-2.3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pielęgniarki z ukończoną specjalizacją lub kursem kwalifikacyjnym w dziedzinach wymienionych w załączniku nr 4 część I ust. 1 pkt 2 lit. b rozporządzenia SPO - łącznie 25% czasu pracy ogółu pielęgniarek udzielających świadczeń w zakładzie opiekuńczym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3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3.1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pielęgniarki z ukończoną specjalizacją w zakresie </a:t>
                      </a:r>
                      <a:r>
                        <a:rPr lang="pl-PL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pielęgniarstwa </a:t>
                      </a: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anestezjologicznego i intensywnej terapii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3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3.2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pielęgniarki z ukończoną specjalizacją w zakresie </a:t>
                      </a:r>
                      <a:r>
                        <a:rPr lang="pl-PL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pielęgniarstwa </a:t>
                      </a: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anestezjologicznego i intensywnej terapii lub pediatrii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93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Powyżej 50% zatrudnionych pielęgniarek z co </a:t>
                      </a: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najmniej 2 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letnim doświadczeniem </a:t>
                      </a: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 pracy 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zawodowej związanej z udzielaniem świadczeń w opiece realizowanej  </a:t>
                      </a: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 środowisku domowym, 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(do okresu doświadczenia możliwe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zaliczenie pracy w </a:t>
                      </a: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domu pomocy społecznej na stanowisku 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pielęgniarki)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98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Powyżej 50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% zatrudnionych pielęgniarek 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z ukończoną specjalizacją </a:t>
                      </a: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lub 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kursem </a:t>
                      </a: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kwalifikacyjny w dziedzinie wymienionej w załączniku nr 4 część III, pkt 1 rozporządzenia 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MZ w 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sprawie świadczeń gwarantowanych z zakresu świadczeń pielęgnacyjnych i opiekuńczych w ramach opieki długoterminowej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860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400" dirty="0"/>
              <a:t>Kryteria oceny ofert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pl-PL" sz="4000" dirty="0" smtClean="0">
                <a:solidFill>
                  <a:srgbClr val="FF0000"/>
                </a:solidFill>
              </a:rPr>
              <a:t>Uwaga!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pl-PL" sz="4000" dirty="0" smtClean="0">
                <a:solidFill>
                  <a:srgbClr val="FF0000"/>
                </a:solidFill>
              </a:rPr>
              <a:t>do nr wiersza 6 i 7: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pl-PL" sz="3600" i="1" dirty="0" smtClean="0">
                <a:solidFill>
                  <a:srgbClr val="FF0000"/>
                </a:solidFill>
              </a:rPr>
              <a:t>(dotyczy tylko pielęgniarskiej opieki długoterminowej domowej)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endParaRPr lang="pl-PL" sz="4000" dirty="0" smtClean="0">
              <a:solidFill>
                <a:srgbClr val="FF0000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pl-PL" sz="4000" dirty="0" smtClean="0">
                <a:solidFill>
                  <a:srgbClr val="FF0000"/>
                </a:solidFill>
              </a:rPr>
              <a:t>warunek zawiera określenie: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pl-PL" sz="4000" dirty="0" smtClean="0">
                <a:solidFill>
                  <a:srgbClr val="FF0000"/>
                </a:solidFill>
              </a:rPr>
              <a:t>powyżej 50 % czyli </a:t>
            </a:r>
            <a:r>
              <a:rPr lang="pl-PL" sz="4000" b="1" u="sng" dirty="0" smtClean="0">
                <a:solidFill>
                  <a:srgbClr val="FF0000"/>
                </a:solidFill>
              </a:rPr>
              <a:t>50% +1 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endParaRPr lang="pl-PL" sz="3600" i="1" dirty="0" smtClean="0">
              <a:solidFill>
                <a:srgbClr val="FF0000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pl-PL" sz="3600" i="1" dirty="0" smtClean="0">
                <a:solidFill>
                  <a:srgbClr val="FF0000"/>
                </a:solidFill>
              </a:rPr>
              <a:t>tzn. wykazując 7 pielęgniarek w ofercie, aby warunek został spełniony 4 pielęgniarki muszą posiadać określone doświadczenie lub uzyskane kompetencje.</a:t>
            </a:r>
            <a:endParaRPr lang="pl-PL" sz="3600" i="1" dirty="0">
              <a:solidFill>
                <a:srgbClr val="FF0000"/>
              </a:solidFill>
            </a:endParaRPr>
          </a:p>
          <a:p>
            <a:endParaRPr lang="pl-PL" sz="4000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018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000" dirty="0"/>
              <a:t>Kryteria oceny ofert</a:t>
            </a:r>
            <a:br>
              <a:rPr lang="pl-PL" sz="2000" dirty="0"/>
            </a:br>
            <a:endParaRPr lang="pl-PL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161019"/>
              </p:ext>
            </p:extLst>
          </p:nvPr>
        </p:nvGraphicFramePr>
        <p:xfrm>
          <a:off x="323528" y="1484784"/>
          <a:ext cx="7848870" cy="4320480"/>
        </p:xfrm>
        <a:graphic>
          <a:graphicData uri="http://schemas.openxmlformats.org/drawingml/2006/table">
            <a:tbl>
              <a:tblPr firstRow="1" firstCol="1" bandRow="1"/>
              <a:tblGrid>
                <a:gridCol w="929438"/>
                <a:gridCol w="586242"/>
                <a:gridCol w="813976"/>
                <a:gridCol w="727220"/>
                <a:gridCol w="2079593"/>
                <a:gridCol w="2079593"/>
                <a:gridCol w="632808"/>
              </a:tblGrid>
              <a:tr h="28803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Jakość - sprzęt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jedna lub więcej odpowiedzi w zależności od wymagań dotyczących danego zakresu świadczeń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1.3; 2.3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kardiomonitor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1.1 -1.3; 2.1-2.3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urządzenie do hydroterapii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8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3.1 - 4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samochód osobowy (gwarantowana gotowość użytkowania)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Jakość – warunki dotyczące pomieszczeń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jedna odpowiedź do wyboru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1.1 -1.3; 2.1-2.3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izolatka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802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504056"/>
          </a:xfrm>
        </p:spPr>
        <p:txBody>
          <a:bodyPr/>
          <a:lstStyle/>
          <a:p>
            <a:pPr algn="ctr"/>
            <a:r>
              <a:rPr lang="pl-PL" sz="2000" dirty="0"/>
              <a:t>Kryteria oceny ofert</a:t>
            </a:r>
            <a:br>
              <a:rPr lang="pl-PL" sz="2000" dirty="0"/>
            </a:br>
            <a:endParaRPr lang="pl-PL" sz="20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768514"/>
              </p:ext>
            </p:extLst>
          </p:nvPr>
        </p:nvGraphicFramePr>
        <p:xfrm>
          <a:off x="323528" y="836711"/>
          <a:ext cx="7848869" cy="5184577"/>
        </p:xfrm>
        <a:graphic>
          <a:graphicData uri="http://schemas.openxmlformats.org/drawingml/2006/table">
            <a:tbl>
              <a:tblPr firstRow="1" firstCol="1" bandRow="1"/>
              <a:tblGrid>
                <a:gridCol w="929438"/>
                <a:gridCol w="586241"/>
                <a:gridCol w="813976"/>
                <a:gridCol w="727220"/>
                <a:gridCol w="2079593"/>
                <a:gridCol w="2079593"/>
                <a:gridCol w="632808"/>
              </a:tblGrid>
              <a:tr h="740654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Jakość – zewnętrzna ocena 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jedna lub więcej odpowiedzi do wyboru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 – 4 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certyfikat ISO  9001 systemu zarządzania jakością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65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 – 2.3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certyfikat ISO 14001 systemu zarządzania środowiskowego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30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 – 2.3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certyfikat OHSAS 18001 lub PN-N 18001 systemu zarządzania bezpieczeństwem i higieną pracy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098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 – 2.3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certyfikat ISO 22000 systemu zarządzania bezpieczeństwem żywności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098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 – 2.3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certyfikat ISO 27 001 systemu zarządzania bezpieczeństwem informacji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l-PL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886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</a:t>
            </a: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Courier New" panose="02070309020205020404" pitchFamily="49" charset="0"/>
              <a:buChar char="o"/>
            </a:pPr>
            <a:endParaRPr lang="pl-PL" sz="24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l-PL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4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Wymagania</a:t>
            </a:r>
            <a:endParaRPr lang="pl-PL" sz="4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79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548680"/>
          </a:xfrm>
        </p:spPr>
        <p:txBody>
          <a:bodyPr/>
          <a:lstStyle/>
          <a:p>
            <a:pPr algn="ctr"/>
            <a:r>
              <a:rPr lang="pl-PL" sz="2000" dirty="0"/>
              <a:t>Kryteria oceny ofert</a:t>
            </a:r>
            <a:br>
              <a:rPr lang="pl-PL" sz="2000" dirty="0"/>
            </a:br>
            <a:endParaRPr lang="pl-PL" sz="20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200995"/>
              </p:ext>
            </p:extLst>
          </p:nvPr>
        </p:nvGraphicFramePr>
        <p:xfrm>
          <a:off x="611560" y="332653"/>
          <a:ext cx="7416824" cy="6362064"/>
        </p:xfrm>
        <a:graphic>
          <a:graphicData uri="http://schemas.openxmlformats.org/drawingml/2006/table">
            <a:tbl>
              <a:tblPr firstRow="1" firstCol="1" bandRow="1"/>
              <a:tblGrid>
                <a:gridCol w="852697"/>
                <a:gridCol w="537837"/>
                <a:gridCol w="746766"/>
                <a:gridCol w="1175068"/>
                <a:gridCol w="864096"/>
                <a:gridCol w="2592288"/>
                <a:gridCol w="648072"/>
              </a:tblGrid>
              <a:tr h="996798">
                <a:tc row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Jakość - wyniki kontroli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-5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jedna lub więcej odpowiedzi do wyboru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wszystkie zakresy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udzielenie świadczeń przez personel o kwalifikacjach niższych niż wykazane w umowie lub udzielanie świadczeń w sposób i w warunkach nieodpowiadających wymogom określonym w umowie /brak sprzętu i wyposażenia wykazanego w umowie (brak atestów lub przeglądów)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5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nieuzasadniona odmowa udzielania świadczenia świadczeniobiorcy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5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nieprawidłowe prowadzenie list oczekujących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60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obciążenie świadczeniobiorców kosztami leków lub wyrobów medycznych w przypadkach, o których mowa w art.  35 ustawy z dnia 27 sierpnia 2004 r. o świadczeniach opieki zdrowotnej finansowanych ze środków publicznych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89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pobieranie nienależnych opłat od świadczeniobiorców za świadczenia będące przedmiotem umowy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5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niezasadne ordynowanie leków 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9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nieprawidłowe kwalifikowanie udzielonych świadczeń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85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nieprzekazanie do oddziału wojewódzkiego NFZ w terminie informacji o zamierzonych zmianach podstaw formalno-prawnych prowadzonej działalności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89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udzielanie świadczeń w miejscach nie objętych umową/ nieudzielanie świadczeń w miejscu ustalonym w umowie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9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nieuzgodniona z NFZ zmiana harmonogramu udzielania świadczeń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07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przedstawienie danych niezgodnych ze stanem faktycznym, na podstawie których dokonano płatności nienależnych środków finansowych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5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udaremnienie lub utrudnianie kontroli 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9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niewykonanie w wyznaczonym terminie zaleceń pokontrolnych 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9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stwierdzenie naruszeń, które zostały stwierdzone w poprzednich kontrolach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60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46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620000" cy="504056"/>
          </a:xfrm>
        </p:spPr>
        <p:txBody>
          <a:bodyPr/>
          <a:lstStyle/>
          <a:p>
            <a:pPr algn="ctr"/>
            <a:r>
              <a:rPr lang="pl-PL" sz="2000" dirty="0"/>
              <a:t>Kryteria oceny ofert</a:t>
            </a:r>
            <a:br>
              <a:rPr lang="pl-PL" sz="2000" dirty="0"/>
            </a:br>
            <a:endParaRPr lang="pl-PL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563213"/>
              </p:ext>
            </p:extLst>
          </p:nvPr>
        </p:nvGraphicFramePr>
        <p:xfrm>
          <a:off x="467544" y="836713"/>
          <a:ext cx="7560841" cy="5762969"/>
        </p:xfrm>
        <a:graphic>
          <a:graphicData uri="http://schemas.openxmlformats.org/drawingml/2006/table">
            <a:tbl>
              <a:tblPr firstRow="1" firstCol="1" bandRow="1"/>
              <a:tblGrid>
                <a:gridCol w="895331"/>
                <a:gridCol w="564728"/>
                <a:gridCol w="784105"/>
                <a:gridCol w="700533"/>
                <a:gridCol w="2003279"/>
                <a:gridCol w="2003279"/>
                <a:gridCol w="609586"/>
              </a:tblGrid>
              <a:tr h="122406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Dostępność – dostęp dla osób niepełnosprawnych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jedna lub więcej odpowiedzi do wyboru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 – 2.3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podjazdy oraz dojścia o nachyleniu zgodnym z przepisami wydanymi na podstawie art. 7 ust. 2 pkt 1 ustawy z dnia 7 lipca 1994 r. Prawo budowlane (tekst jednolity Dz.U.2013.1409)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52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 – 2.3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przy lokalizacji poradni/ gabinetu powyżej pierwszej kondygnacji: dźwig umożliwiający transport chorych na wózkach, a w budynkach do dwóch kondygnacji możliwe inne urządzenie techniczne umożliwiające wjazd niepełnosprawnych albo lokalizacja na parterze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46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 – 2.3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co najmniej jedno pomieszczenie sanitarne przystosowane dla osób niepełnosprawnych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6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Ciągłość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jedna odpowiedź do wyboru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</a:t>
                      </a:r>
                      <a:endParaRPr lang="pl-PL" sz="10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</a:rPr>
                        <a:t>wszystkie zakresy</a:t>
                      </a:r>
                      <a:endParaRPr lang="pl-PL" sz="11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 dniu złożenia oferty oferent realizuje na podstawie umowy zawartej z Funduszem proces leczenia świadczeniobiorców w ramach danego zakresu świadczeń i w ramach obszaru, którego dotyczy postępowanie</a:t>
                      </a:r>
                      <a:endParaRPr lang="pl-PL" sz="11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l-PL" sz="10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Cena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Cena obliczona zgodnie ze wzorem określonym w załączniku nr 2. cena ofertowa  jest oceniana poprzez odniesienie ceny jednostki rozliczeniowej zaproponowanej przez oferenta w ofercie lub stanowiącej końcowy wynik negocjacji w stosunku do ceny oczekiwanej przez Fundusz w danym postępowaniu w sprawie zawarcia umowy.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9" marR="65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61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368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pPr algn="ctr"/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>Kryteria </a:t>
            </a:r>
            <a:r>
              <a:rPr lang="pl-PL" sz="2000" dirty="0"/>
              <a:t>oceny ofert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420072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dirty="0"/>
              <a:t>W kolumnie „ZAKRES” określono zakresy świadczeń, których dotyczą oceniane kryteria wskazane w kolumnie „TREŚĆ”. </a:t>
            </a:r>
            <a:endParaRPr lang="pl-PL" dirty="0" smtClean="0"/>
          </a:p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r>
              <a:rPr lang="pl-PL" dirty="0" smtClean="0"/>
              <a:t>Poszczególne </a:t>
            </a:r>
            <a:r>
              <a:rPr lang="pl-PL" dirty="0"/>
              <a:t>kody wskazane w kolumnie „ZAKRES” oznaczają odpowiednio:</a:t>
            </a:r>
          </a:p>
          <a:p>
            <a:pPr marL="114300" indent="0">
              <a:buNone/>
            </a:pPr>
            <a:r>
              <a:rPr lang="pl-PL" dirty="0" smtClean="0"/>
              <a:t>1.1 </a:t>
            </a:r>
            <a:r>
              <a:rPr lang="pl-PL" dirty="0"/>
              <a:t>	Zakład </a:t>
            </a:r>
            <a:r>
              <a:rPr lang="pl-PL" dirty="0" err="1"/>
              <a:t>Pielęgnacyjno</a:t>
            </a:r>
            <a:r>
              <a:rPr lang="pl-PL" dirty="0"/>
              <a:t> - Opiekuńczy</a:t>
            </a:r>
          </a:p>
          <a:p>
            <a:pPr marL="114300" indent="0">
              <a:buNone/>
            </a:pPr>
            <a:r>
              <a:rPr lang="pl-PL" dirty="0"/>
              <a:t>1.2 	Zakład Opiekuńczo - Leczniczy</a:t>
            </a:r>
          </a:p>
          <a:p>
            <a:pPr marL="114300" indent="0">
              <a:buNone/>
            </a:pPr>
            <a:r>
              <a:rPr lang="pl-PL" dirty="0"/>
              <a:t>1.3	Zakład Opiekuńczo Leczniczy dla Pacjentów Wentylowanych </a:t>
            </a:r>
            <a:endParaRPr lang="pl-PL" dirty="0" smtClean="0"/>
          </a:p>
          <a:p>
            <a:pPr marL="114300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Mechanicznie</a:t>
            </a:r>
            <a:endParaRPr lang="pl-PL" dirty="0"/>
          </a:p>
          <a:p>
            <a:pPr marL="114300" indent="0">
              <a:buNone/>
            </a:pPr>
            <a:r>
              <a:rPr lang="pl-PL" dirty="0"/>
              <a:t>2.1 	Zakład </a:t>
            </a:r>
            <a:r>
              <a:rPr lang="pl-PL" dirty="0" err="1"/>
              <a:t>Pielęgnacyjno</a:t>
            </a:r>
            <a:r>
              <a:rPr lang="pl-PL" dirty="0"/>
              <a:t> - Opiekuńczy dla Dzieci i Młodzieży</a:t>
            </a:r>
          </a:p>
          <a:p>
            <a:pPr marL="114300" indent="0">
              <a:buNone/>
            </a:pPr>
            <a:r>
              <a:rPr lang="pl-PL" dirty="0"/>
              <a:t>2.2 	Zakład Opiekuńczo - Leczniczy dla Dzieci i Młodzieży</a:t>
            </a:r>
          </a:p>
          <a:p>
            <a:pPr marL="114300" indent="0">
              <a:buNone/>
            </a:pPr>
            <a:r>
              <a:rPr lang="pl-PL" dirty="0"/>
              <a:t>2.3 	Zakład Opiekuńczo Leczniczy dla Dzieci i Młodzieży </a:t>
            </a:r>
            <a:endParaRPr lang="pl-PL" dirty="0" smtClean="0"/>
          </a:p>
          <a:p>
            <a:pPr marL="114300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Wentylowanych </a:t>
            </a:r>
            <a:r>
              <a:rPr lang="pl-PL" dirty="0"/>
              <a:t>Mechanicznie</a:t>
            </a:r>
          </a:p>
          <a:p>
            <a:pPr marL="114300" indent="0">
              <a:buNone/>
            </a:pPr>
            <a:r>
              <a:rPr lang="pl-PL" dirty="0"/>
              <a:t>3.1 	Zespół Długoterminowej Opieki Domowej dla Pacjentów </a:t>
            </a:r>
            <a:endParaRPr lang="pl-PL" dirty="0" smtClean="0"/>
          </a:p>
          <a:p>
            <a:pPr marL="114300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Wentylowanych </a:t>
            </a:r>
            <a:r>
              <a:rPr lang="pl-PL" dirty="0"/>
              <a:t>Mechanicznie</a:t>
            </a:r>
          </a:p>
          <a:p>
            <a:pPr marL="114300" indent="0">
              <a:buNone/>
            </a:pPr>
            <a:r>
              <a:rPr lang="pl-PL" dirty="0"/>
              <a:t>3.2 	Zespół Długoterminowej Opieki Domowej dla Dzieci </a:t>
            </a:r>
            <a:endParaRPr lang="pl-PL" dirty="0" smtClean="0"/>
          </a:p>
          <a:p>
            <a:pPr marL="114300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i </a:t>
            </a:r>
            <a:r>
              <a:rPr lang="pl-PL" dirty="0"/>
              <a:t>Młodzieży Wentylowanych Mechanicznie  </a:t>
            </a:r>
          </a:p>
          <a:p>
            <a:pPr marL="114300" indent="0">
              <a:buNone/>
            </a:pPr>
            <a:r>
              <a:rPr lang="pl-PL" dirty="0"/>
              <a:t>4 	Pielęgniarska Opieka Długoterminowa Domowa</a:t>
            </a:r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62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06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A9A57C"/>
              </a:buClr>
              <a:buNone/>
            </a:pPr>
            <a:endParaRPr lang="pl-PL" sz="2800" dirty="0" smtClean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Clr>
                <a:srgbClr val="A9A57C"/>
              </a:buClr>
              <a:buNone/>
            </a:pPr>
            <a:endParaRPr lang="pl-PL" sz="2800" dirty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Clr>
                <a:srgbClr val="A9A57C"/>
              </a:buClr>
              <a:buNone/>
            </a:pPr>
            <a:endParaRPr lang="pl-PL" sz="2800" dirty="0" smtClean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Clr>
                <a:srgbClr val="A9A57C"/>
              </a:buClr>
              <a:buNone/>
            </a:pPr>
            <a:r>
              <a:rPr lang="pl-PL" sz="40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Postępowania </a:t>
            </a:r>
            <a:r>
              <a:rPr lang="pl-PL" sz="40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obszary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63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81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OBSZARY </a:t>
            </a: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KONTRAKTOWANIA    SPO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88024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dirty="0" smtClean="0"/>
              <a:t>Zaplanowano następujące obszary kontraktowania:</a:t>
            </a:r>
          </a:p>
          <a:p>
            <a:pPr marL="114300" indent="0">
              <a:buNone/>
            </a:pPr>
            <a:r>
              <a:rPr lang="pl-PL" dirty="0" smtClean="0"/>
              <a:t>1. Województwo (1)</a:t>
            </a:r>
            <a:endParaRPr lang="pl-PL" dirty="0"/>
          </a:p>
          <a:p>
            <a:pPr marL="114300" indent="0">
              <a:buNone/>
            </a:pPr>
            <a:r>
              <a:rPr lang="pl-PL" dirty="0"/>
              <a:t>2</a:t>
            </a:r>
            <a:r>
              <a:rPr lang="pl-PL" dirty="0" smtClean="0"/>
              <a:t>. </a:t>
            </a:r>
            <a:r>
              <a:rPr lang="pl-PL" dirty="0"/>
              <a:t>Podregiony: bielski; częstochowski; bytomski; gliwicki; katowicki; sosnowiecki;  tyski; </a:t>
            </a:r>
            <a:r>
              <a:rPr lang="pl-PL" dirty="0" smtClean="0"/>
              <a:t>rybnicki (8)</a:t>
            </a:r>
            <a:endParaRPr lang="pl-PL" dirty="0"/>
          </a:p>
          <a:p>
            <a:pPr marL="114300" indent="0">
              <a:buNone/>
            </a:pPr>
            <a:r>
              <a:rPr lang="pl-PL" dirty="0"/>
              <a:t>3</a:t>
            </a:r>
            <a:r>
              <a:rPr lang="pl-PL" dirty="0" smtClean="0"/>
              <a:t>. </a:t>
            </a:r>
            <a:r>
              <a:rPr lang="pl-PL" dirty="0"/>
              <a:t>Powiaty: Powiat będziński, Powiat bielski, Powiat cieszyński, Powiat częstochowski, Powiat gliwicki, Powiat kłobucki, Powiat lubliniecki, Powiat mikołowski, Powiat myszkowski, Powiat pszczyński, Powiat raciborski, Powiat rybnicki, Powiat tarnogórski, Powiat bieruńsko-lędziński, Powiat wodzisławski, Powiat zawierciański, Powiat żywiecki, Powiat m. Bielsko-Biała, Powiat m. Bytom, Powiat m. Chorzów, Powiat m. Częstochowa,  Powiat m. Dąbrowa Górnicza, Powiat m. Gliwice, Powiat m. Jastrzębie-Zdrój, Powiat m. Jaworzno, Powiat m. Katowice, Powiat m. Mysłowice, Powiat m. Piekary Śląskie, Powiat m. Ruda Śląska, Powiat m. Rybnik, Powiat m. Siemianowice Śląskie, Powiat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m</a:t>
            </a:r>
            <a:r>
              <a:rPr lang="pl-PL" dirty="0"/>
              <a:t>. Sosnowiec, Powiat m. Świętochłowice, Powiat m. Tychy, Powiat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m</a:t>
            </a:r>
            <a:r>
              <a:rPr lang="pl-PL" dirty="0"/>
              <a:t>. Zabrze, Powiat m. </a:t>
            </a:r>
            <a:r>
              <a:rPr lang="pl-PL" dirty="0" smtClean="0"/>
              <a:t>Żory (36).</a:t>
            </a: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EB51-468F-4F74-A1DC-937DE2D54A88}" type="slidenum">
              <a:rPr lang="pl-PL" smtClean="0"/>
              <a:pPr/>
              <a:t>64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065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K:\WSOZ_III_Zb\WMika\2014\województw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105" y="0"/>
            <a:ext cx="48537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EB51-468F-4F74-A1DC-937DE2D54A88}" type="slidenum">
              <a:rPr lang="pl-PL" smtClean="0"/>
              <a:pPr/>
              <a:t>65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353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620000" cy="576064"/>
          </a:xfrm>
        </p:spPr>
        <p:txBody>
          <a:bodyPr/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OBSZARY KONTRAKTOWANIA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66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254699"/>
              </p:ext>
            </p:extLst>
          </p:nvPr>
        </p:nvGraphicFramePr>
        <p:xfrm>
          <a:off x="899592" y="620690"/>
          <a:ext cx="6696744" cy="6093721"/>
        </p:xfrm>
        <a:graphic>
          <a:graphicData uri="http://schemas.openxmlformats.org/drawingml/2006/table">
            <a:tbl>
              <a:tblPr/>
              <a:tblGrid>
                <a:gridCol w="2808312"/>
                <a:gridCol w="2246650"/>
                <a:gridCol w="1641782"/>
              </a:tblGrid>
              <a:tr h="23976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nazwa podregionu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powiat nazwa  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powiat kod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2610">
                <a:tc rowSpan="4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Podregion bielski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bielski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2402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cieszyński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2403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żywiecki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2417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Bielsko-Biała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2461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rowSpan="5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Podregion częstochowski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częstochowski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2404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kłobucki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2406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lubliniecki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2407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myszkowski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2409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Częstochowa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2464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Podregion bytomski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tarnogórski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2413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Bytom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2462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Piekary Śląskie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2471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Podregion gliwicki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gliwicki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2405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Gliwice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2466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Zabrze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2478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rowSpan="6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Podregion katowicki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Chorzów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2463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Katowice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2469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Mysłowice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2470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Ruda Śląska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2472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Siemianowice Śląskie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2474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Świętochłowice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2476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rowSpan="5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Podregion sosnowiecki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będziński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2401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zawierciański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2416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Dąbrowa Górnicza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2465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Jaworzno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2468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Sosnowiec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2475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rowSpan="4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Podregion tyski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mikołowski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2408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pszczyński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2410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bieruńsko-lędziński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2414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Tychy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2477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rowSpan="6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Podregion rybnicki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raciborski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2411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rybnicki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2412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wodzisławski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2415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Jastrzębie Zdrój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2467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Rybnik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2473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Żory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2479</a:t>
                      </a:r>
                    </a:p>
                  </a:txBody>
                  <a:tcPr marL="6367" marR="6367" marT="63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97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:\WSOZ_III_Zb\WMika\2014\Podregion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105" y="0"/>
            <a:ext cx="48537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EB51-468F-4F74-A1DC-937DE2D54A88}" type="slidenum">
              <a:rPr lang="pl-PL" smtClean="0"/>
              <a:pPr/>
              <a:t>67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83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:\WSOZ_III_Zb\WMika\2014\Powiat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105" y="0"/>
            <a:ext cx="48537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EB51-468F-4F74-A1DC-937DE2D54A88}" type="slidenum">
              <a:rPr lang="pl-PL" smtClean="0"/>
              <a:pPr/>
              <a:t>68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75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782886"/>
              </p:ext>
            </p:extLst>
          </p:nvPr>
        </p:nvGraphicFramePr>
        <p:xfrm>
          <a:off x="899592" y="980728"/>
          <a:ext cx="7128792" cy="5257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8388"/>
                <a:gridCol w="1694188"/>
                <a:gridCol w="1936216"/>
              </a:tblGrid>
              <a:tr h="3116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 smtClean="0">
                          <a:effectLst/>
                        </a:rPr>
                        <a:t>SPO - Zakres </a:t>
                      </a:r>
                      <a:r>
                        <a:rPr lang="pl-PL" sz="1200" u="none" strike="noStrike" dirty="0">
                          <a:effectLst/>
                        </a:rPr>
                        <a:t>świadczeń - nazwa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Zakres świadczeń - kod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Obszar kontraktowania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</a:tr>
              <a:tr h="69642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ŚWIADCZENIA   ZESPOŁU DŁUGOTERMINOWEJ OPIEKI DOMOWEJ DLA PACJENTÓW WENTYLOWANYCH MECHANICZNIE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14.2140.026.04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województwo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</a:tr>
              <a:tr h="69955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ŚWIADCZENIA  ZESPOŁU DŁUGOTERMINOWEJ OPIEKI DOMOWEJ DLA DZIECI  WENTYLOWANYCH MECHANICZNIE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14.2141.026.04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województwo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</a:tr>
              <a:tr h="41465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ŚWIADCZENIA  W PIELĘGNIARSKIEJ  OPIECE DŁUGOTERMINOWEJ DOMOWEJ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14.2142.026.04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powiaty (ziemskie i grodzkie)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</a:tr>
              <a:tr h="5892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ŚWIADCZENIA W  ZAKŁADZIE PIELĘGNACYJNO- OPIEKUŃCZYM/OPIEKUŃCZO-LECZNICZYM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14.5160.026.04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podregiony - grupa powiatów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</a:tr>
              <a:tr h="6703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ŚWIADCZENIA  W ZAKŁADZIE PIELĘGNACYJNO-OPIEKUŃCZYM DLA DZIECI  I MŁODZIEŻY/OPIEKUŃCZO-LECZNICZYM DLA DZIECI I MŁODZIEŻY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14.5161.026.04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województwo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</a:tr>
              <a:tr h="92845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ŚWIADCZENIA  W ZAKŁADZIE PIELĘGNACYJNO - OPIEKUŃCZYM DLA PACJENTÓW WENTYLOWANYCH MECHANICZNIE/OPIEKUŃCZO-LECZNICZYM DLA PACJENTÓW WENTYLOWANYCH  MECHANICZNIE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14.5170.028.04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województwo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</a:tr>
              <a:tr h="94689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ŚWIADCZENIA  W ZAKŁADZIE PIELĘGNACYJNO - OPIEKUŃCZYM DLA DZIECI WENTYLOWANYCH MECHANICZNIE/OPIEKUŃCZO-LECZNICZYM DLA DZIECI WENTYLOWANYCH  MECHANICZNIE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14.5171.027.04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województwo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0" marR="7730" marT="7730" marB="0" anchor="ctr"/>
                </a:tc>
              </a:tr>
            </a:tbl>
          </a:graphicData>
        </a:graphic>
      </p:graphicFrame>
      <p:sp>
        <p:nvSpPr>
          <p:cNvPr id="2" name="Prostokąt 1"/>
          <p:cNvSpPr/>
          <p:nvPr/>
        </p:nvSpPr>
        <p:spPr>
          <a:xfrm>
            <a:off x="2483768" y="404664"/>
            <a:ext cx="3452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OBSZARY KONTRAKTOWANIA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SPO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EB51-468F-4F74-A1DC-937DE2D54A88}" type="slidenum">
              <a:rPr lang="pl-PL" smtClean="0"/>
              <a:pPr/>
              <a:t>69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521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pl-PL" sz="2800" b="1" dirty="0" smtClean="0"/>
              <a:t>Rozporządzenie </a:t>
            </a:r>
            <a:r>
              <a:rPr lang="pl-PL" sz="2800" b="1" dirty="0"/>
              <a:t>Ministra Zdrowia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z </a:t>
            </a:r>
            <a:r>
              <a:rPr lang="pl-PL" sz="2800" b="1" dirty="0"/>
              <a:t>dnia 22 listopada 2013 r. </a:t>
            </a:r>
            <a:br>
              <a:rPr lang="pl-PL" sz="2800" b="1" dirty="0"/>
            </a:br>
            <a:r>
              <a:rPr lang="pl-PL" sz="2800" b="1" dirty="0"/>
              <a:t>w sprawie świadczeń gwarantowanych z zakresu świadczeń pielęgnacyjnych i opiekuńczych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w </a:t>
            </a:r>
            <a:r>
              <a:rPr lang="pl-PL" sz="2800" b="1" dirty="0"/>
              <a:t>ramach opieki długoterminowej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(</a:t>
            </a:r>
            <a:r>
              <a:rPr lang="pl-PL" sz="2800" b="1" dirty="0"/>
              <a:t>Dz. U. z 2013 r. poz. 1480) 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pl-PL" sz="2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ykaz gwarantowanych świadczeń opieki zdrowotnej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pl-PL" sz="2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ymagane warunki do ich realizacji</a:t>
            </a: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07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3600" b="1" dirty="0" smtClean="0">
                <a:solidFill>
                  <a:srgbClr val="1F497D">
                    <a:lumMod val="75000"/>
                  </a:srgbClr>
                </a:solidFill>
              </a:rPr>
              <a:t>TERMINARZ POSTĘPOWAŃ</a:t>
            </a:r>
            <a:endParaRPr lang="pl-PL" sz="3600" b="1" dirty="0">
              <a:solidFill>
                <a:srgbClr val="1F497D">
                  <a:lumMod val="75000"/>
                </a:srgbClr>
              </a:solidFill>
            </a:endParaRP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2800" dirty="0" smtClean="0"/>
              <a:t>Ogłoszenie:			13 marca br.</a:t>
            </a:r>
          </a:p>
          <a:p>
            <a:pPr>
              <a:buNone/>
            </a:pPr>
            <a:r>
              <a:rPr lang="pl-PL" sz="2800" dirty="0" smtClean="0"/>
              <a:t>Składanie ofert do:	27 marca br.</a:t>
            </a:r>
          </a:p>
          <a:p>
            <a:pPr>
              <a:buNone/>
            </a:pPr>
            <a:r>
              <a:rPr lang="pl-PL" sz="2800" dirty="0" smtClean="0"/>
              <a:t>Otwarcie ofert od:	01 kwietnia br.</a:t>
            </a:r>
          </a:p>
          <a:p>
            <a:pPr>
              <a:buNone/>
            </a:pPr>
            <a:r>
              <a:rPr lang="pl-PL" sz="2800" dirty="0" smtClean="0"/>
              <a:t>Rozstrzygnięcie:	</a:t>
            </a:r>
            <a:r>
              <a:rPr lang="pl-PL" sz="2800" smtClean="0"/>
              <a:t>	</a:t>
            </a:r>
            <a:r>
              <a:rPr lang="pl-PL" sz="2800" smtClean="0"/>
              <a:t>25 </a:t>
            </a:r>
            <a:r>
              <a:rPr lang="pl-PL" sz="2800" dirty="0" smtClean="0"/>
              <a:t>kwietnia br.</a:t>
            </a:r>
          </a:p>
          <a:p>
            <a:pPr algn="just"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W wyjątkiem postępowań w zakresie: pielęgniarskiej opieki</a:t>
            </a:r>
          </a:p>
          <a:p>
            <a:pPr algn="just"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długoterminowej  domowej, w których </a:t>
            </a:r>
            <a:r>
              <a:rPr lang="pl-PL" sz="2400" b="1" u="sng" dirty="0" smtClean="0">
                <a:solidFill>
                  <a:srgbClr val="FF0000"/>
                </a:solidFill>
              </a:rPr>
              <a:t>rozstrzygnięcie</a:t>
            </a:r>
          </a:p>
          <a:p>
            <a:pPr algn="just">
              <a:buNone/>
            </a:pPr>
            <a:r>
              <a:rPr lang="pl-PL" sz="2400" b="1" u="sng" dirty="0" smtClean="0">
                <a:solidFill>
                  <a:srgbClr val="FF0000"/>
                </a:solidFill>
              </a:rPr>
              <a:t>nastąpi 12 maja br.</a:t>
            </a:r>
            <a:endParaRPr lang="pl-PL" sz="2400" b="1" u="sng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70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0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endParaRPr lang="pl-PL" sz="3600" b="1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3600" b="1" u="sng" dirty="0" smtClean="0">
                <a:solidFill>
                  <a:srgbClr val="1F497D">
                    <a:lumMod val="75000"/>
                  </a:srgbClr>
                </a:solidFill>
              </a:rPr>
              <a:t>Okres obowiązywania umów</a:t>
            </a:r>
            <a:r>
              <a:rPr lang="pl-PL" sz="3600" b="1" dirty="0" smtClean="0">
                <a:solidFill>
                  <a:srgbClr val="1F497D">
                    <a:lumMod val="75000"/>
                  </a:srgbClr>
                </a:solidFill>
              </a:rPr>
              <a:t>:</a:t>
            </a: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endParaRPr lang="pl-PL" sz="3600" b="1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3600" b="1" dirty="0" smtClean="0">
                <a:solidFill>
                  <a:srgbClr val="1F497D">
                    <a:lumMod val="75000"/>
                  </a:srgbClr>
                </a:solidFill>
              </a:rPr>
              <a:t>01.07.2014 – 30.06.2019</a:t>
            </a: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3600" b="1" dirty="0" smtClean="0">
                <a:solidFill>
                  <a:srgbClr val="1F497D">
                    <a:lumMod val="75000"/>
                  </a:srgbClr>
                </a:solidFill>
              </a:rPr>
              <a:t>(5 lat)</a:t>
            </a: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endParaRPr lang="pl-PL" sz="2400" b="1" u="sng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71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0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0" indent="-571500">
              <a:spcBef>
                <a:spcPts val="0"/>
              </a:spcBef>
              <a:buClr>
                <a:srgbClr val="C00000"/>
              </a:buClr>
              <a:buAutoNum type="romanUcPeriod"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Oferty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muszą być przygotowane na właściwe </a:t>
            </a:r>
            <a:endParaRPr lang="pl-PL" sz="280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       postępowanie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- </a:t>
            </a:r>
            <a:r>
              <a:rPr lang="pl-PL" sz="2800" b="1" dirty="0">
                <a:solidFill>
                  <a:srgbClr val="C00000"/>
                </a:solidFill>
              </a:rPr>
              <a:t>zgodne z kodem </a:t>
            </a:r>
            <a:r>
              <a:rPr lang="pl-PL" sz="2800" b="1" dirty="0" smtClean="0">
                <a:solidFill>
                  <a:srgbClr val="C00000"/>
                </a:solidFill>
              </a:rPr>
              <a:t>terytorialnym</a:t>
            </a: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b="1" dirty="0">
                <a:solidFill>
                  <a:srgbClr val="C00000"/>
                </a:solidFill>
              </a:rPr>
              <a:t> </a:t>
            </a:r>
            <a:r>
              <a:rPr lang="pl-PL" sz="2800" b="1" dirty="0" smtClean="0">
                <a:solidFill>
                  <a:srgbClr val="C00000"/>
                </a:solidFill>
              </a:rPr>
              <a:t>      </a:t>
            </a:r>
            <a:r>
              <a:rPr lang="pl-PL" sz="2800" b="1" dirty="0">
                <a:solidFill>
                  <a:srgbClr val="C00000"/>
                </a:solidFill>
              </a:rPr>
              <a:t>miejsca udzielania świadczeń;</a:t>
            </a: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(miejsce udzielania świadczeń to pomieszczenie lub zespół pomieszczeń, w tej samej lokalizacji, powiązanych funkcjonalnie i organizacyjne, w celu wykonywania świadczeń określonego zakresu)</a:t>
            </a: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>
              <a:solidFill>
                <a:srgbClr val="1F497D">
                  <a:lumMod val="75000"/>
                </a:srgbClr>
              </a:solidFill>
            </a:endParaRPr>
          </a:p>
          <a:p>
            <a:pPr marL="571500" lvl="0" indent="-571500">
              <a:spcBef>
                <a:spcPts val="0"/>
              </a:spcBef>
              <a:buClr>
                <a:srgbClr val="C00000"/>
              </a:buClr>
              <a:buAutoNum type="romanUcPeriod" startAt="2"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Oferta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musi zawierać ilość 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świadczeń </a:t>
            </a: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      (osobodni) </a:t>
            </a:r>
            <a:r>
              <a:rPr lang="pl-PL" sz="2800" b="1" dirty="0">
                <a:solidFill>
                  <a:srgbClr val="C00000"/>
                </a:solidFill>
              </a:rPr>
              <a:t>na 6 miesięcy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(pół roku);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72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0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114"/>
          </a:xfrm>
        </p:spPr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472608"/>
          </a:xfrm>
        </p:spPr>
        <p:txBody>
          <a:bodyPr>
            <a:normAutofit fontScale="70000" lnSpcReduction="20000"/>
          </a:bodyPr>
          <a:lstStyle/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dirty="0" smtClean="0">
                <a:solidFill>
                  <a:srgbClr val="C00000"/>
                </a:solidFill>
              </a:rPr>
              <a:t>III.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 Do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oferty należy dołączyć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:</a:t>
            </a: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3400" b="1" dirty="0" smtClean="0">
                <a:solidFill>
                  <a:srgbClr val="C00000"/>
                </a:solidFill>
              </a:rPr>
              <a:t>Oświadczenie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– wg wzoru udostępnionego przez Śląski OW NFZ wymagane w przypadku składania oferty w zakresie pielęgniarskiej opieki długoterminowej domowej;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3400" b="1" dirty="0">
                <a:solidFill>
                  <a:srgbClr val="C00000"/>
                </a:solidFill>
              </a:rPr>
              <a:t>Oświadczenie</a:t>
            </a:r>
            <a:r>
              <a:rPr lang="pl-PL" sz="2800" b="1" dirty="0">
                <a:solidFill>
                  <a:srgbClr val="C00000"/>
                </a:solidFill>
              </a:rPr>
              <a:t> </a:t>
            </a:r>
            <a:r>
              <a:rPr lang="pl-PL" sz="2400" dirty="0">
                <a:solidFill>
                  <a:srgbClr val="1F497D">
                    <a:lumMod val="75000"/>
                  </a:srgbClr>
                </a:solidFill>
              </a:rPr>
              <a:t>– wg wzoru udostępnionego przez Śląski OW NFZ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o kontynuacji opieki na rzecz świadczeniobiorców;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3400" b="1" dirty="0" smtClean="0">
                <a:solidFill>
                  <a:srgbClr val="C00000"/>
                </a:solidFill>
              </a:rPr>
              <a:t>Oświadczenie</a:t>
            </a:r>
            <a:r>
              <a:rPr lang="pl-PL" sz="2800" b="1" dirty="0" smtClean="0">
                <a:solidFill>
                  <a:srgbClr val="C00000"/>
                </a:solidFill>
              </a:rPr>
              <a:t>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– o samodzielnej realizacji świadczeń bez udziału </a:t>
            </a:r>
            <a:r>
              <a:rPr lang="pl-PL" sz="2400" dirty="0">
                <a:solidFill>
                  <a:srgbClr val="1F497D">
                    <a:lumMod val="75000"/>
                  </a:srgbClr>
                </a:solidFill>
              </a:rPr>
              <a:t>podwykonawców w przypadku składania oferty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/>
            </a:r>
            <a:b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</a:b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w </a:t>
            </a:r>
            <a:r>
              <a:rPr lang="pl-PL" sz="2400" dirty="0">
                <a:solidFill>
                  <a:srgbClr val="1F497D">
                    <a:lumMod val="75000"/>
                  </a:srgbClr>
                </a:solidFill>
              </a:rPr>
              <a:t>zakresie pielęgniarskiej opieki długoterminowej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domowej;</a:t>
            </a:r>
          </a:p>
          <a:p>
            <a:pPr marL="45720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3400" b="1" dirty="0" smtClean="0">
                <a:solidFill>
                  <a:srgbClr val="C00000"/>
                </a:solidFill>
              </a:rPr>
              <a:t>umowy podwykonawcze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na badania laboratoryjne, diagnostyczne, </a:t>
            </a:r>
          </a:p>
          <a:p>
            <a:pPr mar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       transport sanitarny </a:t>
            </a:r>
            <a:r>
              <a:rPr lang="pl-PL" sz="2400" b="1" dirty="0" smtClean="0">
                <a:solidFill>
                  <a:srgbClr val="C00000"/>
                </a:solidFill>
              </a:rPr>
              <a:t>(wymagane w przypadku braku możliwości ich wykonania </a:t>
            </a:r>
            <a:br>
              <a:rPr lang="pl-PL" sz="2400" b="1" dirty="0" smtClean="0">
                <a:solidFill>
                  <a:srgbClr val="C00000"/>
                </a:solidFill>
              </a:rPr>
            </a:br>
            <a:r>
              <a:rPr lang="pl-PL" sz="2400" b="1" dirty="0" smtClean="0">
                <a:solidFill>
                  <a:srgbClr val="C00000"/>
                </a:solidFill>
              </a:rPr>
              <a:t>        w ramach własnej struktury)</a:t>
            </a:r>
            <a:endParaRPr lang="pl-PL" sz="240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3400" b="1" dirty="0">
                <a:solidFill>
                  <a:srgbClr val="C00000"/>
                </a:solidFill>
              </a:rPr>
              <a:t>Oświadczenie</a:t>
            </a:r>
            <a:r>
              <a:rPr lang="pl-PL" sz="2400" b="1" dirty="0" smtClean="0">
                <a:solidFill>
                  <a:srgbClr val="C00000"/>
                </a:solidFill>
              </a:rPr>
              <a:t>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– o gwarantowanej gotowości użytkowania   samochodu osobowego;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3400" b="1" dirty="0" smtClean="0">
                <a:solidFill>
                  <a:srgbClr val="C00000"/>
                </a:solidFill>
              </a:rPr>
              <a:t>Oświadczenie</a:t>
            </a:r>
            <a:r>
              <a:rPr lang="pl-PL" sz="2400" b="1" dirty="0" smtClean="0">
                <a:solidFill>
                  <a:srgbClr val="C00000"/>
                </a:solidFill>
              </a:rPr>
              <a:t>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– o wyliczonej liczbie pielęgniarek wg norm zatrudnienia – w stacjonarnych formach opieki,</a:t>
            </a:r>
            <a:endParaRPr lang="pl-PL" sz="24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2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3400" b="1" dirty="0">
                <a:solidFill>
                  <a:srgbClr val="C00000"/>
                </a:solidFill>
              </a:rPr>
              <a:t>certyfikaty</a:t>
            </a:r>
            <a:r>
              <a:rPr lang="pl-PL" sz="3400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pl-PL" sz="3400" b="1" dirty="0">
                <a:solidFill>
                  <a:srgbClr val="C00000"/>
                </a:solidFill>
              </a:rPr>
              <a:t>zewnętrznej ocena jakości</a:t>
            </a:r>
            <a:r>
              <a:rPr lang="pl-PL" sz="2800" b="1" dirty="0">
                <a:solidFill>
                  <a:srgbClr val="C00000"/>
                </a:solidFill>
              </a:rPr>
              <a:t>, </a:t>
            </a:r>
            <a:r>
              <a:rPr lang="pl-PL" sz="2800" b="1" dirty="0" smtClean="0">
                <a:solidFill>
                  <a:srgbClr val="C00000"/>
                </a:solidFill>
              </a:rPr>
              <a:t>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m.in</a:t>
            </a:r>
            <a:r>
              <a:rPr lang="pl-PL" sz="2400" dirty="0">
                <a:solidFill>
                  <a:srgbClr val="1F497D">
                    <a:lumMod val="75000"/>
                  </a:srgbClr>
                </a:solidFill>
              </a:rPr>
              <a:t>. certyfikat systemu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zarządzania (kopie </a:t>
            </a:r>
            <a:r>
              <a:rPr lang="pl-PL" sz="2400" dirty="0">
                <a:solidFill>
                  <a:srgbClr val="1F497D">
                    <a:lumMod val="75000"/>
                  </a:srgbClr>
                </a:solidFill>
              </a:rPr>
              <a:t>potwierdzone za zgodność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);</a:t>
            </a: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400" b="1" dirty="0" smtClean="0">
                <a:solidFill>
                  <a:srgbClr val="C00000"/>
                </a:solidFill>
              </a:rPr>
              <a:t>      </a:t>
            </a:r>
            <a:endParaRPr lang="pl-PL" sz="200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>
              <a:solidFill>
                <a:srgbClr val="1F497D">
                  <a:lumMod val="75000"/>
                </a:srgbClr>
              </a:solidFill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73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847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74</a:t>
            </a:fld>
            <a:endParaRPr lang="pl-PL"/>
          </a:p>
        </p:txBody>
      </p:sp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25" y="188640"/>
            <a:ext cx="5746750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008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75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683568" y="836712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Pieczęć </a:t>
            </a:r>
            <a:r>
              <a:rPr lang="pl-PL" dirty="0"/>
              <a:t>świadczeniodawcy 			</a:t>
            </a:r>
            <a:r>
              <a:rPr lang="pl-PL" dirty="0" smtClean="0"/>
              <a:t>Data </a:t>
            </a:r>
            <a:endParaRPr lang="pl-PL" dirty="0"/>
          </a:p>
          <a:p>
            <a:r>
              <a:rPr lang="pl-PL" b="1" dirty="0"/>
              <a:t> </a:t>
            </a:r>
            <a:endParaRPr lang="pl-PL" dirty="0"/>
          </a:p>
          <a:p>
            <a:pPr algn="ctr"/>
            <a:r>
              <a:rPr lang="pl-PL" b="1" dirty="0" smtClean="0"/>
              <a:t>Oświadczenie</a:t>
            </a:r>
            <a:endParaRPr lang="pl-PL" dirty="0"/>
          </a:p>
          <a:p>
            <a:r>
              <a:rPr lang="pl-PL" dirty="0"/>
              <a:t> </a:t>
            </a:r>
          </a:p>
          <a:p>
            <a:pPr algn="just"/>
            <a:r>
              <a:rPr lang="pl-PL" dirty="0"/>
              <a:t>Oświadczam, że w przypadku wyboru mojej oferty i zawarcia umowy ze Śląskim OW NFZ w rodzaju świadczenia pielęgnacyjne i opiekuńcze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ramach opieki długoterminowej w zakresie świadczeń: ……………………………………………………….. w ramach postępowania konkursowego nr ………………………………………………………  na obszar (wskazany w ogłoszeniu): ……………………………………………………….. obejmę opieką świadczeniobiorców na rzecz których realizowane były przedmiotowe świadczenia przez dotychczasowych świadczeniodawców. </a:t>
            </a:r>
            <a:br>
              <a:rPr lang="pl-PL" dirty="0"/>
            </a:br>
            <a:r>
              <a:rPr lang="pl-PL" dirty="0"/>
              <a:t>Wykaz świadczeniobiorców z danego obszaru zostanie udostępniony przez Śląski OW NFZ po rozstrzygnięciu  postępowania w celu zabezpieczenia kontynuacji leczenia/opieki.</a:t>
            </a:r>
          </a:p>
          <a:p>
            <a:pPr algn="just"/>
            <a:r>
              <a:rPr lang="pl-PL" dirty="0"/>
              <a:t> </a:t>
            </a:r>
          </a:p>
          <a:p>
            <a:r>
              <a:rPr lang="pl-PL" dirty="0"/>
              <a:t> </a:t>
            </a:r>
            <a:r>
              <a:rPr lang="pl-PL" dirty="0" smtClean="0"/>
              <a:t>				……..…………………………..</a:t>
            </a:r>
            <a:endParaRPr lang="pl-PL" dirty="0"/>
          </a:p>
          <a:p>
            <a:r>
              <a:rPr lang="pl-PL" dirty="0"/>
              <a:t>      </a:t>
            </a:r>
            <a:r>
              <a:rPr lang="pl-PL" dirty="0" smtClean="0"/>
              <a:t>				 </a:t>
            </a:r>
            <a:r>
              <a:rPr lang="pl-PL" dirty="0"/>
              <a:t>Pieczęć i odpis oferenta	</a:t>
            </a:r>
          </a:p>
        </p:txBody>
      </p:sp>
    </p:spTree>
    <p:extLst>
      <p:ext uri="{BB962C8B-B14F-4D97-AF65-F5344CB8AC3E}">
        <p14:creationId xmlns:p14="http://schemas.microsoft.com/office/powerpoint/2010/main" val="307339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A9A57C"/>
              </a:buClr>
              <a:buNone/>
            </a:pPr>
            <a:endParaRPr lang="pl-PL" sz="2800" dirty="0" smtClean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Clr>
                <a:srgbClr val="A9A57C"/>
              </a:buClr>
              <a:buNone/>
            </a:pPr>
            <a:endParaRPr lang="pl-PL" sz="2800" dirty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Clr>
                <a:srgbClr val="A9A57C"/>
              </a:buClr>
              <a:buNone/>
            </a:pPr>
            <a:r>
              <a:rPr lang="pl-PL" sz="40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Najczęściej zadawane pytania</a:t>
            </a:r>
            <a:endParaRPr lang="pl-PL" sz="4000" dirty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76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765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Jak określić liczbę proponowaną liczbę świadczeń </a:t>
            </a: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      w ofercie w zakresie pielęgniarskiej opieki</a:t>
            </a: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      długoterminowej domowej</a:t>
            </a: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1700" dirty="0" smtClean="0">
                <a:solidFill>
                  <a:srgbClr val="1F497D">
                    <a:lumMod val="75000"/>
                  </a:srgbClr>
                </a:solidFill>
              </a:rPr>
              <a:t>Liczba świadczeń uzależniona jest od wykazanych pełnych etatów pielęgniarskich. Biorąc pod uwagę powyższe i możliwość jednoczasowej realizacji świadczeń  nad 6 pacjentami oraz okres obowiązywania umowy w danym roku, liczbę należy wyliczyć wg następującego wzoru:</a:t>
            </a:r>
            <a:endParaRPr lang="pl-PL" sz="1700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1900" dirty="0">
                <a:solidFill>
                  <a:srgbClr val="1F497D">
                    <a:lumMod val="75000"/>
                  </a:srgbClr>
                </a:solidFill>
              </a:rPr>
              <a:t>Liczba etatów x 6 x 184 dni  np. 2 x 6 x 184 dni = 2208 osobodni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Czy podmiot prowadzący dom pomocy społecznej może złożyć ofertę na realizację świadczeń </a:t>
            </a:r>
            <a:b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</a:b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w zakładzie opiekuńczym</a:t>
            </a: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1700" dirty="0" smtClean="0">
                <a:solidFill>
                  <a:srgbClr val="1F497D">
                    <a:lumMod val="75000"/>
                  </a:srgbClr>
                </a:solidFill>
              </a:rPr>
              <a:t>Nie – gdyż dom pomocy społecznej nie jest rejestrowany jako zakład pielęgnacyjno-opiekuńczy lub zakład </a:t>
            </a:r>
            <a:r>
              <a:rPr lang="pl-PL" sz="1700" dirty="0" err="1" smtClean="0">
                <a:solidFill>
                  <a:srgbClr val="1F497D">
                    <a:lumMod val="75000"/>
                  </a:srgbClr>
                </a:solidFill>
              </a:rPr>
              <a:t>opiekuńczo-leczniczy</a:t>
            </a:r>
            <a:r>
              <a:rPr lang="pl-PL" sz="1700" dirty="0" smtClean="0">
                <a:solidFill>
                  <a:srgbClr val="1F497D">
                    <a:lumMod val="75000"/>
                  </a:srgbClr>
                </a:solidFill>
              </a:rPr>
              <a:t> w rejestrze podmiotów wykonujących działalność leczniczą.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77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22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dirty="0" smtClean="0"/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dirty="0" smtClean="0"/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400" dirty="0" smtClean="0"/>
              <a:t>Kontakt telefoniczny w sprawie pytań merytorycznych: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 smtClean="0"/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400" dirty="0" smtClean="0"/>
              <a:t>nr telefonu:	</a:t>
            </a:r>
            <a:r>
              <a:rPr lang="pl-P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32/ 735 19 52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 smtClean="0"/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 smtClean="0"/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400" dirty="0" smtClean="0"/>
              <a:t>Monika Stelmach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 smtClean="0"/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400" dirty="0" smtClean="0"/>
              <a:t>Wojciech Mika</a:t>
            </a: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78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22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sz="40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uwagę!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79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287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 smtClean="0"/>
          </a:p>
          <a:p>
            <a:pPr marL="114300" indent="0" algn="ctr">
              <a:buNone/>
            </a:pPr>
            <a:r>
              <a:rPr lang="pl-PL" sz="2800" spc="-1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Wykaz </a:t>
            </a:r>
            <a:r>
              <a:rPr lang="pl-PL" sz="2800" spc="-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gwarantowanych świadczeń opieki zdrowotnej</a:t>
            </a:r>
          </a:p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r>
              <a:rPr lang="pl-PL" dirty="0" smtClean="0"/>
              <a:t>Świadczenia </a:t>
            </a:r>
            <a:r>
              <a:rPr lang="pl-PL" dirty="0"/>
              <a:t>gwarantowane są realizowane </a:t>
            </a:r>
            <a:br>
              <a:rPr lang="pl-PL" dirty="0"/>
            </a:br>
            <a:r>
              <a:rPr lang="pl-PL" dirty="0"/>
              <a:t>w warunkach: </a:t>
            </a:r>
          </a:p>
          <a:p>
            <a:pPr marL="114300" indent="0">
              <a:buNone/>
            </a:pPr>
            <a:r>
              <a:rPr lang="pl-PL" dirty="0"/>
              <a:t>1)  stacjonarnych;  </a:t>
            </a:r>
          </a:p>
          <a:p>
            <a:pPr marL="114300" indent="0">
              <a:buNone/>
            </a:pPr>
            <a:r>
              <a:rPr lang="pl-PL" dirty="0"/>
              <a:t>2)  domowych. </a:t>
            </a:r>
          </a:p>
          <a:p>
            <a:pPr marL="114300" indent="0">
              <a:buNone/>
            </a:pPr>
            <a:endParaRPr lang="pl-PL" sz="2800" spc="-1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046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dirty="0" smtClean="0"/>
              <a:t>Świadczenia </a:t>
            </a:r>
            <a:r>
              <a:rPr lang="pl-PL" dirty="0"/>
              <a:t>gwarantowane udzielane w warunkach stacjonarnych </a:t>
            </a:r>
            <a:r>
              <a:rPr lang="pl-PL" dirty="0" smtClean="0"/>
              <a:t>realizowane są w :</a:t>
            </a:r>
          </a:p>
          <a:p>
            <a:pPr>
              <a:buFontTx/>
              <a:buChar char="-"/>
            </a:pPr>
            <a:r>
              <a:rPr lang="pl-PL" dirty="0" smtClean="0"/>
              <a:t>zakładach </a:t>
            </a:r>
            <a:r>
              <a:rPr lang="pl-PL" dirty="0"/>
              <a:t>opiekuńczych dla osób </a:t>
            </a:r>
            <a:r>
              <a:rPr lang="pl-PL" dirty="0" smtClean="0"/>
              <a:t>dorosłych, </a:t>
            </a:r>
          </a:p>
          <a:p>
            <a:pPr>
              <a:buFontTx/>
              <a:buChar char="-"/>
            </a:pPr>
            <a:r>
              <a:rPr lang="pl-PL" dirty="0" smtClean="0"/>
              <a:t>zakładach </a:t>
            </a:r>
            <a:r>
              <a:rPr lang="pl-PL" dirty="0"/>
              <a:t>opiekuńczych dla </a:t>
            </a:r>
            <a:r>
              <a:rPr lang="pl-PL" dirty="0" smtClean="0"/>
              <a:t>pacjentów wentylowanych mechanicznie, </a:t>
            </a:r>
          </a:p>
          <a:p>
            <a:pPr>
              <a:buFontTx/>
              <a:buChar char="-"/>
            </a:pPr>
            <a:r>
              <a:rPr lang="pl-PL" dirty="0" smtClean="0"/>
              <a:t>zakładach </a:t>
            </a:r>
            <a:r>
              <a:rPr lang="pl-PL" dirty="0"/>
              <a:t>opiekuńczych dla dzieci i młodzieży do ukończenia 18. roku </a:t>
            </a:r>
            <a:r>
              <a:rPr lang="pl-PL" dirty="0" smtClean="0"/>
              <a:t>życia, </a:t>
            </a:r>
          </a:p>
          <a:p>
            <a:pPr>
              <a:buFontTx/>
              <a:buChar char="-"/>
            </a:pPr>
            <a:r>
              <a:rPr lang="pl-PL" dirty="0" smtClean="0"/>
              <a:t>zakładach </a:t>
            </a:r>
            <a:r>
              <a:rPr lang="pl-PL" dirty="0"/>
              <a:t>opiekuńczych dla </a:t>
            </a:r>
            <a:r>
              <a:rPr lang="pl-PL" dirty="0" smtClean="0"/>
              <a:t>pacjentów wentylowanych mechanicznie.</a:t>
            </a:r>
          </a:p>
          <a:p>
            <a:pPr marL="114300" indent="0">
              <a:buNone/>
            </a:pPr>
            <a:r>
              <a:rPr lang="pl-PL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Zakłady 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opiekuńcze to:  zakłady opiekuńczo-lecznicze </a:t>
            </a:r>
            <a:br>
              <a:rPr lang="pl-PL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pielęgnacyjno-opiekuńcze, o których mowa w ustawie z dnia 15 kwietnia 2011 r. o działalności leczniczej (Dz. U. z 2013 r. poz. 217).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686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yleganie">
  <a:themeElements>
    <a:clrScheme name="Przylegani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akiet 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ylegani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zyleganie">
    <a:dk1>
      <a:srgbClr val="2F2B20"/>
    </a:dk1>
    <a:lt1>
      <a:srgbClr val="FFFFFF"/>
    </a:lt1>
    <a:dk2>
      <a:srgbClr val="675E47"/>
    </a:dk2>
    <a:lt2>
      <a:srgbClr val="DFDCB7"/>
    </a:lt2>
    <a:accent1>
      <a:srgbClr val="A9A57C"/>
    </a:accent1>
    <a:accent2>
      <a:srgbClr val="9CBEBD"/>
    </a:accent2>
    <a:accent3>
      <a:srgbClr val="D2CB6C"/>
    </a:accent3>
    <a:accent4>
      <a:srgbClr val="95A39D"/>
    </a:accent4>
    <a:accent5>
      <a:srgbClr val="C89F5D"/>
    </a:accent5>
    <a:accent6>
      <a:srgbClr val="B1A089"/>
    </a:accent6>
    <a:hlink>
      <a:srgbClr val="D25814"/>
    </a:hlink>
    <a:folHlink>
      <a:srgbClr val="849A0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</TotalTime>
  <Words>5990</Words>
  <Application>Microsoft Office PowerPoint</Application>
  <PresentationFormat>Pokaz na ekranie (4:3)</PresentationFormat>
  <Paragraphs>1232</Paragraphs>
  <Slides>79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79</vt:i4>
      </vt:variant>
    </vt:vector>
  </HeadingPairs>
  <TitlesOfParts>
    <vt:vector size="81" baseType="lpstr">
      <vt:lpstr>Przyleganie</vt:lpstr>
      <vt:lpstr>Obraz</vt:lpstr>
      <vt:lpstr>  KONTRAKTOWANIE  ŚWIADCZEŃ OPIEKI ZDROWOTNEJ  na rok 2014 i lata następne</vt:lpstr>
      <vt:lpstr> ŚWIADCZENIA PIELĘGNACYJNE I OPIEKUŃCZE  W RAMACH OPIEKI DŁUGOTERMINOWEJ </vt:lpstr>
      <vt:lpstr> ŚWIADCZENIA PIELĘGNACYJNE I OPIEKUŃCZE  W RAMACH OPIEKI DŁUGOTERMINOWEJ </vt:lpstr>
      <vt:lpstr>ŚWIADCZENIA PIELĘGNACYJNE I OPIEKUŃCZE  W RAMACH OPIEKI DŁUGOTERMINOWEJ</vt:lpstr>
      <vt:lpstr> Wybrane akty prawne istotne w procesie kontraktowania i realizacji umów w rodzaju SPO :  </vt:lpstr>
      <vt:lpstr> ŚWIADCZENIA PIELĘGNACYJNE I OPIEKUŃCZE  W RAMACH OPIEKI DŁUGOTERMINOWEJ 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Katalog świadczeń pielęgnacyjnych i opiekuńczych dla świadczeń gwarantowanych </vt:lpstr>
      <vt:lpstr>Katalog świadczeń pielęgnacyjnych i opiekuńczych dla świadczeń gwarantowanych </vt:lpstr>
      <vt:lpstr>Katalog świadczeń pielęgnacyjnych i opiekuńczych dla świadczeń gwarantowanych </vt:lpstr>
      <vt:lpstr>Katalog świadczeń pielęgnacyjnych i opiekuńczych dla świadczeń gwarantowanych </vt:lpstr>
      <vt:lpstr>ŚWIADCZENIA PIELĘGNACYJNE I OPIEKUŃCZE  W RAMACH OPIEKI DŁUGOTERMINOWEJ</vt:lpstr>
      <vt:lpstr>WARUNKI WOBEC ŚWIADCZENIODAWCÓW - ŚWIADCZENIA PIELĘGNACYJNE I OPIEKUŃCZE</vt:lpstr>
      <vt:lpstr>WARUNKI WOBEC ŚWIADCZENIODAWCÓW - ŚWIADCZENIA PIELĘGNACYJNE I OPIEKUŃCZE</vt:lpstr>
      <vt:lpstr>WARUNKI WOBEC ŚWIADCZENIODAWCÓW - ŚWIADCZENIA PIELĘGNACYJNE I OPIEKUŃCZE</vt:lpstr>
      <vt:lpstr>WARUNKI WOBEC ŚWIADCZENIODAWCÓW - ŚWIADCZENIA PIELĘGNACYJNE I OPIEKUŃCZE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Kryteria oceny ofert </vt:lpstr>
      <vt:lpstr> Kryteria oceny ofert </vt:lpstr>
      <vt:lpstr>Kryteria oceny ofert</vt:lpstr>
      <vt:lpstr>Kryteria oceny ofert</vt:lpstr>
      <vt:lpstr>Kryteria oceny ofert</vt:lpstr>
      <vt:lpstr> Kryteria oceny ofert </vt:lpstr>
      <vt:lpstr>Kryteria oceny ofert</vt:lpstr>
      <vt:lpstr>Kryteria oceny ofert </vt:lpstr>
      <vt:lpstr>Kryteria oceny ofert </vt:lpstr>
      <vt:lpstr>Kryteria oceny ofert </vt:lpstr>
      <vt:lpstr>Kryteria oceny ofert </vt:lpstr>
      <vt:lpstr>  Kryteria oceny ofert </vt:lpstr>
      <vt:lpstr>ŚWIADCZENIA PIELĘGNACYJNE I OPIEKUŃCZE  W RAMACH OPIEKI DŁUGOTERMINOWEJ</vt:lpstr>
      <vt:lpstr>OBSZARY KONTRAKTOWANIA    SPO</vt:lpstr>
      <vt:lpstr>Prezentacja programu PowerPoint</vt:lpstr>
      <vt:lpstr>OBSZARY KONTRAKTOWANIA </vt:lpstr>
      <vt:lpstr>Prezentacja programu PowerPoint</vt:lpstr>
      <vt:lpstr>Prezentacja programu PowerPoint</vt:lpstr>
      <vt:lpstr>Prezentacja programu PowerPoint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Prezentacja programu PowerPoint</vt:lpstr>
      <vt:lpstr>Prezentacja programu PowerPoint</vt:lpstr>
      <vt:lpstr>ŚWIADCZENIA PIELĘGNACYJNE I OPIEKUŃCZE  W RAMACH OPIEKI DŁUGOTERMINOWEJ</vt:lpstr>
      <vt:lpstr>ŚWIADCZENIA PIELĘGNACYJNE I OPIEKUŃCZE  W RAMACH OPIEKI DŁUGOTERMINOWEJ</vt:lpstr>
      <vt:lpstr>ŚWIADCZENIA PIELĘGNACYJNE I OPIEKUŃCZE  W RAMACH OPIEKI DŁUGOTERMINOWEJ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KONTRAKTOWANIE  ŚWIADCZEŃ OPIEKI ZDROWOTNEJ  2014</dc:title>
  <dc:creator>Wojciech Mika</dc:creator>
  <cp:lastModifiedBy>Wojciech Mika</cp:lastModifiedBy>
  <cp:revision>94</cp:revision>
  <dcterms:created xsi:type="dcterms:W3CDTF">2014-02-27T07:36:30Z</dcterms:created>
  <dcterms:modified xsi:type="dcterms:W3CDTF">2014-03-17T07:02:51Z</dcterms:modified>
</cp:coreProperties>
</file>