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6"/>
  </p:notesMasterIdLst>
  <p:sldIdLst>
    <p:sldId id="332" r:id="rId2"/>
    <p:sldId id="362" r:id="rId3"/>
    <p:sldId id="339" r:id="rId4"/>
    <p:sldId id="341" r:id="rId5"/>
    <p:sldId id="363" r:id="rId6"/>
    <p:sldId id="342" r:id="rId7"/>
    <p:sldId id="366" r:id="rId8"/>
    <p:sldId id="365" r:id="rId9"/>
    <p:sldId id="364" r:id="rId10"/>
    <p:sldId id="378" r:id="rId11"/>
    <p:sldId id="379" r:id="rId12"/>
    <p:sldId id="380" r:id="rId13"/>
    <p:sldId id="258" r:id="rId14"/>
    <p:sldId id="270" r:id="rId15"/>
    <p:sldId id="263" r:id="rId16"/>
    <p:sldId id="368" r:id="rId17"/>
    <p:sldId id="369" r:id="rId18"/>
    <p:sldId id="370" r:id="rId19"/>
    <p:sldId id="371" r:id="rId20"/>
    <p:sldId id="349" r:id="rId21"/>
    <p:sldId id="350" r:id="rId22"/>
    <p:sldId id="351" r:id="rId23"/>
    <p:sldId id="352" r:id="rId24"/>
    <p:sldId id="357" r:id="rId25"/>
    <p:sldId id="354" r:id="rId26"/>
    <p:sldId id="355" r:id="rId27"/>
    <p:sldId id="356" r:id="rId28"/>
    <p:sldId id="372" r:id="rId29"/>
    <p:sldId id="373" r:id="rId30"/>
    <p:sldId id="375" r:id="rId31"/>
    <p:sldId id="374" r:id="rId32"/>
    <p:sldId id="376" r:id="rId33"/>
    <p:sldId id="367" r:id="rId34"/>
    <p:sldId id="307" r:id="rId3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1" autoAdjust="0"/>
    <p:restoredTop sz="95942" autoAdjust="0"/>
  </p:normalViewPr>
  <p:slideViewPr>
    <p:cSldViewPr>
      <p:cViewPr>
        <p:scale>
          <a:sx n="95" d="100"/>
          <a:sy n="95" d="100"/>
        </p:scale>
        <p:origin x="-12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EBCAB-8C23-4C51-9177-4BE48F3E4799}" type="datetimeFigureOut">
              <a:rPr lang="pl-PL" smtClean="0"/>
              <a:pPr/>
              <a:t>2014-07-10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45867-6E73-4C37-B136-3378B8EE7AF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1732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45867-6E73-4C37-B136-3378B8EE7AFE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6200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E25A-1022-4AFF-A6A8-923E77DEC10F}" type="datetime1">
              <a:rPr lang="pl-PL" smtClean="0"/>
              <a:pPr/>
              <a:t>2014-07-10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2FDE-CF4A-48B9-8B16-389DACC0B0A8}" type="datetime1">
              <a:rPr lang="pl-PL" smtClean="0"/>
              <a:pPr/>
              <a:t>2014-07-10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6F37-CE0C-4BDE-A27D-0CA50824AF9D}" type="datetime1">
              <a:rPr lang="pl-PL" smtClean="0"/>
              <a:pPr/>
              <a:t>2014-07-10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4423F-3A1E-4D91-9285-330E92C82DBC}" type="datetime1">
              <a:rPr lang="pl-PL" smtClean="0"/>
              <a:pPr/>
              <a:t>2014-07-10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2E79-13C3-4FBF-96DF-7D8051666C87}" type="datetime1">
              <a:rPr lang="pl-PL" smtClean="0"/>
              <a:pPr/>
              <a:t>2014-07-10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56B0-4124-4792-AB8F-5822D7FE70F1}" type="datetime1">
              <a:rPr lang="pl-PL" smtClean="0"/>
              <a:pPr/>
              <a:t>2014-07-10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A02D-6E75-4A94-8165-06A5FDE4E0B4}" type="datetime1">
              <a:rPr lang="pl-PL" smtClean="0"/>
              <a:pPr/>
              <a:t>2014-07-10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61A6-AA98-4ED3-8B9E-775CD65C1380}" type="datetime1">
              <a:rPr lang="pl-PL" smtClean="0"/>
              <a:pPr/>
              <a:t>2014-07-10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8011-68AF-4325-A4B7-9383A8E64F51}" type="datetime1">
              <a:rPr lang="pl-PL" smtClean="0"/>
              <a:pPr/>
              <a:t>2014-07-10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1065-E153-4CB3-B96C-DD20B1A272CF}" type="datetime1">
              <a:rPr lang="pl-PL" smtClean="0"/>
              <a:pPr/>
              <a:t>2014-07-10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D723-416B-4322-81F0-329C405C0C9A}" type="datetime1">
              <a:rPr lang="pl-PL" smtClean="0"/>
              <a:pPr/>
              <a:t>2014-07-10</a:t>
            </a:fld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C83584E-D7A9-4633-9902-26D1E84C67F6}" type="datetime1">
              <a:rPr lang="pl-PL" smtClean="0"/>
              <a:pPr/>
              <a:t>2014-07-10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1.doc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543800" cy="1944216"/>
          </a:xfrm>
        </p:spPr>
        <p:txBody>
          <a:bodyPr/>
          <a:lstStyle/>
          <a:p>
            <a:pPr algn="ctr"/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b="1" dirty="0" smtClean="0">
                <a:solidFill>
                  <a:schemeClr val="tx1"/>
                </a:solidFill>
              </a:rPr>
              <a:t>KONTRAKTOWANIE </a:t>
            </a:r>
            <a:br>
              <a:rPr lang="pl-PL" sz="3600" b="1" dirty="0" smtClean="0">
                <a:solidFill>
                  <a:schemeClr val="tx1"/>
                </a:solidFill>
              </a:rPr>
            </a:br>
            <a:r>
              <a:rPr lang="pl-PL" sz="3600" b="1" dirty="0" smtClean="0">
                <a:solidFill>
                  <a:schemeClr val="tx1"/>
                </a:solidFill>
              </a:rPr>
              <a:t>ŚWIADCZEŃ OPIEKI ZDROWOTNEJ</a:t>
            </a:r>
            <a:br>
              <a:rPr lang="pl-PL" sz="3600" b="1" dirty="0" smtClean="0">
                <a:solidFill>
                  <a:schemeClr val="tx1"/>
                </a:solidFill>
              </a:rPr>
            </a:br>
            <a:r>
              <a:rPr lang="pl-PL" sz="2800" b="1" dirty="0" smtClean="0">
                <a:solidFill>
                  <a:schemeClr val="tx1"/>
                </a:solidFill>
              </a:rPr>
              <a:t> </a:t>
            </a:r>
            <a:endParaRPr lang="pl-PL" sz="2800" b="1" dirty="0">
              <a:solidFill>
                <a:schemeClr val="tx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37834" y="3645024"/>
            <a:ext cx="7776864" cy="1872208"/>
          </a:xfrm>
        </p:spPr>
        <p:txBody>
          <a:bodyPr>
            <a:noAutofit/>
          </a:bodyPr>
          <a:lstStyle/>
          <a:p>
            <a:pPr algn="ctr"/>
            <a:r>
              <a:rPr lang="pl-PL" sz="1800" b="1" u="sng" spc="-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rodzaju leczenie </a:t>
            </a:r>
            <a:r>
              <a:rPr lang="pl-PL" sz="1800" b="1" u="sng" spc="-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szpitalne </a:t>
            </a:r>
            <a:r>
              <a:rPr lang="pl-PL" sz="1800" b="1" u="sng" spc="-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 zakresach: </a:t>
            </a:r>
          </a:p>
          <a:p>
            <a:pPr algn="ctr"/>
            <a:endParaRPr lang="pl-PL" sz="1800" b="1" u="sng" spc="-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pl-PL" sz="1800" b="1" spc="-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CHIRURGIA </a:t>
            </a:r>
            <a:r>
              <a:rPr lang="pl-PL" sz="1800" b="1" spc="-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NACZYNIOWA -  HOSPITALIZACJA, </a:t>
            </a:r>
            <a:endParaRPr lang="pl-PL" sz="1800" b="1" spc="-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pl-PL" sz="1600" b="1" spc="-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CHIRURGIA </a:t>
            </a:r>
            <a:r>
              <a:rPr lang="pl-PL" sz="1600" b="1" spc="-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NACZYNIOWA - HOSPITALIZACJA II POZIOM REFERENCYJNY </a:t>
            </a:r>
            <a:r>
              <a:rPr lang="pl-PL" sz="1600" b="1" spc="-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oraz  </a:t>
            </a:r>
            <a:r>
              <a:rPr lang="pl-PL" sz="1600" b="1" spc="-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CHIRURGIA NACZYNIOWA HOSPITALIZACJA II POZIOM REFERENCYJNY - Q01, Q52, 5.52.01.0001496, </a:t>
            </a:r>
            <a:r>
              <a:rPr lang="pl-PL" sz="1600" b="1" spc="-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5.53.01.0001435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endParaRPr lang="pl-PL" sz="1600" b="1" spc="-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endParaRPr lang="pl-PL" sz="1600" b="1" spc="-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525418246"/>
              </p:ext>
            </p:extLst>
          </p:nvPr>
        </p:nvGraphicFramePr>
        <p:xfrm>
          <a:off x="755576" y="404664"/>
          <a:ext cx="13525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Obraz" r:id="rId4" imgW="1358020" imgH="543208" progId="Word.Picture.8">
                  <p:embed/>
                </p:oleObj>
              </mc:Choice>
              <mc:Fallback>
                <p:oleObj name="Obraz" r:id="rId4" imgW="1358020" imgH="543208" progId="Word.Picture.8">
                  <p:embed/>
                  <p:pic>
                    <p:nvPicPr>
                      <p:cNvPr id="0" name="Picture 2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04664"/>
                        <a:ext cx="1352550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rostokąt 4"/>
          <p:cNvSpPr/>
          <p:nvPr/>
        </p:nvSpPr>
        <p:spPr>
          <a:xfrm>
            <a:off x="437834" y="6093296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spc="-1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Śląski Oddział Wojewódzki Narodowego Funduszu Zdrowia w Katowicach</a:t>
            </a:r>
          </a:p>
        </p:txBody>
      </p:sp>
    </p:spTree>
    <p:extLst>
      <p:ext uri="{BB962C8B-B14F-4D97-AF65-F5344CB8AC3E}">
        <p14:creationId xmlns:p14="http://schemas.microsoft.com/office/powerpoint/2010/main" val="33400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467544" y="476672"/>
            <a:ext cx="7910146" cy="3052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r>
              <a:rPr lang="pl-PL" sz="1700" b="1" u="sng" dirty="0">
                <a:latin typeface="+mj-lt"/>
                <a:cs typeface="+mn-cs"/>
              </a:rPr>
              <a:t>Dokumenty i oświadczenia (składane do wszystkich postępowań) : </a:t>
            </a:r>
            <a:r>
              <a:rPr lang="pl-PL" sz="1700" b="1" dirty="0">
                <a:latin typeface="+mj-lt"/>
                <a:cs typeface="+mn-cs"/>
              </a:rPr>
              <a:t> </a:t>
            </a:r>
          </a:p>
          <a:p>
            <a:pPr algn="just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endParaRPr lang="pl-PL" sz="1000" b="1" dirty="0">
              <a:latin typeface="+mj-lt"/>
              <a:cs typeface="+mn-cs"/>
            </a:endParaRPr>
          </a:p>
          <a:p>
            <a:pPr algn="just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r>
              <a:rPr lang="pl-PL" sz="1600" dirty="0">
                <a:cs typeface="+mn-cs"/>
              </a:rPr>
              <a:t>W przypadku, gdy oferent nie przedstawi kopii umów z podwykonawcami – oświadczenie, że będzie wykonywał umowę samodzielnie bez zlecania podwykonawcom udzielania świadczeń będących przedmiotem umowy</a:t>
            </a:r>
            <a:r>
              <a:rPr lang="pl-PL" sz="1700" dirty="0">
                <a:latin typeface="+mj-lt"/>
                <a:cs typeface="+mn-cs"/>
              </a:rPr>
              <a:t>.</a:t>
            </a:r>
          </a:p>
          <a:p>
            <a:pPr algn="just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endParaRPr lang="pl-PL" sz="1000" b="1" dirty="0">
              <a:latin typeface="+mj-lt"/>
              <a:cs typeface="+mn-cs"/>
            </a:endParaRPr>
          </a:p>
          <a:p>
            <a:pPr algn="just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r>
              <a:rPr lang="pl-PL" sz="1600" dirty="0">
                <a:cs typeface="+mn-cs"/>
              </a:rPr>
              <a:t>W przypadku, gdy w warunkach zawierania umów lub we wzorze umowy, dopuszczone jest zlecanie podwykonawcom udzielania świadczeń opieki zdrowotnej objętych umową </a:t>
            </a:r>
            <a:r>
              <a:rPr lang="pl-PL" sz="1600" b="1" dirty="0">
                <a:cs typeface="+mn-cs"/>
              </a:rPr>
              <a:t>- </a:t>
            </a:r>
            <a:r>
              <a:rPr lang="pl-PL" sz="1600" dirty="0">
                <a:cs typeface="+mn-cs"/>
              </a:rPr>
              <a:t>kopię zawartej umowy z podwykonawcą (bez postanowień określających finansowanie) albo zobowiązanie podwykonawcy do zawarcia umowy z oferentem, zawierające zastrzeżenie o prawie Funduszu do przeprowadzenia kontroli na zasadach określonych w ustawie, w zakresie wynikającym z umowy zawartej z oddziałem Funduszu;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467544" y="4292600"/>
            <a:ext cx="3456843" cy="1800225"/>
          </a:xfrm>
          <a:prstGeom prst="roundRect">
            <a:avLst>
              <a:gd name="adj" fmla="val 16667"/>
            </a:avLst>
          </a:prstGeom>
          <a:solidFill>
            <a:srgbClr val="339966">
              <a:alpha val="14902"/>
            </a:srgbClr>
          </a:solidFill>
          <a:ln w="28575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r>
              <a:rPr lang="pl-PL" sz="1550" b="1" u="sng" dirty="0">
                <a:cs typeface="+mn-cs"/>
              </a:rPr>
              <a:t>Samodzielna</a:t>
            </a:r>
            <a:r>
              <a:rPr lang="pl-PL" sz="1550" dirty="0">
                <a:cs typeface="+mn-cs"/>
              </a:rPr>
              <a:t> realizacja świadczeń przez Oferenta - wymagane:</a:t>
            </a:r>
          </a:p>
          <a:p>
            <a:pPr algn="ctr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endParaRPr lang="pl-PL" sz="1550" dirty="0">
              <a:cs typeface="+mn-cs"/>
            </a:endParaRPr>
          </a:p>
          <a:p>
            <a:pPr algn="ctr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r>
              <a:rPr lang="pl-PL" sz="1550" b="1" dirty="0">
                <a:cs typeface="+mn-cs"/>
              </a:rPr>
              <a:t>OŚWIADCZENIE O SAMODZIELNEJ REALIZACJI ŚWIADCZEŃ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4211960" y="4314651"/>
            <a:ext cx="3889131" cy="1944688"/>
          </a:xfrm>
          <a:prstGeom prst="roundRect">
            <a:avLst>
              <a:gd name="adj" fmla="val 16667"/>
            </a:avLst>
          </a:prstGeom>
          <a:solidFill>
            <a:srgbClr val="339966">
              <a:alpha val="14902"/>
            </a:srgbClr>
          </a:solidFill>
          <a:ln w="28575">
            <a:noFill/>
            <a:round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r>
              <a:rPr lang="pl-PL" sz="1450" dirty="0">
                <a:cs typeface="+mn-cs"/>
              </a:rPr>
              <a:t>Realizacja świadczeń przy udziale </a:t>
            </a:r>
            <a:r>
              <a:rPr lang="pl-PL" sz="1550" b="1" u="sng" dirty="0">
                <a:cs typeface="+mn-cs"/>
              </a:rPr>
              <a:t>podwykonawców</a:t>
            </a:r>
            <a:r>
              <a:rPr lang="pl-PL" sz="1450" dirty="0">
                <a:cs typeface="+mn-cs"/>
              </a:rPr>
              <a:t> -  wymagane:</a:t>
            </a:r>
          </a:p>
          <a:p>
            <a:pPr algn="ctr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endParaRPr lang="pl-PL" sz="1450" dirty="0">
              <a:cs typeface="+mn-cs"/>
            </a:endParaRPr>
          </a:p>
          <a:p>
            <a:pPr algn="ctr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r>
              <a:rPr lang="pl-PL" sz="1450" b="1" dirty="0">
                <a:cs typeface="+mn-cs"/>
              </a:rPr>
              <a:t>WYKAZ PODWYKONAWCÓW ORAZ </a:t>
            </a:r>
          </a:p>
          <a:p>
            <a:pPr algn="ctr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r>
              <a:rPr lang="pl-PL" sz="1450" b="1" dirty="0">
                <a:cs typeface="+mn-cs"/>
              </a:rPr>
              <a:t>UMOWY Z PODWYKONAWCAMI ZAWIERAJĄCE ZASTRZEŻENIE O PRAWIE FUNDUSZU DO PRZEPROWADZENIA KONTROLI </a:t>
            </a:r>
          </a:p>
        </p:txBody>
      </p:sp>
    </p:spTree>
    <p:extLst>
      <p:ext uri="{BB962C8B-B14F-4D97-AF65-F5344CB8AC3E}">
        <p14:creationId xmlns:p14="http://schemas.microsoft.com/office/powerpoint/2010/main" val="386596510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418440" y="147639"/>
            <a:ext cx="3852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r>
              <a:rPr lang="pl-PL" b="1" dirty="0">
                <a:solidFill>
                  <a:schemeClr val="accent2">
                    <a:lumMod val="75000"/>
                  </a:schemeClr>
                </a:solidFill>
                <a:cs typeface="+mn-cs"/>
              </a:rPr>
              <a:t>Z jakich dokumentów składa się oferta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389792" y="685723"/>
            <a:ext cx="7910146" cy="47736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r>
              <a:rPr lang="pl-PL" sz="1700" b="1" u="sng" dirty="0">
                <a:latin typeface="+mj-lt"/>
                <a:cs typeface="+mn-cs"/>
              </a:rPr>
              <a:t>Dokumenty i oświadczenia (składane do wszystkich postępowań) : </a:t>
            </a:r>
            <a:r>
              <a:rPr lang="pl-PL" sz="1700" b="1" dirty="0">
                <a:latin typeface="+mj-lt"/>
                <a:cs typeface="+mn-cs"/>
              </a:rPr>
              <a:t> </a:t>
            </a:r>
          </a:p>
          <a:p>
            <a:pPr algn="just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endParaRPr lang="pl-PL" sz="1000" b="1" dirty="0">
              <a:latin typeface="+mj-lt"/>
              <a:cs typeface="+mn-cs"/>
            </a:endParaRPr>
          </a:p>
          <a:p>
            <a:pPr algn="just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endParaRPr lang="pl-PL" sz="1600" dirty="0">
              <a:cs typeface="+mn-cs"/>
            </a:endParaRPr>
          </a:p>
          <a:p>
            <a:pPr algn="ctr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endParaRPr lang="pl-PL" sz="1600" dirty="0">
              <a:cs typeface="+mn-cs"/>
            </a:endParaRPr>
          </a:p>
          <a:p>
            <a:pPr algn="ctr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r>
              <a:rPr lang="pl-PL" sz="1600" dirty="0">
                <a:cs typeface="+mn-cs"/>
              </a:rPr>
              <a:t>Umowa zawarta z podwykonawcą (albo  zobowiązanie podwykonawcy do zawarcia umowy </a:t>
            </a:r>
            <a:endParaRPr lang="pl-PL" sz="1600" dirty="0" smtClean="0">
              <a:cs typeface="+mn-cs"/>
            </a:endParaRPr>
          </a:p>
          <a:p>
            <a:pPr algn="ctr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r>
              <a:rPr lang="pl-PL" sz="1600" dirty="0" smtClean="0">
                <a:cs typeface="+mn-cs"/>
              </a:rPr>
              <a:t>z </a:t>
            </a:r>
            <a:r>
              <a:rPr lang="pl-PL" sz="1600" dirty="0">
                <a:cs typeface="+mn-cs"/>
              </a:rPr>
              <a:t>oferentem) musi zawierać zastrzeżenie o prawie Oddziału Funduszu do przeprowadzenia kontroli podwykonawcy, </a:t>
            </a:r>
          </a:p>
          <a:p>
            <a:pPr algn="ctr"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endParaRPr lang="pl-PL" sz="1600" dirty="0">
              <a:cs typeface="+mn-cs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r>
              <a:rPr lang="pl-PL" sz="1600" b="1" spc="50" dirty="0">
                <a:cs typeface="+mn-cs"/>
              </a:rPr>
              <a:t>na zasadach określonych w ustawie z dnia 27 sierpnia 2004 roku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r>
              <a:rPr lang="pl-PL" sz="1600" b="1" spc="50" dirty="0">
                <a:cs typeface="+mn-cs"/>
              </a:rPr>
              <a:t>o świadczeniach opieki zdrowotnej finansowanych ze środków publicznych,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r>
              <a:rPr lang="pl-PL" sz="1600" b="1" spc="50" dirty="0">
                <a:cs typeface="+mn-cs"/>
              </a:rPr>
              <a:t>w zakresie wynikającym z umowy.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endParaRPr lang="pl-PL" sz="1600" b="1" spc="50" dirty="0">
              <a:cs typeface="+mn-cs"/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r>
              <a:rPr lang="pl-PL" sz="1600" b="1" u="sng" spc="50" dirty="0">
                <a:solidFill>
                  <a:srgbClr val="FF0000"/>
                </a:solidFill>
                <a:cs typeface="+mn-cs"/>
              </a:rPr>
              <a:t>BRAK POWYŻSZEJ KLAUZULI TRAKTOWANY JEST JAKO BRAK FORMALNY!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  <a:buClr>
                <a:srgbClr val="FF6600"/>
              </a:buClr>
              <a:buSzPct val="75000"/>
              <a:buFont typeface="Wingdings" pitchFamily="2" charset="2"/>
              <a:buNone/>
              <a:defRPr/>
            </a:pPr>
            <a:endParaRPr lang="pl-PL" sz="1600" b="1" spc="5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950639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7989" y="404664"/>
            <a:ext cx="8458200" cy="664716"/>
          </a:xfrm>
        </p:spPr>
        <p:txBody>
          <a:bodyPr>
            <a:no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pl-PL" sz="1800" b="0" u="sng" cap="none" dirty="0">
                <a:solidFill>
                  <a:prstClr val="black"/>
                </a:solidFill>
                <a:effectLst/>
              </a:rPr>
              <a:t>Załącznik nr 7 do Warunków postępowania </a:t>
            </a:r>
            <a:br>
              <a:rPr lang="pl-PL" sz="1800" b="0" u="sng" cap="none" dirty="0">
                <a:solidFill>
                  <a:prstClr val="black"/>
                </a:solidFill>
                <a:effectLst/>
              </a:rPr>
            </a:br>
            <a:r>
              <a:rPr lang="pl-PL" sz="1800" b="0" cap="none" dirty="0">
                <a:solidFill>
                  <a:prstClr val="black"/>
                </a:solidFill>
                <a:effectLst/>
              </a:rPr>
              <a:t>tj.: Oświadczenie oferenta o zastrzeżeniu informacji stanowiących tajemnicę przedsiębiorcy</a:t>
            </a:r>
            <a:br>
              <a:rPr lang="pl-PL" sz="1800" b="0" cap="none" dirty="0">
                <a:solidFill>
                  <a:prstClr val="black"/>
                </a:solidFill>
                <a:effectLst/>
              </a:rPr>
            </a:br>
            <a:endParaRPr lang="pl-PL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35843" name="Symbol zastępczy tekstu 2"/>
          <p:cNvSpPr>
            <a:spLocks noGrp="1"/>
          </p:cNvSpPr>
          <p:nvPr>
            <p:ph type="body" idx="2"/>
          </p:nvPr>
        </p:nvSpPr>
        <p:spPr>
          <a:xfrm>
            <a:off x="107505" y="1124744"/>
            <a:ext cx="2520279" cy="5304631"/>
          </a:xfrm>
        </p:spPr>
        <p:txBody>
          <a:bodyPr>
            <a:normAutofit lnSpcReduction="10000"/>
          </a:bodyPr>
          <a:lstStyle/>
          <a:p>
            <a:pPr algn="ctr" eaLnBrk="1" hangingPunct="1">
              <a:buClr>
                <a:srgbClr val="FF6600"/>
              </a:buClr>
              <a:buSzPct val="75000"/>
            </a:pPr>
            <a:r>
              <a:rPr lang="pl-PL" altLang="pl-PL" sz="1600" dirty="0" smtClean="0">
                <a:solidFill>
                  <a:srgbClr val="000000"/>
                </a:solidFill>
                <a:latin typeface="Arial" charset="0"/>
              </a:rPr>
              <a:t>Zgodnie z art. 135 ust. 2 pkt 2 ustawy z dnia 27 sierpnia 2004 r. o świadczeniach opieki zdrowotnej finansowanych ze środków publicznych oferent może złożyć oświadczenie, w którym wnosi o zastrzeżenie informacji znajdujących się w ofercie, stanowiących tajemnicę przedsiębiorcy.</a:t>
            </a:r>
          </a:p>
          <a:p>
            <a:endParaRPr lang="pl-PL" altLang="pl-PL" dirty="0" smtClean="0"/>
          </a:p>
          <a:p>
            <a:pPr algn="ctr">
              <a:lnSpc>
                <a:spcPct val="150000"/>
              </a:lnSpc>
            </a:pPr>
            <a:r>
              <a:rPr lang="pl-PL" altLang="pl-PL" b="1" u="sng" dirty="0" smtClean="0">
                <a:solidFill>
                  <a:srgbClr val="FF0000"/>
                </a:solidFill>
              </a:rPr>
              <a:t>NIEDOPUSZCZALNE JEST ZASTRZEŻENIE CAŁEJ OFERTY!!! </a:t>
            </a:r>
          </a:p>
          <a:p>
            <a:pPr algn="ctr">
              <a:lnSpc>
                <a:spcPct val="150000"/>
              </a:lnSpc>
            </a:pPr>
            <a:r>
              <a:rPr lang="pl-PL" altLang="pl-PL" b="1" dirty="0" smtClean="0"/>
              <a:t>UWAGA!</a:t>
            </a:r>
          </a:p>
        </p:txBody>
      </p:sp>
      <p:graphicFrame>
        <p:nvGraphicFramePr>
          <p:cNvPr id="35844" name="Obi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3130780"/>
              </p:ext>
            </p:extLst>
          </p:nvPr>
        </p:nvGraphicFramePr>
        <p:xfrm>
          <a:off x="3059832" y="764704"/>
          <a:ext cx="5616624" cy="5904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Document" r:id="rId4" imgW="6797824" imgH="9707619" progId="Word.Document.8">
                  <p:embed/>
                </p:oleObj>
              </mc:Choice>
              <mc:Fallback>
                <p:oleObj name="Document" r:id="rId4" imgW="6797824" imgH="970761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764704"/>
                        <a:ext cx="5616624" cy="590465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>
                            <a:alpha val="52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866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u="sng" dirty="0" smtClean="0"/>
              <a:t>Warunki </a:t>
            </a:r>
            <a:r>
              <a:rPr lang="pl-PL" u="sng" dirty="0" smtClean="0"/>
              <a:t>szczegółowe, </a:t>
            </a:r>
            <a:r>
              <a:rPr lang="pl-PL" u="sng" dirty="0" smtClean="0"/>
              <a:t>wymagane wobec świadczeniodawców</a:t>
            </a:r>
            <a:br>
              <a:rPr lang="pl-PL" u="sng" dirty="0" smtClean="0"/>
            </a:br>
            <a:r>
              <a:rPr lang="pl-PL" u="sng" dirty="0" smtClean="0"/>
              <a:t>dla realizacji poszczególnych świadczeń opieki zdrowotnej oraz kryteria oceny ofert zostały </a:t>
            </a:r>
            <a:r>
              <a:rPr lang="pl-PL" u="sng" dirty="0" smtClean="0"/>
              <a:t>określono </a:t>
            </a:r>
            <a:r>
              <a:rPr lang="pl-PL" u="sng" dirty="0" smtClean="0"/>
              <a:t>w:</a:t>
            </a:r>
          </a:p>
          <a:p>
            <a:pPr algn="just"/>
            <a:r>
              <a:rPr lang="pl-PL" b="1" dirty="0" smtClean="0"/>
              <a:t>rozporządzeniu Ministra Zdrowia z dnia 22 listopada 2013 roku w sprawie świadczeń gwarantowanych z zakresu leczenia szpitalnego (Dz. U. z 2013 Nr 1520),</a:t>
            </a:r>
          </a:p>
          <a:p>
            <a:pPr algn="just"/>
            <a:r>
              <a:rPr lang="pl-PL" b="1" dirty="0" smtClean="0"/>
              <a:t>zarządzeniu </a:t>
            </a:r>
            <a:r>
              <a:rPr lang="pl-PL" b="1" dirty="0"/>
              <a:t>Nr 89/2013/DSOZ Prezesa Narodowego Funduszu Zdrowia z dnia 19 grudnia 2013 roku w sprawie określenia warunków zawierania i realizacji umów w rodzaju: leczenie </a:t>
            </a:r>
            <a:r>
              <a:rPr lang="pl-PL" b="1" dirty="0" smtClean="0"/>
              <a:t>szpitalne, </a:t>
            </a:r>
            <a:r>
              <a:rPr lang="pl-PL" b="1" dirty="0"/>
              <a:t>z </a:t>
            </a:r>
            <a:r>
              <a:rPr lang="pl-PL" b="1" dirty="0" smtClean="0"/>
              <a:t>późniejszymi zmianami,</a:t>
            </a:r>
          </a:p>
          <a:p>
            <a:pPr algn="just"/>
            <a:r>
              <a:rPr lang="pl-PL" b="1" dirty="0" smtClean="0"/>
              <a:t>zarządzenie </a:t>
            </a:r>
            <a:r>
              <a:rPr lang="pl-PL" b="1" dirty="0"/>
              <a:t>Nr 3/2014/DSOZ Prezesa Narodowego Funduszu Zdrowia z dnia 23 stycznia 2014r. w sprawie określenia kryteriów oceny ofert w postępowaniu w sprawie zawarcia umowy o udzielanie świadczeń opieki </a:t>
            </a:r>
            <a:r>
              <a:rPr lang="pl-PL" b="1" dirty="0" smtClean="0"/>
              <a:t>zdrowotnej</a:t>
            </a:r>
            <a:br>
              <a:rPr lang="pl-PL" b="1" dirty="0" smtClean="0"/>
            </a:br>
            <a:r>
              <a:rPr lang="pl-PL" b="1" dirty="0" smtClean="0"/>
              <a:t>z późniejszymi zmianami.</a:t>
            </a:r>
            <a:endParaRPr lang="pl-PL" b="1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518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8006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pl-PL" sz="2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r>
              <a:rPr lang="pl-PL" sz="2800" b="1" dirty="0"/>
              <a:t>Wymagania dotyczą:</a:t>
            </a:r>
          </a:p>
          <a:p>
            <a:pPr>
              <a:buFontTx/>
              <a:buChar char="-"/>
            </a:pPr>
            <a:r>
              <a:rPr lang="pl-PL" sz="2800" dirty="0" smtClean="0"/>
              <a:t>liczby i kwalifikacji personelu,</a:t>
            </a:r>
          </a:p>
          <a:p>
            <a:pPr>
              <a:buFontTx/>
              <a:buChar char="-"/>
            </a:pPr>
            <a:r>
              <a:rPr lang="pl-PL" sz="2800" dirty="0"/>
              <a:t>a</a:t>
            </a:r>
            <a:r>
              <a:rPr lang="pl-PL" sz="2800" dirty="0" smtClean="0"/>
              <a:t>paratury i sprzętu medycznego,</a:t>
            </a:r>
          </a:p>
          <a:p>
            <a:pPr>
              <a:buFontTx/>
              <a:buChar char="-"/>
            </a:pPr>
            <a:r>
              <a:rPr lang="pl-PL" sz="2800" dirty="0" smtClean="0"/>
              <a:t>warunków pozostałych, określonych odpowiednio w załącznikach do ww. aktów prawnych.</a:t>
            </a:r>
            <a:endParaRPr lang="pl-PL" sz="28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64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32859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dirty="0" smtClean="0"/>
              <a:t> </a:t>
            </a:r>
          </a:p>
          <a:p>
            <a:pPr marL="114300" indent="0" algn="ctr">
              <a:buNone/>
            </a:pPr>
            <a:r>
              <a:rPr lang="pl-PL" sz="3200" b="1" dirty="0"/>
              <a:t>Świadczeniodawca udzielający świadczeń </a:t>
            </a:r>
            <a:r>
              <a:rPr lang="pl-PL" sz="3200" b="1" dirty="0" smtClean="0"/>
              <a:t>gwarantowanych, w tym w </a:t>
            </a:r>
            <a:r>
              <a:rPr lang="pl-PL" sz="3200" b="1" dirty="0"/>
              <a:t>trybie </a:t>
            </a:r>
            <a:r>
              <a:rPr lang="pl-PL" sz="3200" b="1" dirty="0" smtClean="0"/>
              <a:t>hospitalizacji, jest obowiązany </a:t>
            </a:r>
          </a:p>
          <a:p>
            <a:pPr marL="114300" indent="0" algn="ctr">
              <a:buNone/>
            </a:pPr>
            <a:r>
              <a:rPr lang="pl-PL" sz="3200" b="1" dirty="0" smtClean="0"/>
              <a:t>do spełniania </a:t>
            </a:r>
            <a:r>
              <a:rPr lang="pl-PL" sz="3200" b="1" u="sng" dirty="0" smtClean="0">
                <a:solidFill>
                  <a:srgbClr val="002060"/>
                </a:solidFill>
              </a:rPr>
              <a:t>całodobowo </a:t>
            </a:r>
            <a:r>
              <a:rPr lang="pl-PL" sz="3200" b="1" u="sng" dirty="0" smtClean="0"/>
              <a:t>warunków </a:t>
            </a:r>
            <a:r>
              <a:rPr lang="pl-PL" sz="3200" b="1" dirty="0" smtClean="0"/>
              <a:t>określonych odpowiednio w załącznikach nr 3 i 4 do rozporządzenia MZ </a:t>
            </a:r>
          </a:p>
          <a:p>
            <a:pPr marL="114300" indent="0" algn="ctr">
              <a:buNone/>
            </a:pPr>
            <a:r>
              <a:rPr lang="pl-PL" sz="3200" b="1" dirty="0" smtClean="0"/>
              <a:t>(§ 5 ust. 3 rozporządzenia).</a:t>
            </a:r>
            <a:endParaRPr lang="pl-PL" sz="32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960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16</a:t>
            </a:fld>
            <a:endParaRPr lang="pl-PL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79512" y="260648"/>
            <a:ext cx="76200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Warunki wymagane</a:t>
            </a:r>
            <a:endParaRPr kumimoji="0" lang="pl-PL" sz="2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897205"/>
              </p:ext>
            </p:extLst>
          </p:nvPr>
        </p:nvGraphicFramePr>
        <p:xfrm>
          <a:off x="179512" y="764704"/>
          <a:ext cx="7848872" cy="5647968"/>
        </p:xfrm>
        <a:graphic>
          <a:graphicData uri="http://schemas.openxmlformats.org/drawingml/2006/table">
            <a:tbl>
              <a:tblPr/>
              <a:tblGrid>
                <a:gridCol w="1224136"/>
                <a:gridCol w="2736304"/>
                <a:gridCol w="3888432"/>
              </a:tblGrid>
              <a:tr h="386834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latin typeface="Arial"/>
                        </a:rPr>
                        <a:t/>
                      </a:r>
                      <a:br>
                        <a:rPr lang="pl-PL" sz="1400" b="1" dirty="0">
                          <a:latin typeface="Arial"/>
                        </a:rPr>
                      </a:br>
                      <a:endParaRPr lang="pl-PL" sz="1400" dirty="0">
                        <a:latin typeface="Arial"/>
                      </a:endParaRP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>
                          <a:latin typeface="Arial"/>
                        </a:rPr>
                        <a:t>Chirurgia naczyniowa – I poziom referencyjny</a:t>
                      </a:r>
                      <a:endParaRPr lang="pl-PL" sz="1400">
                        <a:latin typeface="Arial"/>
                      </a:endParaRP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>
                          <a:latin typeface="Arial"/>
                        </a:rPr>
                        <a:t>Chirurgia naczyniowa – II poziom referencyjny</a:t>
                      </a:r>
                      <a:endParaRPr lang="pl-PL" sz="1400">
                        <a:latin typeface="Arial"/>
                      </a:endParaRP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406"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>Lekarze</a:t>
                      </a: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>Równoważnik co najmniej 2 etatów (nie dotyczy dyżuru medycznego) – specjalista w dziedzinie chirurgii naczyniowej.</a:t>
                      </a: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>
                          <a:latin typeface="Arial"/>
                        </a:rPr>
                        <a:t>Równoważnik co najmniej 3 etatów (nie dotyczy dyżuru medycznego) – specjalista w dziedzinie chirurgii naczyniowej.</a:t>
                      </a: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9976"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>Organizacja udzielania świadczeń</a:t>
                      </a: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>
                          <a:latin typeface="Arial"/>
                        </a:rPr>
                        <a:t>Zapewnienie całodobowej opieki lekarskiej we wszystkie dni tygodnia (nie może być łączona z innymi oddziałami).</a:t>
                      </a: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>Wyodrębniona całodobowa opieka lekarska we wszystkie dni tygodnia – lekarz specjalista w dziedzinie chirurgii naczyniowej lub lekarz w trakcie specjalizacji w dziedzinie chirurgii naczyniowej (nie może być łączona z innymi oddziałami).</a:t>
                      </a: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9976"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>Wyposażenie w sprzęt i aparaturę medyczną</a:t>
                      </a: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>1) w miejscu udzielania świadczeń:</a:t>
                      </a: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>1) w miejscu udzielania świadczeń:</a:t>
                      </a: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34"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/>
                      </a:r>
                      <a:br>
                        <a:rPr lang="pl-PL" sz="1400">
                          <a:latin typeface="Arial"/>
                        </a:rPr>
                      </a:br>
                      <a:endParaRPr lang="pl-PL" sz="1400">
                        <a:latin typeface="Arial"/>
                      </a:endParaRP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400" dirty="0">
                        <a:latin typeface="Arial"/>
                      </a:endParaRP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dirty="0">
                          <a:solidFill>
                            <a:srgbClr val="002060"/>
                          </a:solidFill>
                          <a:latin typeface="Arial"/>
                        </a:rPr>
                        <a:t>a) aparat RTG do badań naczyniowych z ramieniem C,</a:t>
                      </a:r>
                      <a:endParaRPr lang="pl-PL" sz="140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34"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/>
                      </a:r>
                      <a:br>
                        <a:rPr lang="pl-PL" sz="1400">
                          <a:latin typeface="Arial"/>
                        </a:rPr>
                      </a:br>
                      <a:endParaRPr lang="pl-PL" sz="1400">
                        <a:latin typeface="Arial"/>
                      </a:endParaRP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>
                          <a:latin typeface="Arial"/>
                        </a:rPr>
                        <a:t>a) aparat USG z opcją kolorowego Dopplera</a:t>
                      </a: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>b) aparat USG z opcją kolorowego Dopplera,</a:t>
                      </a: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34"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/>
                      </a:r>
                      <a:br>
                        <a:rPr lang="pl-PL" sz="1400">
                          <a:latin typeface="Arial"/>
                        </a:rPr>
                      </a:br>
                      <a:endParaRPr lang="pl-PL" sz="1400">
                        <a:latin typeface="Arial"/>
                      </a:endParaRP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>
                          <a:latin typeface="Arial"/>
                        </a:rPr>
                        <a:t>b) kardiomonitor</a:t>
                      </a: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>c) kardiomonitor</a:t>
                      </a: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34"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/>
                      </a:r>
                      <a:br>
                        <a:rPr lang="pl-PL" sz="1400">
                          <a:latin typeface="Arial"/>
                        </a:rPr>
                      </a:br>
                      <a:endParaRPr lang="pl-PL" sz="1400">
                        <a:latin typeface="Arial"/>
                      </a:endParaRP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>
                          <a:latin typeface="Arial"/>
                        </a:rPr>
                        <a:t>2) w lokalizacji – aparat RTG naczyniowy.</a:t>
                      </a: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>
                          <a:latin typeface="Arial"/>
                        </a:rPr>
                        <a:t>2) w lokalizacji – stacjonarny aparat RTG naczyniowy.</a:t>
                      </a:r>
                    </a:p>
                  </a:txBody>
                  <a:tcPr marL="47256" marR="47256" marT="23628" marB="236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79512" y="260648"/>
            <a:ext cx="76200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Warunki wymagane</a:t>
            </a:r>
            <a:endParaRPr kumimoji="0" lang="pl-PL" sz="2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065571"/>
              </p:ext>
            </p:extLst>
          </p:nvPr>
        </p:nvGraphicFramePr>
        <p:xfrm>
          <a:off x="251520" y="836713"/>
          <a:ext cx="8064896" cy="5946901"/>
        </p:xfrm>
        <a:graphic>
          <a:graphicData uri="http://schemas.openxmlformats.org/drawingml/2006/table">
            <a:tbl>
              <a:tblPr/>
              <a:tblGrid>
                <a:gridCol w="864096"/>
                <a:gridCol w="1728192"/>
                <a:gridCol w="5472608"/>
              </a:tblGrid>
              <a:tr h="512218"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latin typeface="Arial"/>
                        </a:rPr>
                        <a:t/>
                      </a:r>
                      <a:br>
                        <a:rPr lang="pl-PL" sz="1100" b="1" dirty="0">
                          <a:latin typeface="Arial"/>
                        </a:rPr>
                      </a:br>
                      <a:endParaRPr lang="pl-PL" sz="1100" dirty="0"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latin typeface="Arial"/>
                        </a:rPr>
                        <a:t>Chirurgia naczyniowa – I poziom referencyjny</a:t>
                      </a:r>
                      <a:endParaRPr lang="pl-PL" sz="1100" dirty="0"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>
                          <a:latin typeface="Arial"/>
                        </a:rPr>
                        <a:t>Chirurgia naczyniowa – II poziom referencyjny</a:t>
                      </a:r>
                      <a:endParaRPr lang="pl-PL" sz="1100"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605">
                <a:tc>
                  <a:txBody>
                    <a:bodyPr/>
                    <a:lstStyle/>
                    <a:p>
                      <a:pPr algn="l"/>
                      <a:r>
                        <a:rPr lang="pl-PL" sz="1100">
                          <a:latin typeface="Arial"/>
                        </a:rPr>
                        <a:t>Pozostałe wymagania</a:t>
                      </a: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100" dirty="0"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b="1" dirty="0">
                          <a:solidFill>
                            <a:srgbClr val="002060"/>
                          </a:solidFill>
                          <a:latin typeface="Arial"/>
                        </a:rPr>
                        <a:t>1) udokumentowana wykonana roczna liczba zabiegów otwartych we wszystkich obszarach naczyniowych: co najmniej 450 operacji (w tym operacje: tętnic szyjnych, tętnic odchodzących od łuku aorty, </a:t>
                      </a:r>
                      <a:r>
                        <a:rPr lang="pl-PL" sz="1100" b="1" dirty="0" err="1">
                          <a:solidFill>
                            <a:srgbClr val="002060"/>
                          </a:solidFill>
                          <a:latin typeface="Arial"/>
                        </a:rPr>
                        <a:t>aorty</a:t>
                      </a:r>
                      <a:r>
                        <a:rPr lang="pl-PL" sz="1100" b="1" dirty="0">
                          <a:solidFill>
                            <a:srgbClr val="002060"/>
                          </a:solidFill>
                          <a:latin typeface="Arial"/>
                        </a:rPr>
                        <a:t>, tętnic kończyn dolnych, przetoki do dializ, pomosty </a:t>
                      </a:r>
                      <a:r>
                        <a:rPr lang="pl-PL" sz="1100" b="1" dirty="0" err="1">
                          <a:solidFill>
                            <a:srgbClr val="002060"/>
                          </a:solidFill>
                          <a:latin typeface="Arial"/>
                        </a:rPr>
                        <a:t>pozaanatomiczne</a:t>
                      </a:r>
                      <a:r>
                        <a:rPr lang="pl-PL" sz="1100" b="1" dirty="0">
                          <a:solidFill>
                            <a:srgbClr val="002060"/>
                          </a:solidFill>
                          <a:latin typeface="Arial"/>
                        </a:rPr>
                        <a:t>), potwierdzona przez konsultanta wojewódzkiego w dziedzinie chirurgii naczyniowej</a:t>
                      </a:r>
                      <a:endParaRPr lang="pl-PL" sz="110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014">
                <a:tc>
                  <a:txBody>
                    <a:bodyPr/>
                    <a:lstStyle/>
                    <a:p>
                      <a:pPr algn="l"/>
                      <a:r>
                        <a:rPr lang="pl-PL" sz="1100">
                          <a:latin typeface="Arial"/>
                        </a:rPr>
                        <a:t/>
                      </a:r>
                      <a:br>
                        <a:rPr lang="pl-PL" sz="1100">
                          <a:latin typeface="Arial"/>
                        </a:rPr>
                      </a:br>
                      <a:endParaRPr lang="pl-PL" sz="1100"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100" dirty="0"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b="1" dirty="0">
                          <a:solidFill>
                            <a:srgbClr val="002060"/>
                          </a:solidFill>
                          <a:latin typeface="Arial"/>
                        </a:rPr>
                        <a:t>2) udokumentowana wykonana roczna liczba operacji wewnątrznaczyniowych: co najmniej 300, w tym co najmniej 40 </a:t>
                      </a:r>
                      <a:r>
                        <a:rPr lang="pl-PL" sz="1100" b="1" dirty="0" err="1">
                          <a:solidFill>
                            <a:srgbClr val="002060"/>
                          </a:solidFill>
                          <a:latin typeface="Arial"/>
                        </a:rPr>
                        <a:t>stentgraftów</a:t>
                      </a:r>
                      <a:r>
                        <a:rPr lang="pl-PL" sz="1100" b="1" dirty="0">
                          <a:solidFill>
                            <a:srgbClr val="002060"/>
                          </a:solidFill>
                          <a:latin typeface="Arial"/>
                        </a:rPr>
                        <a:t> piersiowych i/lub brzusznych, potwierdzona przez konsultanta wojewódzkiego w dziedzinie chirurgii naczyniowej</a:t>
                      </a:r>
                      <a:endParaRPr lang="pl-PL" sz="110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014">
                <a:tc>
                  <a:txBody>
                    <a:bodyPr/>
                    <a:lstStyle/>
                    <a:p>
                      <a:pPr algn="l"/>
                      <a:r>
                        <a:rPr lang="pl-PL" sz="1100">
                          <a:latin typeface="Arial"/>
                        </a:rPr>
                        <a:t/>
                      </a:r>
                      <a:br>
                        <a:rPr lang="pl-PL" sz="1100">
                          <a:latin typeface="Arial"/>
                        </a:rPr>
                      </a:br>
                      <a:endParaRPr lang="pl-PL" sz="1100"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100" dirty="0"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b="1" dirty="0">
                          <a:solidFill>
                            <a:srgbClr val="002060"/>
                          </a:solidFill>
                          <a:latin typeface="Arial"/>
                        </a:rPr>
                        <a:t>3) udokumentowane roczne wykonanie co najmniej 50 operacji w trybie natychmiastowym lub w trybie pilnym, potwierdzone przez konsultanta wojewódzkiego w dziedzinie chirurgii naczyniowej</a:t>
                      </a:r>
                      <a:endParaRPr lang="pl-PL" sz="110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23">
                <a:tc>
                  <a:txBody>
                    <a:bodyPr/>
                    <a:lstStyle/>
                    <a:p>
                      <a:pPr algn="l"/>
                      <a:r>
                        <a:rPr lang="pl-PL" sz="1100">
                          <a:latin typeface="Arial"/>
                        </a:rPr>
                        <a:t/>
                      </a:r>
                      <a:br>
                        <a:rPr lang="pl-PL" sz="1100">
                          <a:latin typeface="Arial"/>
                        </a:rPr>
                      </a:br>
                      <a:endParaRPr lang="pl-PL" sz="1100"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dirty="0">
                          <a:latin typeface="Arial"/>
                        </a:rPr>
                        <a:t>1) gabinet diagnostyczno-zabiegowy – w miejscu udzielania świadczeń</a:t>
                      </a: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dirty="0">
                          <a:latin typeface="Arial"/>
                        </a:rPr>
                        <a:t>4) gabinet diagnostyczno-zabiegowy – w miejscu udzielania świadczeń</a:t>
                      </a: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23">
                <a:tc>
                  <a:txBody>
                    <a:bodyPr/>
                    <a:lstStyle/>
                    <a:p>
                      <a:pPr algn="l"/>
                      <a:r>
                        <a:rPr lang="pl-PL" sz="1100">
                          <a:latin typeface="Arial"/>
                        </a:rPr>
                        <a:t/>
                      </a:r>
                      <a:br>
                        <a:rPr lang="pl-PL" sz="1100">
                          <a:latin typeface="Arial"/>
                        </a:rPr>
                      </a:br>
                      <a:endParaRPr lang="pl-PL" sz="1100"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b="1" dirty="0">
                          <a:solidFill>
                            <a:srgbClr val="002060"/>
                          </a:solidFill>
                          <a:latin typeface="Arial"/>
                        </a:rPr>
                        <a:t>5) </a:t>
                      </a:r>
                      <a:r>
                        <a:rPr lang="pl-PL" sz="1100" b="1" dirty="0" err="1">
                          <a:solidFill>
                            <a:srgbClr val="002060"/>
                          </a:solidFill>
                          <a:latin typeface="Arial"/>
                        </a:rPr>
                        <a:t>OAiIT</a:t>
                      </a:r>
                      <a:r>
                        <a:rPr lang="pl-PL" sz="1100" b="1" dirty="0">
                          <a:solidFill>
                            <a:srgbClr val="002060"/>
                          </a:solidFill>
                          <a:latin typeface="Arial"/>
                        </a:rPr>
                        <a:t> – w lokalizacji</a:t>
                      </a:r>
                      <a:endParaRPr lang="pl-PL" sz="110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23">
                <a:tc>
                  <a:txBody>
                    <a:bodyPr/>
                    <a:lstStyle/>
                    <a:p>
                      <a:pPr algn="l"/>
                      <a:r>
                        <a:rPr lang="pl-PL" sz="1100">
                          <a:latin typeface="Arial"/>
                        </a:rPr>
                        <a:t/>
                      </a:r>
                      <a:br>
                        <a:rPr lang="pl-PL" sz="1100">
                          <a:latin typeface="Arial"/>
                        </a:rPr>
                      </a:br>
                      <a:endParaRPr lang="pl-PL" sz="1100"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dirty="0">
                          <a:latin typeface="Arial"/>
                        </a:rPr>
                        <a:t>2) blok operacyjny – w lokalizacji</a:t>
                      </a: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dirty="0">
                          <a:latin typeface="Arial"/>
                        </a:rPr>
                        <a:t>6) blok operacyjny – w lokalizacji</a:t>
                      </a: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23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b="1" dirty="0">
                          <a:solidFill>
                            <a:srgbClr val="002060"/>
                          </a:solidFill>
                          <a:latin typeface="Arial"/>
                        </a:rPr>
                        <a:t>7) zapewnienie całodobowego dyżuru pielęgniarskiego w obrębie bloku operacyjnego – równoważnik, co najmniej 2 etatów</a:t>
                      </a:r>
                      <a:endParaRPr lang="pl-PL" sz="110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23">
                <a:tc>
                  <a:txBody>
                    <a:bodyPr/>
                    <a:lstStyle/>
                    <a:p>
                      <a:pPr algn="l"/>
                      <a:r>
                        <a:rPr lang="pl-PL" sz="1100" dirty="0">
                          <a:latin typeface="Arial"/>
                        </a:rPr>
                        <a:t/>
                      </a:r>
                      <a:br>
                        <a:rPr lang="pl-PL" sz="1100" dirty="0">
                          <a:latin typeface="Arial"/>
                        </a:rPr>
                      </a:br>
                      <a:endParaRPr lang="pl-PL" sz="1100" dirty="0"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 smtClean="0">
                          <a:latin typeface="Arial"/>
                        </a:rPr>
                        <a:t>3) zapewnienie przeprowadzenia leczenia wewnątrznaczyniowego</a:t>
                      </a:r>
                      <a:endParaRPr lang="pl-PL" sz="1100" dirty="0"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dirty="0">
                          <a:latin typeface="Arial"/>
                        </a:rPr>
                        <a:t>8) zapewnienie przeprowadzenia leczenia wewnątrznaczyniowego</a:t>
                      </a: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23">
                <a:tc>
                  <a:txBody>
                    <a:bodyPr/>
                    <a:lstStyle/>
                    <a:p>
                      <a:pPr algn="l"/>
                      <a:r>
                        <a:rPr lang="pl-PL" sz="1100">
                          <a:latin typeface="Arial"/>
                        </a:rPr>
                        <a:t/>
                      </a:r>
                      <a:br>
                        <a:rPr lang="pl-PL" sz="1100">
                          <a:latin typeface="Arial"/>
                        </a:rPr>
                      </a:br>
                      <a:endParaRPr lang="pl-PL" sz="1100"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>
                          <a:latin typeface="Arial"/>
                        </a:rPr>
                        <a:t/>
                      </a:r>
                      <a:br>
                        <a:rPr lang="pl-PL" sz="1100">
                          <a:latin typeface="Arial"/>
                        </a:rPr>
                      </a:br>
                      <a:endParaRPr lang="pl-PL" sz="1100"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b="1" dirty="0">
                          <a:solidFill>
                            <a:srgbClr val="002060"/>
                          </a:solidFill>
                          <a:latin typeface="Arial"/>
                        </a:rPr>
                        <a:t>9) zapewnienie realizacji świadczeń całodobowo przez wszystkie dni tygodnia.</a:t>
                      </a:r>
                      <a:endParaRPr lang="pl-PL" sz="110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218">
                <a:tc>
                  <a:txBody>
                    <a:bodyPr/>
                    <a:lstStyle/>
                    <a:p>
                      <a:pPr algn="l"/>
                      <a:r>
                        <a:rPr lang="pl-PL" sz="1100" dirty="0">
                          <a:latin typeface="Arial"/>
                        </a:rPr>
                        <a:t>Zapewnienie realizacji badań</a:t>
                      </a: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>
                          <a:latin typeface="Arial"/>
                        </a:rPr>
                        <a:t>Radiologicznych naczyniowych.</a:t>
                      </a: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dirty="0">
                          <a:latin typeface="Arial"/>
                        </a:rPr>
                        <a:t>Radiologicznych naczyniowych.</a:t>
                      </a:r>
                    </a:p>
                  </a:txBody>
                  <a:tcPr marL="30328" marR="30328" marT="15164" marB="15164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18</a:t>
            </a:fld>
            <a:endParaRPr lang="pl-PL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79512" y="260648"/>
            <a:ext cx="76200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pl-PL" sz="2000" b="1" dirty="0" smtClean="0">
                <a:latin typeface="Arial"/>
              </a:rPr>
              <a:t>Warunki dodatkowo oceniane – rankingujące</a:t>
            </a:r>
            <a:endParaRPr lang="pl-PL" sz="2000" dirty="0" smtClean="0">
              <a:latin typeface="Arial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728542"/>
              </p:ext>
            </p:extLst>
          </p:nvPr>
        </p:nvGraphicFramePr>
        <p:xfrm>
          <a:off x="395536" y="692696"/>
          <a:ext cx="7920880" cy="5669280"/>
        </p:xfrm>
        <a:graphic>
          <a:graphicData uri="http://schemas.openxmlformats.org/drawingml/2006/table">
            <a:tbl>
              <a:tblPr/>
              <a:tblGrid>
                <a:gridCol w="1080120"/>
                <a:gridCol w="2612872"/>
                <a:gridCol w="4227888"/>
              </a:tblGrid>
              <a:tr h="373001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latin typeface="Arial"/>
                        </a:rPr>
                        <a:t/>
                      </a:r>
                      <a:br>
                        <a:rPr lang="pl-PL" sz="1400" b="1" dirty="0">
                          <a:latin typeface="Arial"/>
                        </a:rPr>
                      </a:br>
                      <a:endParaRPr lang="pl-PL" sz="1400" dirty="0">
                        <a:latin typeface="Arial"/>
                      </a:endParaRPr>
                    </a:p>
                  </a:txBody>
                  <a:tcPr marL="40640" marR="40640" marT="20320" marB="2032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>
                          <a:latin typeface="Arial"/>
                        </a:rPr>
                        <a:t>Chirurgia naczyniowa – I poziom referencyjny</a:t>
                      </a:r>
                      <a:endParaRPr lang="pl-PL" sz="1400">
                        <a:latin typeface="Arial"/>
                      </a:endParaRPr>
                    </a:p>
                  </a:txBody>
                  <a:tcPr marL="40640" marR="40640" marT="20320" marB="2032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>
                          <a:latin typeface="Arial"/>
                        </a:rPr>
                        <a:t>Chirurgia naczyniowa – II poziom referencyjny</a:t>
                      </a:r>
                      <a:endParaRPr lang="pl-PL" sz="1400">
                        <a:latin typeface="Arial"/>
                      </a:endParaRPr>
                    </a:p>
                  </a:txBody>
                  <a:tcPr marL="40640" marR="40640" marT="20320" marB="2032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>8.3.1 lekarze</a:t>
                      </a:r>
                    </a:p>
                  </a:txBody>
                  <a:tcPr marL="40640" marR="40640" marT="20320" marB="2032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>dodatkowo równoważnik co najmniej 2 etatów - specjalista w dziedzinie chirurgii naczyniowej</a:t>
                      </a:r>
                    </a:p>
                  </a:txBody>
                  <a:tcPr marL="40640" marR="40640" marT="20320" marB="2032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>
                          <a:latin typeface="Arial"/>
                        </a:rPr>
                        <a:t>dodatkowo równoważnik co najmniej 2 etatów - specjalista w dziedzinie chirurgii naczyniowej</a:t>
                      </a:r>
                    </a:p>
                  </a:txBody>
                  <a:tcPr marL="40640" marR="40640" marT="20320" marB="2032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0441"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>8.3.2 pielęgniarki</a:t>
                      </a:r>
                    </a:p>
                  </a:txBody>
                  <a:tcPr marL="40640" marR="40640" marT="20320" marB="2032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>
                          <a:latin typeface="Arial"/>
                        </a:rPr>
                        <a:t>1) równoważnik co najmniej 2 etatów - pielęgniarka specjalista w dziedzinie pielęgniarstwa chirurgicznego;</a:t>
                      </a:r>
                      <a:br>
                        <a:rPr lang="pl-PL" sz="1400">
                          <a:latin typeface="Arial"/>
                        </a:rPr>
                      </a:br>
                      <a:r>
                        <a:rPr lang="pl-PL" sz="1400">
                          <a:latin typeface="Arial"/>
                        </a:rPr>
                        <a:t>2) równoważnik co najmniej 2 etatów - pielęgniarka po kursie kwalifikacyjnym w dziedzinie pielęgniarstwa chirurgicznego.</a:t>
                      </a:r>
                    </a:p>
                  </a:txBody>
                  <a:tcPr marL="40640" marR="40640" marT="20320" marB="2032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>
                          <a:latin typeface="Arial"/>
                        </a:rPr>
                        <a:t>1) równoważnik co najmniej 2 etatów - pielęgniarka specjalista w dziedzinie pielęgniarstwa chirurgicznego;</a:t>
                      </a:r>
                      <a:br>
                        <a:rPr lang="pl-PL" sz="1400" dirty="0">
                          <a:latin typeface="Arial"/>
                        </a:rPr>
                      </a:br>
                      <a:r>
                        <a:rPr lang="pl-PL" sz="1400" dirty="0">
                          <a:latin typeface="Arial"/>
                        </a:rPr>
                        <a:t>2) równoważnik co najmniej 2 etatów - pielęgniarka po kursie kwalifikacyjnym w dziedzinie pielęgniarstwa chirurgicznego;</a:t>
                      </a:r>
                      <a:br>
                        <a:rPr lang="pl-PL" sz="1400" dirty="0">
                          <a:latin typeface="Arial"/>
                        </a:rPr>
                      </a:br>
                      <a:r>
                        <a:rPr lang="pl-PL" sz="1400" b="1" dirty="0">
                          <a:solidFill>
                            <a:srgbClr val="002060"/>
                          </a:solidFill>
                          <a:latin typeface="Arial"/>
                        </a:rPr>
                        <a:t>3) równoważnik co najmniej 2 etatów - pielęgniarka specjalista w dziedzinie pielęgniarstwa operacyjnego;</a:t>
                      </a:r>
                      <a:br>
                        <a:rPr lang="pl-PL" sz="1400" b="1" dirty="0">
                          <a:solidFill>
                            <a:srgbClr val="002060"/>
                          </a:solidFill>
                          <a:latin typeface="Arial"/>
                        </a:rPr>
                      </a:br>
                      <a:r>
                        <a:rPr lang="pl-PL" sz="1400" b="1" dirty="0">
                          <a:solidFill>
                            <a:srgbClr val="002060"/>
                          </a:solidFill>
                          <a:latin typeface="Arial"/>
                        </a:rPr>
                        <a:t>4) równoważnik co najmniej 2 etatów - pielęgniarka po kursie kwalifikacyjnym w dziedzinie pielęgniarstwa operacyjnego;</a:t>
                      </a:r>
                      <a:br>
                        <a:rPr lang="pl-PL" sz="1400" b="1" dirty="0">
                          <a:solidFill>
                            <a:srgbClr val="002060"/>
                          </a:solidFill>
                          <a:latin typeface="Arial"/>
                        </a:rPr>
                      </a:br>
                      <a:r>
                        <a:rPr lang="pl-PL" sz="1400" b="1" dirty="0">
                          <a:solidFill>
                            <a:srgbClr val="002060"/>
                          </a:solidFill>
                          <a:latin typeface="Arial"/>
                        </a:rPr>
                        <a:t>5) równoważnik co najmniej 2 etatów - pielęgniarka specjalista w dziedzinie pielęgniarstwa anestezjologicznego i intensywnej opieki;</a:t>
                      </a:r>
                      <a:br>
                        <a:rPr lang="pl-PL" sz="1400" b="1" dirty="0">
                          <a:solidFill>
                            <a:srgbClr val="002060"/>
                          </a:solidFill>
                          <a:latin typeface="Arial"/>
                        </a:rPr>
                      </a:br>
                      <a:r>
                        <a:rPr lang="pl-PL" sz="1400" b="1" dirty="0">
                          <a:solidFill>
                            <a:srgbClr val="002060"/>
                          </a:solidFill>
                          <a:latin typeface="Arial"/>
                        </a:rPr>
                        <a:t>6) równoważnik co najmniej 2 etatów - pielęgniarka po kursie kwalifikacyjnym w dziedzinie pielęgniarstwa anestezjologicznego i intensywnej opieki</a:t>
                      </a:r>
                      <a:r>
                        <a:rPr lang="pl-PL" sz="1400" dirty="0">
                          <a:solidFill>
                            <a:srgbClr val="002060"/>
                          </a:solidFill>
                          <a:latin typeface="Arial"/>
                        </a:rPr>
                        <a:t>.</a:t>
                      </a:r>
                    </a:p>
                  </a:txBody>
                  <a:tcPr marL="40640" marR="40640" marT="20320" marB="2032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19</a:t>
            </a:fld>
            <a:endParaRPr lang="pl-PL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79512" y="260648"/>
            <a:ext cx="76200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pl-PL" sz="2000" b="1" dirty="0" smtClean="0">
                <a:latin typeface="Arial"/>
              </a:rPr>
              <a:t>Warunki dodatkowo oceniane – rankingujące</a:t>
            </a:r>
            <a:endParaRPr lang="pl-PL" sz="2000" dirty="0" smtClean="0">
              <a:latin typeface="Arial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b="1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037522"/>
              </p:ext>
            </p:extLst>
          </p:nvPr>
        </p:nvGraphicFramePr>
        <p:xfrm>
          <a:off x="395536" y="836712"/>
          <a:ext cx="7920879" cy="5184575"/>
        </p:xfrm>
        <a:graphic>
          <a:graphicData uri="http://schemas.openxmlformats.org/drawingml/2006/table">
            <a:tbl>
              <a:tblPr/>
              <a:tblGrid>
                <a:gridCol w="1224136"/>
                <a:gridCol w="2952328"/>
                <a:gridCol w="3744415"/>
              </a:tblGrid>
              <a:tr h="63670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Arial"/>
                        </a:rPr>
                        <a:t/>
                      </a:r>
                      <a:br>
                        <a:rPr lang="pl-PL" sz="1600" b="1" dirty="0">
                          <a:latin typeface="Arial"/>
                        </a:rPr>
                      </a:br>
                      <a:endParaRPr lang="pl-PL" sz="1600" dirty="0">
                        <a:latin typeface="Arial"/>
                      </a:endParaRPr>
                    </a:p>
                  </a:txBody>
                  <a:tcPr marL="56325" marR="56325" marT="28162" marB="281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>
                          <a:latin typeface="Arial"/>
                        </a:rPr>
                        <a:t>Chirurgia naczyniowa – I poziom referencyjny</a:t>
                      </a:r>
                      <a:endParaRPr lang="pl-PL" sz="1600">
                        <a:latin typeface="Arial"/>
                      </a:endParaRPr>
                    </a:p>
                  </a:txBody>
                  <a:tcPr marL="56325" marR="56325" marT="28162" marB="281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>
                          <a:latin typeface="Arial"/>
                        </a:rPr>
                        <a:t>Chirurgia naczyniowa – II poziom referencyjny</a:t>
                      </a:r>
                      <a:endParaRPr lang="pl-PL" sz="1600">
                        <a:latin typeface="Arial"/>
                      </a:endParaRPr>
                    </a:p>
                  </a:txBody>
                  <a:tcPr marL="56325" marR="56325" marT="28162" marB="281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8192">
                <a:tc>
                  <a:txBody>
                    <a:bodyPr/>
                    <a:lstStyle/>
                    <a:p>
                      <a:pPr algn="l"/>
                      <a:r>
                        <a:rPr lang="pl-PL" sz="1600">
                          <a:latin typeface="Arial"/>
                        </a:rPr>
                        <a:t>8.3.3 organizacja udzielania świadczeń</a:t>
                      </a:r>
                    </a:p>
                  </a:txBody>
                  <a:tcPr marL="56325" marR="56325" marT="28162" marB="281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>
                          <a:latin typeface="Arial"/>
                        </a:rPr>
                        <a:t>wpis w rejestrze: część VIII kodu resortowego:</a:t>
                      </a:r>
                      <a:br>
                        <a:rPr lang="pl-PL" sz="1600">
                          <a:latin typeface="Arial"/>
                        </a:rPr>
                      </a:br>
                      <a:r>
                        <a:rPr lang="pl-PL" sz="1600">
                          <a:latin typeface="Arial"/>
                        </a:rPr>
                        <a:t>a) 1120 Poradnia chorób naczyń;</a:t>
                      </a:r>
                      <a:br>
                        <a:rPr lang="pl-PL" sz="1600">
                          <a:latin typeface="Arial"/>
                        </a:rPr>
                      </a:br>
                      <a:r>
                        <a:rPr lang="pl-PL" sz="1600">
                          <a:latin typeface="Arial"/>
                        </a:rPr>
                        <a:t>b) 1530 Poradnia chirurgii naczyniowej.</a:t>
                      </a:r>
                    </a:p>
                  </a:txBody>
                  <a:tcPr marL="56325" marR="56325" marT="28162" marB="281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>
                          <a:latin typeface="Arial"/>
                        </a:rPr>
                        <a:t>wpis w rejestrze: część VIII kodu resortowego:</a:t>
                      </a:r>
                      <a:br>
                        <a:rPr lang="pl-PL" sz="1600">
                          <a:latin typeface="Arial"/>
                        </a:rPr>
                      </a:br>
                      <a:r>
                        <a:rPr lang="pl-PL" sz="1600">
                          <a:latin typeface="Arial"/>
                        </a:rPr>
                        <a:t>1) 1120 Poradnia chorób naczyń;</a:t>
                      </a:r>
                      <a:br>
                        <a:rPr lang="pl-PL" sz="1600">
                          <a:latin typeface="Arial"/>
                        </a:rPr>
                      </a:br>
                      <a:r>
                        <a:rPr lang="pl-PL" sz="1600">
                          <a:latin typeface="Arial"/>
                        </a:rPr>
                        <a:t>2) 1530 Poradnia chirurgii naczyniowej.</a:t>
                      </a:r>
                    </a:p>
                  </a:txBody>
                  <a:tcPr marL="56325" marR="56325" marT="28162" marB="281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681">
                <a:tc>
                  <a:txBody>
                    <a:bodyPr/>
                    <a:lstStyle/>
                    <a:p>
                      <a:pPr algn="l"/>
                      <a:r>
                        <a:rPr lang="pl-PL" sz="1600">
                          <a:latin typeface="Arial"/>
                        </a:rPr>
                        <a:t>8.3.4 pozostałe warunki</a:t>
                      </a:r>
                    </a:p>
                  </a:txBody>
                  <a:tcPr marL="56325" marR="56325" marT="28162" marB="281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>
                          <a:latin typeface="Arial"/>
                        </a:rPr>
                        <a:t>1) łóżka intensywnej opieki medycznej z wyodrębnioną opieką pielęgniarską, o których mowa w § 4 ust. 2 rozporządzenia - w miejscu udzielania świadczeń - wpisane w rejestrze;</a:t>
                      </a:r>
                      <a:br>
                        <a:rPr lang="pl-PL" sz="1600">
                          <a:latin typeface="Arial"/>
                        </a:rPr>
                      </a:br>
                      <a:r>
                        <a:rPr lang="pl-PL" sz="1600">
                          <a:latin typeface="Arial"/>
                        </a:rPr>
                        <a:t>2) Pracownia radiologii zabiegowej - dostępna całodobowo w lokalizacji.</a:t>
                      </a:r>
                    </a:p>
                  </a:txBody>
                  <a:tcPr marL="56325" marR="56325" marT="28162" marB="281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>
                          <a:latin typeface="Arial"/>
                        </a:rPr>
                        <a:t>1) co najmniej 2 łóżka intensywnej opieki medycznej z wyodrębnioną opieką pielęgniarską, o których mowa w § 4 ust. 2 rozporządzenia - w miejscu udzielania świadczeń - wpisane w rejestrze;</a:t>
                      </a:r>
                      <a:br>
                        <a:rPr lang="pl-PL" sz="1600" dirty="0">
                          <a:latin typeface="Arial"/>
                        </a:rPr>
                      </a:br>
                      <a:r>
                        <a:rPr lang="pl-PL" sz="1600" dirty="0">
                          <a:latin typeface="Arial"/>
                        </a:rPr>
                        <a:t>2) Pracownia radiologii zabiegowej - dostępna całodobowo w lokalizacji;</a:t>
                      </a:r>
                      <a:br>
                        <a:rPr lang="pl-PL" sz="1600" dirty="0">
                          <a:latin typeface="Arial"/>
                        </a:rPr>
                      </a:br>
                      <a:r>
                        <a:rPr lang="pl-PL" sz="1600" dirty="0">
                          <a:solidFill>
                            <a:srgbClr val="002060"/>
                          </a:solidFill>
                          <a:latin typeface="Arial"/>
                        </a:rPr>
                        <a:t>3</a:t>
                      </a:r>
                      <a:r>
                        <a:rPr lang="pl-PL" sz="1600" b="1" dirty="0">
                          <a:solidFill>
                            <a:srgbClr val="002060"/>
                          </a:solidFill>
                          <a:latin typeface="Arial"/>
                        </a:rPr>
                        <a:t>) co najmniej 25 łóżek w oddziale chirurgii naczyniowej - wpisane w rejestrze.</a:t>
                      </a:r>
                    </a:p>
                  </a:txBody>
                  <a:tcPr marL="56325" marR="56325" marT="28162" marB="2816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620000" cy="994122"/>
          </a:xfrm>
        </p:spPr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732124"/>
              </p:ext>
            </p:extLst>
          </p:nvPr>
        </p:nvGraphicFramePr>
        <p:xfrm>
          <a:off x="107504" y="1844824"/>
          <a:ext cx="8316416" cy="4247733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485074"/>
                <a:gridCol w="2821641"/>
                <a:gridCol w="4009701"/>
              </a:tblGrid>
              <a:tr h="79604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effectLst/>
                        </a:rPr>
                        <a:t>5.51.01.0015001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</a:rPr>
                        <a:t>Q01 </a:t>
                      </a:r>
                      <a:r>
                        <a:rPr lang="pl-PL" sz="1800" b="1" u="none" strike="noStrike" dirty="0" smtClean="0">
                          <a:effectLst/>
                        </a:rPr>
                        <a:t>- </a:t>
                      </a:r>
                      <a:r>
                        <a:rPr lang="pl-PL" sz="1800" b="1" u="none" strike="noStrike" dirty="0" err="1" smtClean="0">
                          <a:effectLst/>
                        </a:rPr>
                        <a:t>Endowaskularne</a:t>
                      </a:r>
                      <a:r>
                        <a:rPr lang="pl-PL" sz="1800" b="1" u="none" strike="noStrike" dirty="0" smtClean="0">
                          <a:effectLst/>
                        </a:rPr>
                        <a:t> </a:t>
                      </a:r>
                      <a:r>
                        <a:rPr lang="pl-PL" sz="1800" b="1" u="none" strike="noStrike" dirty="0">
                          <a:effectLst/>
                        </a:rPr>
                        <a:t>zaopatrzenie tętniaka aorty 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</a:rPr>
                        <a:t> 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1008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effectLst/>
                        </a:rPr>
                        <a:t>5.51.01.0015052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</a:rPr>
                        <a:t>Q52 </a:t>
                      </a:r>
                      <a:r>
                        <a:rPr lang="pl-PL" sz="1800" b="1" u="none" strike="noStrike" dirty="0" smtClean="0">
                          <a:effectLst/>
                        </a:rPr>
                        <a:t>- Dostęp </a:t>
                      </a:r>
                      <a:r>
                        <a:rPr lang="pl-PL" sz="1800" b="1" u="none" strike="noStrike" dirty="0">
                          <a:effectLst/>
                        </a:rPr>
                        <a:t>w leczeniu </a:t>
                      </a:r>
                      <a:r>
                        <a:rPr lang="pl-PL" sz="1800" b="1" u="none" strike="noStrike" dirty="0" err="1">
                          <a:effectLst/>
                        </a:rPr>
                        <a:t>nerkozastępczym</a:t>
                      </a:r>
                      <a:r>
                        <a:rPr lang="pl-PL" sz="1800" b="1" u="none" strike="noStrike" dirty="0">
                          <a:effectLst/>
                        </a:rPr>
                        <a:t> 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</a:rPr>
                        <a:t> 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123807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>
                          <a:effectLst/>
                        </a:rPr>
                        <a:t>5.52.01.0001496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 err="1">
                          <a:effectLst/>
                        </a:rPr>
                        <a:t>Endowaskularne</a:t>
                      </a:r>
                      <a:r>
                        <a:rPr lang="pl-PL" sz="1800" b="1" u="none" strike="noStrike" dirty="0">
                          <a:effectLst/>
                        </a:rPr>
                        <a:t> zaopatrzenie tętniaków aorty obejmujących tętnice trzewne i nerkowe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>
                          <a:effectLst/>
                        </a:rPr>
                        <a:t> 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>
                          <a:effectLst/>
                        </a:rPr>
                        <a:t>5.53.01.0001435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>
                          <a:effectLst/>
                        </a:rPr>
                        <a:t>Wyrób medyczny nie zawarty w kosztach świadczenia</a:t>
                      </a:r>
                      <a:endParaRPr lang="pl-PL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 smtClean="0">
                          <a:effectLst/>
                        </a:rPr>
                        <a:t>dotyczy </a:t>
                      </a:r>
                      <a:r>
                        <a:rPr lang="pl-PL" sz="1800" b="1" u="none" strike="noStrike" dirty="0" err="1">
                          <a:effectLst/>
                        </a:rPr>
                        <a:t>stentgraftów</a:t>
                      </a:r>
                      <a:r>
                        <a:rPr lang="pl-PL" sz="1800" b="1" u="none" strike="noStrike" dirty="0">
                          <a:effectLst/>
                        </a:rPr>
                        <a:t> </a:t>
                      </a:r>
                      <a:r>
                        <a:rPr lang="pl-PL" sz="1800" b="1" u="none" strike="noStrike" dirty="0" err="1">
                          <a:effectLst/>
                        </a:rPr>
                        <a:t>fenestrowanych</a:t>
                      </a:r>
                      <a:r>
                        <a:rPr lang="pl-PL" sz="1800" b="1" u="none" strike="noStrike" dirty="0">
                          <a:effectLst/>
                        </a:rPr>
                        <a:t> </a:t>
                      </a:r>
                      <a:endParaRPr lang="pl-PL" sz="18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pl-PL" sz="1800" b="1" u="none" strike="noStrike" dirty="0" smtClean="0">
                          <a:effectLst/>
                        </a:rPr>
                        <a:t>oraz </a:t>
                      </a:r>
                      <a:r>
                        <a:rPr lang="pl-PL" sz="1800" b="1" u="none" strike="noStrike" dirty="0" err="1">
                          <a:effectLst/>
                        </a:rPr>
                        <a:t>stentgraftów</a:t>
                      </a:r>
                      <a:r>
                        <a:rPr lang="pl-PL" sz="1800" b="1" u="none" strike="noStrike" dirty="0">
                          <a:effectLst/>
                        </a:rPr>
                        <a:t> z </a:t>
                      </a:r>
                      <a:r>
                        <a:rPr lang="pl-PL" sz="1800" b="1" u="none" strike="noStrike" dirty="0" smtClean="0">
                          <a:effectLst/>
                        </a:rPr>
                        <a:t>odnóżkami</a:t>
                      </a:r>
                    </a:p>
                    <a:p>
                      <a:pPr algn="ctr" fontAlgn="ctr"/>
                      <a:r>
                        <a:rPr lang="pl-PL" sz="1800" b="1" u="none" strike="noStrike" dirty="0" smtClean="0">
                          <a:effectLst/>
                        </a:rPr>
                        <a:t> </a:t>
                      </a:r>
                      <a:r>
                        <a:rPr lang="pl-PL" sz="1800" b="1" u="none" strike="noStrike" dirty="0">
                          <a:effectLst/>
                        </a:rPr>
                        <a:t>i pozostałych materiałów wszczepialnych koniecznych </a:t>
                      </a:r>
                      <a:endParaRPr lang="pl-PL" sz="18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pl-PL" sz="1800" b="1" u="none" strike="noStrike" dirty="0" smtClean="0">
                          <a:effectLst/>
                        </a:rPr>
                        <a:t>do </a:t>
                      </a:r>
                      <a:r>
                        <a:rPr lang="pl-PL" sz="1800" b="1" u="none" strike="noStrike" dirty="0">
                          <a:effectLst/>
                        </a:rPr>
                        <a:t>wykonania zabiegu; </a:t>
                      </a:r>
                      <a:br>
                        <a:rPr lang="pl-PL" sz="1800" b="1" u="none" strike="noStrike" dirty="0">
                          <a:effectLst/>
                        </a:rPr>
                      </a:b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22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620000" cy="1143000"/>
          </a:xfrm>
        </p:spPr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b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79512" y="1052736"/>
            <a:ext cx="8064896" cy="5805264"/>
          </a:xfrm>
        </p:spPr>
        <p:txBody>
          <a:bodyPr>
            <a:normAutofit fontScale="55000" lnSpcReduction="20000"/>
          </a:bodyPr>
          <a:lstStyle/>
          <a:p>
            <a:pPr marL="114300" indent="0">
              <a:buNone/>
            </a:pPr>
            <a:r>
              <a:rPr lang="pl-PL" sz="2900" b="1" dirty="0"/>
              <a:t>WARUNKI  DODATKOWO WYMAGANE  dla realizacji świadczeń: </a:t>
            </a:r>
            <a:r>
              <a:rPr lang="pl-PL" sz="2900" b="1" u="sng" dirty="0" err="1"/>
              <a:t>Endowaskularne</a:t>
            </a:r>
            <a:r>
              <a:rPr lang="pl-PL" sz="2900" b="1" u="sng" dirty="0"/>
              <a:t> zaopatrzenie tętniaka aorty  - dotyczy tętniaków aorty piersiowej, brzuszno-piersiowej i brzusznej ( z grupy Q01)</a:t>
            </a:r>
            <a:endParaRPr lang="pl-PL" sz="2900" u="sng" dirty="0"/>
          </a:p>
          <a:p>
            <a:pPr marL="114300" indent="0">
              <a:buNone/>
            </a:pPr>
            <a:endParaRPr lang="pl-PL" sz="2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r>
              <a:rPr lang="pl-PL" sz="3300" b="1" u="sng" dirty="0" smtClean="0">
                <a:solidFill>
                  <a:srgbClr val="FF0000"/>
                </a:solidFill>
              </a:rPr>
              <a:t>Wymagania </a:t>
            </a:r>
            <a:r>
              <a:rPr lang="pl-PL" sz="3300" b="1" u="sng" dirty="0">
                <a:solidFill>
                  <a:srgbClr val="FF0000"/>
                </a:solidFill>
              </a:rPr>
              <a:t>formalne</a:t>
            </a:r>
          </a:p>
          <a:p>
            <a:pPr marL="114300" indent="0">
              <a:buNone/>
            </a:pPr>
            <a:r>
              <a:rPr lang="pl-PL" sz="2900" b="1" dirty="0"/>
              <a:t>Zakład lub pracownia radiologii zabiegowej.</a:t>
            </a:r>
          </a:p>
          <a:p>
            <a:pPr marL="114300" indent="0">
              <a:buNone/>
            </a:pPr>
            <a:r>
              <a:rPr lang="pl-PL" sz="3300" b="1" u="sng" dirty="0">
                <a:solidFill>
                  <a:srgbClr val="FF0000"/>
                </a:solidFill>
              </a:rPr>
              <a:t>Personel</a:t>
            </a:r>
          </a:p>
          <a:p>
            <a:pPr marL="114300" indent="0">
              <a:buNone/>
            </a:pPr>
            <a:r>
              <a:rPr lang="pl-PL" sz="2900" b="1" dirty="0"/>
              <a:t>1) lekarze:</a:t>
            </a:r>
          </a:p>
          <a:p>
            <a:pPr marL="114300" indent="0">
              <a:buNone/>
            </a:pPr>
            <a:r>
              <a:rPr lang="pl-PL" sz="2900" b="1" dirty="0"/>
              <a:t>a) równoważnik co najmniej 2 etatów – lekarz specjalista w dziedzinie chirurgii naczyniowej lub</a:t>
            </a:r>
          </a:p>
          <a:p>
            <a:pPr marL="114300" indent="0">
              <a:buNone/>
            </a:pPr>
            <a:r>
              <a:rPr lang="pl-PL" sz="2900" b="1" dirty="0"/>
              <a:t>b) lekarz specjalista w dziedzinie rentgenodiagnostyki lub radiologii, lub radiodiagnostyki, lub radiologii i diagnostyki obrazowej, na każdej zmianie roboczej</a:t>
            </a:r>
          </a:p>
          <a:p>
            <a:pPr marL="114300" indent="0">
              <a:buNone/>
            </a:pPr>
            <a:r>
              <a:rPr lang="pl-PL" sz="2900" b="1" dirty="0"/>
              <a:t>– z odpowiednim doświadczeniem w wykonywaniu zabiegów przezskórnych;</a:t>
            </a:r>
          </a:p>
          <a:p>
            <a:pPr marL="114300" indent="0">
              <a:buNone/>
            </a:pPr>
            <a:r>
              <a:rPr lang="pl-PL" sz="2900" b="1" dirty="0"/>
              <a:t>2) pozostały personel: równoważnik co najmniej 1 etatu – technik </a:t>
            </a:r>
            <a:r>
              <a:rPr lang="pl-PL" sz="2900" b="1" dirty="0" err="1"/>
              <a:t>elektroradiolog</a:t>
            </a:r>
            <a:r>
              <a:rPr lang="pl-PL" sz="2900" b="1" dirty="0"/>
              <a:t>.</a:t>
            </a:r>
          </a:p>
          <a:p>
            <a:pPr marL="114300" indent="0">
              <a:buNone/>
            </a:pPr>
            <a:r>
              <a:rPr lang="pl-PL" sz="3300" b="1" u="sng" dirty="0">
                <a:solidFill>
                  <a:srgbClr val="FF0000"/>
                </a:solidFill>
              </a:rPr>
              <a:t>Organizacja udzielania świadczeń</a:t>
            </a:r>
          </a:p>
          <a:p>
            <a:pPr marL="114300" indent="0">
              <a:buNone/>
            </a:pPr>
            <a:r>
              <a:rPr lang="pl-PL" sz="2900" b="1" dirty="0"/>
              <a:t>1) obecność w trakcie zabiegu:</a:t>
            </a:r>
          </a:p>
          <a:p>
            <a:pPr marL="114300" indent="0">
              <a:buNone/>
            </a:pPr>
            <a:r>
              <a:rPr lang="pl-PL" sz="2900" b="1" dirty="0"/>
              <a:t>a) lekarza specjalisty w dziedzinie anestezjologii lub anestezjologii i reanimacji, lub anestezjologii i intensywnej terapii,</a:t>
            </a:r>
          </a:p>
          <a:p>
            <a:pPr marL="114300" indent="0">
              <a:buNone/>
            </a:pPr>
            <a:r>
              <a:rPr lang="pl-PL" sz="2900" b="1" dirty="0"/>
              <a:t>b) pielęgniarki specjalisty w dziedzinie pielęgniarstwa anestezjologicznego i intensywnej opieki lub pielęgniarka po kursie kwalifikacyjnym w dziedzinie pielęgniarstwa anestezjologicznego i intensywnej opieki;</a:t>
            </a:r>
          </a:p>
          <a:p>
            <a:pPr marL="114300" indent="0">
              <a:buNone/>
            </a:pPr>
            <a:r>
              <a:rPr lang="pl-PL" sz="2900" b="1" dirty="0"/>
              <a:t>2) blok operacyjny – w lokalizacji;</a:t>
            </a:r>
          </a:p>
          <a:p>
            <a:pPr marL="114300" indent="0">
              <a:buNone/>
            </a:pPr>
            <a:r>
              <a:rPr lang="pl-PL" sz="2900" b="1" dirty="0"/>
              <a:t>3) zespół operacyjny chirurgów naczyniowych – całodobowa gotowość;</a:t>
            </a:r>
          </a:p>
          <a:p>
            <a:pPr marL="114300" indent="0">
              <a:buNone/>
            </a:pPr>
            <a:r>
              <a:rPr lang="pl-PL" sz="2900" b="1" dirty="0"/>
              <a:t>4) </a:t>
            </a:r>
            <a:r>
              <a:rPr lang="pl-PL" sz="2900" b="1" dirty="0" err="1"/>
              <a:t>OAiIT</a:t>
            </a:r>
            <a:r>
              <a:rPr lang="pl-PL" sz="2900" b="1" dirty="0"/>
              <a:t> – w lokalizacji.</a:t>
            </a:r>
          </a:p>
          <a:p>
            <a:pPr marL="114300" indent="0">
              <a:buNone/>
            </a:pPr>
            <a:endParaRPr lang="pl-PL" sz="2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57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79512" y="1052736"/>
            <a:ext cx="8064896" cy="5805264"/>
          </a:xfrm>
        </p:spPr>
        <p:txBody>
          <a:bodyPr>
            <a:normAutofit fontScale="62500" lnSpcReduction="20000"/>
          </a:bodyPr>
          <a:lstStyle/>
          <a:p>
            <a:pPr marL="114300" indent="0">
              <a:buNone/>
            </a:pPr>
            <a:r>
              <a:rPr lang="pl-PL" sz="2900" b="1" dirty="0"/>
              <a:t>WARUNKI  DODATKOWO WYMAGANE  dla realizacji świadczeń</a:t>
            </a:r>
            <a:r>
              <a:rPr lang="pl-PL" sz="2900" b="1" u="sng" dirty="0"/>
              <a:t>: </a:t>
            </a:r>
            <a:r>
              <a:rPr lang="pl-PL" sz="2900" b="1" u="sng" dirty="0" err="1"/>
              <a:t>Endowaskularne</a:t>
            </a:r>
            <a:r>
              <a:rPr lang="pl-PL" sz="2900" b="1" u="sng" dirty="0"/>
              <a:t> zaopatrzenie tętniaka aorty  - dotyczy tętniaków aorty piersiowej, brzuszno-piersiowej i brzusznej ( z grupy Q01)</a:t>
            </a:r>
          </a:p>
          <a:p>
            <a:pPr marL="114300" indent="0">
              <a:buNone/>
            </a:pPr>
            <a:r>
              <a:rPr lang="pl-PL" sz="2900" b="1" u="sng" dirty="0" smtClean="0">
                <a:solidFill>
                  <a:srgbClr val="FF0000"/>
                </a:solidFill>
              </a:rPr>
              <a:t>Wyposażenie </a:t>
            </a:r>
            <a:r>
              <a:rPr lang="pl-PL" sz="2900" b="1" u="sng" dirty="0">
                <a:solidFill>
                  <a:srgbClr val="FF0000"/>
                </a:solidFill>
              </a:rPr>
              <a:t>w sprzęt i aparaturę medyczną</a:t>
            </a:r>
          </a:p>
          <a:p>
            <a:pPr marL="114300" indent="0">
              <a:buNone/>
            </a:pPr>
            <a:r>
              <a:rPr lang="pl-PL" sz="2800" b="1" dirty="0"/>
              <a:t>1) </a:t>
            </a:r>
            <a:r>
              <a:rPr lang="pl-PL" sz="2800" b="1" dirty="0" err="1"/>
              <a:t>angiograf</a:t>
            </a:r>
            <a:r>
              <a:rPr lang="pl-PL" sz="2800" b="1" dirty="0"/>
              <a:t> stacjonarny cyfrowy z możliwością analizy ilościowej [QVA] zgodnie z Polskimi zaleceniami wewnątrznaczyniowego leczenia chorób tętnic obwodowych i aorty 2009 (Chirurgia Polska 2009, 11,1),</a:t>
            </a:r>
          </a:p>
          <a:p>
            <a:pPr marL="114300" indent="0">
              <a:buNone/>
            </a:pPr>
            <a:r>
              <a:rPr lang="pl-PL" sz="2800" b="1" dirty="0"/>
              <a:t>2) strzykawka automatyczna,</a:t>
            </a:r>
          </a:p>
          <a:p>
            <a:pPr marL="114300" indent="0">
              <a:buNone/>
            </a:pPr>
            <a:r>
              <a:rPr lang="pl-PL" sz="2800" b="1" dirty="0"/>
              <a:t>3) rejestracja obrazów: kamera </a:t>
            </a:r>
            <a:r>
              <a:rPr lang="pl-PL" sz="2800" b="1" dirty="0" err="1"/>
              <a:t>multiformatowa</a:t>
            </a:r>
            <a:r>
              <a:rPr lang="pl-PL" sz="2800" b="1" dirty="0"/>
              <a:t> lub archiwizacja cyfrowa (format DICOM 3.0),</a:t>
            </a:r>
          </a:p>
          <a:p>
            <a:pPr marL="114300" indent="0">
              <a:buNone/>
            </a:pPr>
            <a:r>
              <a:rPr lang="pl-PL" sz="2800" b="1" dirty="0"/>
              <a:t>4) wielofunkcyjny rejestrator funkcji życiowych: EKG, </a:t>
            </a:r>
            <a:r>
              <a:rPr lang="pl-PL" sz="2800" b="1" dirty="0" err="1"/>
              <a:t>pulsoksymetr</a:t>
            </a:r>
            <a:r>
              <a:rPr lang="pl-PL" sz="2800" b="1" dirty="0"/>
              <a:t>, pomiar ciśnienia</a:t>
            </a:r>
          </a:p>
          <a:p>
            <a:pPr marL="114300" indent="0">
              <a:buNone/>
            </a:pPr>
            <a:r>
              <a:rPr lang="pl-PL" sz="2800" b="1" dirty="0"/>
              <a:t>tętniczego metodą bezpośrednią i nieinwazyjną,</a:t>
            </a:r>
          </a:p>
          <a:p>
            <a:pPr marL="114300" indent="0">
              <a:buNone/>
            </a:pPr>
            <a:r>
              <a:rPr lang="pl-PL" sz="2800" b="1" dirty="0"/>
              <a:t>5) defibrylator, zestaw reanimacyjny,</a:t>
            </a:r>
          </a:p>
          <a:p>
            <a:pPr marL="114300" indent="0">
              <a:buNone/>
            </a:pPr>
            <a:r>
              <a:rPr lang="pl-PL" sz="2800" b="1" dirty="0"/>
              <a:t>6) stół radiologiczny o wysokiej precyzji lokalizacji pacjenta i pozycjonera,</a:t>
            </a:r>
          </a:p>
          <a:p>
            <a:pPr marL="114300" indent="0">
              <a:buNone/>
            </a:pPr>
            <a:r>
              <a:rPr lang="pl-PL" sz="2800" b="1" dirty="0"/>
              <a:t>7) stanowisko znieczulenia</a:t>
            </a:r>
          </a:p>
          <a:p>
            <a:pPr marL="114300" indent="0">
              <a:buNone/>
            </a:pPr>
            <a:r>
              <a:rPr lang="pl-PL" sz="2800" b="1" dirty="0"/>
              <a:t>– w lokalizacji.</a:t>
            </a:r>
          </a:p>
          <a:p>
            <a:pPr marL="114300" indent="0">
              <a:buNone/>
            </a:pPr>
            <a:r>
              <a:rPr lang="pl-PL" sz="2900" b="1" u="sng" dirty="0">
                <a:solidFill>
                  <a:srgbClr val="FF0000"/>
                </a:solidFill>
              </a:rPr>
              <a:t>Zapewnienie realizacji badań</a:t>
            </a:r>
          </a:p>
          <a:p>
            <a:pPr marL="114300" indent="0">
              <a:buNone/>
            </a:pPr>
            <a:r>
              <a:rPr lang="pl-PL" sz="2800" b="1" dirty="0"/>
              <a:t>1) arteriografia,</a:t>
            </a:r>
          </a:p>
          <a:p>
            <a:pPr marL="114300" indent="0">
              <a:buNone/>
            </a:pPr>
            <a:r>
              <a:rPr lang="pl-PL" sz="2800" b="1" dirty="0"/>
              <a:t>2) flebografia,</a:t>
            </a:r>
          </a:p>
          <a:p>
            <a:pPr marL="114300" indent="0">
              <a:buNone/>
            </a:pPr>
            <a:r>
              <a:rPr lang="pl-PL" sz="2800" b="1" dirty="0"/>
              <a:t>3) TK</a:t>
            </a:r>
          </a:p>
          <a:p>
            <a:pPr marL="114300" indent="0">
              <a:buNone/>
            </a:pPr>
            <a:r>
              <a:rPr lang="pl-PL" sz="2800" b="1" dirty="0"/>
              <a:t>– w lokalizacji. 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514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79512" y="1052736"/>
            <a:ext cx="8064896" cy="6552728"/>
          </a:xfrm>
        </p:spPr>
        <p:txBody>
          <a:bodyPr>
            <a:normAutofit fontScale="40000" lnSpcReduction="20000"/>
          </a:bodyPr>
          <a:lstStyle/>
          <a:p>
            <a:pPr marL="114300" indent="0">
              <a:buNone/>
            </a:pPr>
            <a:r>
              <a:rPr lang="pl-PL" sz="3700" b="1" dirty="0"/>
              <a:t>WARUNKI  DODATKOWO WYMAGANE  dla realizacji świadczeń: </a:t>
            </a:r>
            <a:r>
              <a:rPr lang="pl-PL" sz="3700" b="1" u="sng" dirty="0"/>
              <a:t>Zabiegi </a:t>
            </a:r>
            <a:r>
              <a:rPr lang="pl-PL" sz="3700" b="1" u="sng" dirty="0" err="1"/>
              <a:t>endowaskularne</a:t>
            </a:r>
            <a:r>
              <a:rPr lang="pl-PL" sz="3700" b="1" u="sng" dirty="0"/>
              <a:t> –– naczynia obwodowe (z grup: Q41, Q42,  Q43,  Q44,  Q45,  Q46,  Q47) </a:t>
            </a:r>
            <a:r>
              <a:rPr lang="pl-PL" sz="3700" b="1" dirty="0" smtClean="0"/>
              <a:t>(spełnienie warunków szczegółowych całodobowo – zgodnie </a:t>
            </a:r>
          </a:p>
          <a:p>
            <a:pPr marL="114300" indent="0">
              <a:buNone/>
            </a:pPr>
            <a:r>
              <a:rPr lang="pl-PL" sz="3700" b="1" dirty="0" smtClean="0"/>
              <a:t>z § 5 ust. 3 rozporządzenia)</a:t>
            </a:r>
          </a:p>
          <a:p>
            <a:pPr marL="114300" indent="0">
              <a:buNone/>
            </a:pPr>
            <a:r>
              <a:rPr lang="pl-PL" sz="3700" b="1" u="sng" dirty="0">
                <a:solidFill>
                  <a:srgbClr val="FF0000"/>
                </a:solidFill>
              </a:rPr>
              <a:t>Wymagania formalne</a:t>
            </a:r>
          </a:p>
          <a:p>
            <a:pPr marL="114300" indent="0">
              <a:buNone/>
            </a:pPr>
            <a:r>
              <a:rPr lang="pl-PL" sz="3700" b="1" dirty="0"/>
              <a:t>Zakład lub pracownia radiologii </a:t>
            </a:r>
            <a:r>
              <a:rPr lang="pl-PL" sz="3700" b="1" dirty="0" smtClean="0"/>
              <a:t>zabiegowej – część VIII kodu resortowego:7230</a:t>
            </a:r>
            <a:endParaRPr lang="pl-PL" sz="3700" b="1" dirty="0"/>
          </a:p>
          <a:p>
            <a:pPr marL="114300" indent="0">
              <a:buNone/>
            </a:pPr>
            <a:r>
              <a:rPr lang="pl-PL" sz="3700" b="1" u="sng" dirty="0">
                <a:solidFill>
                  <a:srgbClr val="FF0000"/>
                </a:solidFill>
              </a:rPr>
              <a:t>Personel</a:t>
            </a:r>
          </a:p>
          <a:p>
            <a:pPr marL="114300" indent="0">
              <a:buNone/>
            </a:pPr>
            <a:r>
              <a:rPr lang="pl-PL" sz="3700" b="1" dirty="0"/>
              <a:t>1) lekarze: równoważnik co najmniej 1 etatu na każdą zmianę:</a:t>
            </a:r>
          </a:p>
          <a:p>
            <a:pPr marL="114300" indent="0">
              <a:buNone/>
            </a:pPr>
            <a:r>
              <a:rPr lang="pl-PL" sz="3700" b="1" dirty="0"/>
              <a:t>a) lekarz specjalista w dziedzinie chirurgii naczyniowej lub w dziedzinie angiologii, z udokumentowanym doświadczeniem w wykonywaniu zabiegów przezskórnych – angioplastyk naczyń obwodowych co najmniej w trzech obszarach zabiegowych, a w przypadku zabiegów w obszarze aorty piersiowej – lekarz specjalista w dziedzinie kardiochirurgii z udokumentowanym doświadczeniem w wykonywaniu zabiegów przezskórnych, lub</a:t>
            </a:r>
          </a:p>
          <a:p>
            <a:pPr marL="114300" indent="0">
              <a:buNone/>
            </a:pPr>
            <a:r>
              <a:rPr lang="pl-PL" sz="3700" b="1" dirty="0"/>
              <a:t>b) równoważnik co najmniej 1 etatu na każdą zmianę – specjalista w dziedzinie rentgenodiagnostyki lub radiologii lub radiodiagnostyki, lub radiologii i diagnostyki obrazowej z udokumentowanym doświadczeniem w radiologii zabiegowej;</a:t>
            </a:r>
          </a:p>
          <a:p>
            <a:pPr marL="114300" indent="0">
              <a:buNone/>
            </a:pPr>
            <a:r>
              <a:rPr lang="pl-PL" sz="3700" b="1" dirty="0"/>
              <a:t>2) pozostały personel: równoważnik co najmniej 1 etatu – technik </a:t>
            </a:r>
            <a:r>
              <a:rPr lang="pl-PL" sz="3700" b="1" dirty="0" err="1"/>
              <a:t>elektroradiolog</a:t>
            </a:r>
            <a:r>
              <a:rPr lang="pl-PL" sz="3700" b="1" dirty="0"/>
              <a:t>.</a:t>
            </a:r>
          </a:p>
          <a:p>
            <a:pPr marL="114300" indent="0">
              <a:buNone/>
            </a:pPr>
            <a:r>
              <a:rPr lang="pl-PL" sz="3700" b="1" u="sng" dirty="0">
                <a:solidFill>
                  <a:srgbClr val="FF0000"/>
                </a:solidFill>
              </a:rPr>
              <a:t>Organizacja udzielania świadczeń</a:t>
            </a:r>
          </a:p>
          <a:p>
            <a:pPr marL="114300" indent="0">
              <a:buNone/>
            </a:pPr>
            <a:r>
              <a:rPr lang="pl-PL" sz="3700" b="1" dirty="0"/>
              <a:t>1) obecność w trakcie zabiegu:</a:t>
            </a:r>
          </a:p>
          <a:p>
            <a:pPr marL="114300" indent="0">
              <a:buNone/>
            </a:pPr>
            <a:r>
              <a:rPr lang="pl-PL" sz="3700" b="1" dirty="0"/>
              <a:t>a) lekarza specjalisty w dziedzinie anestezjologii lub anestezjologii i reanimacji, lub anestezjologii i intensywnej terapii,</a:t>
            </a:r>
          </a:p>
          <a:p>
            <a:pPr marL="114300" indent="0">
              <a:buNone/>
            </a:pPr>
            <a:r>
              <a:rPr lang="pl-PL" sz="3700" b="1" dirty="0"/>
              <a:t>b) pielęgniarki specjalisty w dziedzinie pielęgniarstwa anestezjologicznego i intensywnej opieki lub pielęgniarki po kursie kwalifikacyjnym w dziedzinie pielęgniarstwa anestezjologicznego i intensywnej opieki;</a:t>
            </a:r>
          </a:p>
          <a:p>
            <a:pPr marL="114300" indent="0">
              <a:buNone/>
            </a:pPr>
            <a:r>
              <a:rPr lang="pl-PL" sz="3700" b="1" dirty="0"/>
              <a:t>2) </a:t>
            </a:r>
            <a:r>
              <a:rPr lang="pl-PL" sz="3700" b="1" dirty="0" err="1"/>
              <a:t>OAiIT</a:t>
            </a:r>
            <a:r>
              <a:rPr lang="pl-PL" sz="3700" b="1" dirty="0"/>
              <a:t> – w lokalizacji;</a:t>
            </a:r>
          </a:p>
          <a:p>
            <a:pPr marL="114300" indent="0">
              <a:buNone/>
            </a:pPr>
            <a:r>
              <a:rPr lang="pl-PL" sz="3700" b="1" dirty="0"/>
              <a:t>3) blok operacyjny – w lokalizacji;</a:t>
            </a:r>
          </a:p>
          <a:p>
            <a:pPr marL="114300" indent="0">
              <a:buNone/>
            </a:pPr>
            <a:r>
              <a:rPr lang="pl-PL" sz="3700" b="1" dirty="0"/>
              <a:t>4) zespół operacyjny chirurgii naczyniowej – całodobowa gotowość.</a:t>
            </a:r>
          </a:p>
          <a:p>
            <a:pPr marL="114300" indent="0">
              <a:buNone/>
            </a:pPr>
            <a:endParaRPr lang="pl-PL" sz="4300" b="1" dirty="0"/>
          </a:p>
          <a:p>
            <a:pPr marL="114300" indent="0">
              <a:buNone/>
            </a:pPr>
            <a:endParaRPr lang="pl-PL" sz="4300" b="1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8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79512" y="1052736"/>
            <a:ext cx="8064896" cy="5805264"/>
          </a:xfrm>
        </p:spPr>
        <p:txBody>
          <a:bodyPr>
            <a:normAutofit fontScale="62500" lnSpcReduction="20000"/>
          </a:bodyPr>
          <a:lstStyle/>
          <a:p>
            <a:pPr marL="114300" indent="0">
              <a:buNone/>
            </a:pPr>
            <a:r>
              <a:rPr lang="pl-PL" sz="2900" b="1" dirty="0"/>
              <a:t>WARUNKI  DODATKOWO WYMAGANE  dla realizacji świadczeń: </a:t>
            </a:r>
            <a:r>
              <a:rPr lang="pl-PL" sz="2900" b="1" u="sng" dirty="0"/>
              <a:t>Zabiegi </a:t>
            </a:r>
            <a:r>
              <a:rPr lang="pl-PL" sz="2900" b="1" u="sng" dirty="0" err="1"/>
              <a:t>endowaskularne</a:t>
            </a:r>
            <a:r>
              <a:rPr lang="pl-PL" sz="2900" b="1" u="sng" dirty="0"/>
              <a:t> –– naczynia obwodowe</a:t>
            </a:r>
            <a:r>
              <a:rPr lang="pl-PL" sz="2900" b="1" dirty="0"/>
              <a:t> (z grup: Q41, Q42,  Q43,  Q44,  Q45,  Q46,  Q47) </a:t>
            </a:r>
            <a:endParaRPr lang="pl-PL" sz="2900" b="1" dirty="0" smtClean="0"/>
          </a:p>
          <a:p>
            <a:pPr marL="114300" indent="0">
              <a:buNone/>
            </a:pPr>
            <a:r>
              <a:rPr lang="pl-PL" sz="2900" b="1" u="sng" dirty="0">
                <a:solidFill>
                  <a:srgbClr val="FF0000"/>
                </a:solidFill>
              </a:rPr>
              <a:t>Wyposażenie w sprzęt i aparaturę medyczną</a:t>
            </a:r>
          </a:p>
          <a:p>
            <a:pPr marL="114300" indent="0">
              <a:buNone/>
            </a:pPr>
            <a:r>
              <a:rPr lang="pl-PL" sz="2900" b="1" dirty="0"/>
              <a:t>1) </a:t>
            </a:r>
            <a:r>
              <a:rPr lang="pl-PL" sz="2900" b="1" dirty="0" err="1"/>
              <a:t>angiograf</a:t>
            </a:r>
            <a:r>
              <a:rPr lang="pl-PL" sz="2900" b="1" dirty="0"/>
              <a:t> stacjonarny cyfrowy z możliwością analizy ilościowej [QVA] zgodnie z Polskimi zaleceniami wewnątrznaczyniowego leczenia chorób tętnic obwodowych i aorty 2009 (Chirurgia Polska 2009, 11,1),</a:t>
            </a:r>
          </a:p>
          <a:p>
            <a:pPr marL="114300" indent="0">
              <a:buNone/>
            </a:pPr>
            <a:r>
              <a:rPr lang="pl-PL" sz="2900" b="1" dirty="0"/>
              <a:t>2) strzykawka automatyczna,</a:t>
            </a:r>
          </a:p>
          <a:p>
            <a:pPr marL="114300" indent="0">
              <a:buNone/>
            </a:pPr>
            <a:r>
              <a:rPr lang="pl-PL" sz="2900" b="1" dirty="0"/>
              <a:t>3) rejestracja obrazów: kamera </a:t>
            </a:r>
            <a:r>
              <a:rPr lang="pl-PL" sz="2900" b="1" dirty="0" err="1"/>
              <a:t>multiformatowa</a:t>
            </a:r>
            <a:r>
              <a:rPr lang="pl-PL" sz="2900" b="1" dirty="0"/>
              <a:t> lub archiwizacja cyfrowa (format DICOM 3.0),</a:t>
            </a:r>
          </a:p>
          <a:p>
            <a:pPr marL="114300" indent="0">
              <a:buNone/>
            </a:pPr>
            <a:r>
              <a:rPr lang="pl-PL" sz="2900" b="1" dirty="0"/>
              <a:t>4) wielofunkcyjny rejestrator funkcji życiowych: EKG, </a:t>
            </a:r>
            <a:r>
              <a:rPr lang="pl-PL" sz="2900" b="1" dirty="0" err="1"/>
              <a:t>pulsoksymetr</a:t>
            </a:r>
            <a:r>
              <a:rPr lang="pl-PL" sz="2900" b="1" dirty="0"/>
              <a:t>, pomiar ciśnienia tętniczego metodą bezpośrednią i nieinwazyjną,</a:t>
            </a:r>
          </a:p>
          <a:p>
            <a:pPr marL="114300" indent="0">
              <a:buNone/>
            </a:pPr>
            <a:r>
              <a:rPr lang="pl-PL" sz="2900" b="1" dirty="0"/>
              <a:t>5) defibrylator, zestaw reanimacyjny,</a:t>
            </a:r>
          </a:p>
          <a:p>
            <a:pPr marL="114300" indent="0">
              <a:buNone/>
            </a:pPr>
            <a:r>
              <a:rPr lang="pl-PL" sz="2900" b="1" dirty="0"/>
              <a:t>6) stół radiologiczny o wysokiej precyzji lokalizacji pacjenta i pozycjonera,</a:t>
            </a:r>
          </a:p>
          <a:p>
            <a:pPr marL="114300" indent="0">
              <a:buNone/>
            </a:pPr>
            <a:r>
              <a:rPr lang="pl-PL" sz="2900" b="1" dirty="0"/>
              <a:t>7) stanowisko znieczulenia</a:t>
            </a:r>
          </a:p>
          <a:p>
            <a:pPr marL="114300" indent="0">
              <a:buNone/>
            </a:pPr>
            <a:r>
              <a:rPr lang="pl-PL" sz="2900" b="1" dirty="0"/>
              <a:t>– w lokalizacji.</a:t>
            </a:r>
          </a:p>
          <a:p>
            <a:pPr marL="114300" indent="0">
              <a:buNone/>
            </a:pPr>
            <a:r>
              <a:rPr lang="pl-PL" sz="2900" b="1" u="sng" dirty="0">
                <a:solidFill>
                  <a:srgbClr val="FF0000"/>
                </a:solidFill>
              </a:rPr>
              <a:t>Zapewnienie realizacji badań</a:t>
            </a:r>
          </a:p>
          <a:p>
            <a:pPr marL="114300" indent="0">
              <a:buNone/>
            </a:pPr>
            <a:r>
              <a:rPr lang="pl-PL" sz="2900" b="1" dirty="0"/>
              <a:t>1) arteriografia,</a:t>
            </a:r>
          </a:p>
          <a:p>
            <a:pPr marL="114300" indent="0">
              <a:buNone/>
            </a:pPr>
            <a:r>
              <a:rPr lang="pl-PL" sz="2900" b="1" dirty="0"/>
              <a:t>2) flebografia,</a:t>
            </a:r>
          </a:p>
          <a:p>
            <a:pPr marL="114300" indent="0">
              <a:buNone/>
            </a:pPr>
            <a:r>
              <a:rPr lang="pl-PL" sz="2900" b="1" dirty="0"/>
              <a:t>3) aparat USG z opcją kolorowego Dopplera,</a:t>
            </a:r>
          </a:p>
          <a:p>
            <a:pPr marL="114300" indent="0">
              <a:buNone/>
            </a:pPr>
            <a:r>
              <a:rPr lang="pl-PL" sz="2900" b="1" dirty="0"/>
              <a:t>4) TK</a:t>
            </a:r>
          </a:p>
          <a:p>
            <a:pPr marL="114300" indent="0">
              <a:buNone/>
            </a:pPr>
            <a:r>
              <a:rPr lang="pl-PL" sz="2900" b="1" dirty="0"/>
              <a:t>– w lokalizacji.</a:t>
            </a:r>
          </a:p>
          <a:p>
            <a:pPr marL="114300" indent="0">
              <a:buNone/>
            </a:pPr>
            <a:endParaRPr lang="pl-PL" sz="2900" b="1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207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79512" y="1268760"/>
            <a:ext cx="8064896" cy="5589240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2900" b="1" dirty="0"/>
              <a:t>WARUNKI  DODATKOWO WYMAGANE  dla realizacji świadczeń: </a:t>
            </a:r>
            <a:r>
              <a:rPr lang="pl-PL" sz="2900" b="1" u="sng" dirty="0"/>
              <a:t>Zabiegi </a:t>
            </a:r>
            <a:r>
              <a:rPr lang="pl-PL" sz="2900" b="1" u="sng" dirty="0" err="1"/>
              <a:t>endowaskularne</a:t>
            </a:r>
            <a:r>
              <a:rPr lang="pl-PL" sz="2900" b="1" u="sng" dirty="0"/>
              <a:t> –– naczynia obwodowe </a:t>
            </a:r>
            <a:r>
              <a:rPr lang="pl-PL" sz="2900" b="1" dirty="0"/>
              <a:t>(z grup: Q41, Q42,  Q43,  Q44,  Q45,  Q46,  Q47) </a:t>
            </a:r>
            <a:endParaRPr lang="pl-PL" sz="2900" b="1" dirty="0" smtClean="0"/>
          </a:p>
          <a:p>
            <a:pPr marL="114300" indent="0">
              <a:buNone/>
            </a:pPr>
            <a:r>
              <a:rPr lang="pl-PL" sz="2900" b="1" u="sng" dirty="0">
                <a:solidFill>
                  <a:srgbClr val="FF0000"/>
                </a:solidFill>
              </a:rPr>
              <a:t>Pozostałe wymagania</a:t>
            </a:r>
          </a:p>
          <a:p>
            <a:pPr marL="114300" indent="0">
              <a:buNone/>
            </a:pPr>
            <a:r>
              <a:rPr lang="pl-PL" sz="2900" b="1" dirty="0"/>
              <a:t>1) zapewnienie kwalifikacji do przeprowadzenia każdego zabiegu wewnątrznaczyniowego przez lekarza specjalistę w dziedzinie chirurgii naczyniowej z udokumentowanym doświadczeniem w radiologii zabiegowej;</a:t>
            </a:r>
          </a:p>
          <a:p>
            <a:pPr marL="114300" indent="0">
              <a:buNone/>
            </a:pPr>
            <a:r>
              <a:rPr lang="pl-PL" sz="2900" b="1" dirty="0"/>
              <a:t>2) zapewnienie kwalifikacji do zabiegów na tętnicy szyjnej przez zespół lekarzy specjalistów w dziedzinie chirurgii naczyniowej i neurologii;</a:t>
            </a:r>
          </a:p>
          <a:p>
            <a:pPr marL="114300" indent="0">
              <a:buNone/>
            </a:pPr>
            <a:r>
              <a:rPr lang="pl-PL" sz="2900" b="1" dirty="0"/>
              <a:t>3) zapewnienie całodobowej opieki neurologicznej po zabiegu na tętnicy szyjnej.</a:t>
            </a:r>
          </a:p>
          <a:p>
            <a:pPr marL="114300" indent="0">
              <a:buNone/>
            </a:pPr>
            <a:endParaRPr lang="pl-PL" sz="29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556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79512" y="1052736"/>
            <a:ext cx="8064896" cy="5805264"/>
          </a:xfrm>
        </p:spPr>
        <p:txBody>
          <a:bodyPr>
            <a:normAutofit fontScale="47500" lnSpcReduction="20000"/>
          </a:bodyPr>
          <a:lstStyle/>
          <a:p>
            <a:pPr marL="114300" indent="0">
              <a:buNone/>
            </a:pPr>
            <a:r>
              <a:rPr lang="pl-PL" sz="3300" b="1" dirty="0"/>
              <a:t>WARUNKI  DODATKOWO WYMAGANE  dla realizacji świadczeń: </a:t>
            </a:r>
            <a:r>
              <a:rPr lang="pl-PL" sz="3300" b="1" u="sng" dirty="0"/>
              <a:t>5.52.01.0001496 - </a:t>
            </a:r>
            <a:r>
              <a:rPr lang="pl-PL" sz="3300" b="1" u="sng" dirty="0" err="1"/>
              <a:t>Endowaskularne</a:t>
            </a:r>
            <a:r>
              <a:rPr lang="pl-PL" sz="3300" b="1" u="sng" dirty="0"/>
              <a:t> zaopatrzenie tętniaków aorty obejmujących tętnice trzewne i </a:t>
            </a:r>
            <a:r>
              <a:rPr lang="pl-PL" sz="3300" b="1" u="sng" dirty="0" smtClean="0"/>
              <a:t>nerkowe</a:t>
            </a:r>
          </a:p>
          <a:p>
            <a:pPr marL="114300" indent="0">
              <a:buNone/>
            </a:pPr>
            <a:r>
              <a:rPr lang="pl-PL" sz="3300" b="1" u="sng" dirty="0" smtClean="0">
                <a:solidFill>
                  <a:srgbClr val="FF0000"/>
                </a:solidFill>
              </a:rPr>
              <a:t>Wymagania </a:t>
            </a:r>
            <a:r>
              <a:rPr lang="pl-PL" sz="3300" b="1" u="sng" dirty="0">
                <a:solidFill>
                  <a:srgbClr val="FF0000"/>
                </a:solidFill>
              </a:rPr>
              <a:t>formalne</a:t>
            </a:r>
          </a:p>
          <a:p>
            <a:pPr marL="114300" indent="0">
              <a:buNone/>
            </a:pPr>
            <a:r>
              <a:rPr lang="pl-PL" sz="3300" b="1" dirty="0"/>
              <a:t>Zakład lub pracownia radiologii zabiegowej.</a:t>
            </a:r>
          </a:p>
          <a:p>
            <a:pPr marL="114300" indent="0">
              <a:buNone/>
            </a:pPr>
            <a:r>
              <a:rPr lang="pl-PL" sz="3300" b="1" u="sng" dirty="0">
                <a:solidFill>
                  <a:srgbClr val="FF0000"/>
                </a:solidFill>
              </a:rPr>
              <a:t>Personel</a:t>
            </a:r>
          </a:p>
          <a:p>
            <a:pPr marL="114300" indent="0">
              <a:buNone/>
            </a:pPr>
            <a:r>
              <a:rPr lang="pl-PL" sz="3300" b="1" dirty="0"/>
              <a:t>1) lekarze:</a:t>
            </a:r>
          </a:p>
          <a:p>
            <a:pPr marL="114300" indent="0">
              <a:buNone/>
            </a:pPr>
            <a:r>
              <a:rPr lang="pl-PL" sz="3300" b="1" dirty="0"/>
              <a:t>a) równoważnik co najmniej 1 etatu – lekarz specjalista w dziedzinie chirurgii naczyniowej lub</a:t>
            </a:r>
          </a:p>
          <a:p>
            <a:pPr marL="114300" indent="0">
              <a:buNone/>
            </a:pPr>
            <a:r>
              <a:rPr lang="pl-PL" sz="3300" b="1" dirty="0"/>
              <a:t>b) lekarz specjalista w dziedzinie rentgenodiagnostyki lub radiologii, lub radiodiagnostyki, lub radiologii i diagnostyki obrazowej,</a:t>
            </a:r>
          </a:p>
          <a:p>
            <a:pPr marL="114300" indent="0">
              <a:buNone/>
            </a:pPr>
            <a:r>
              <a:rPr lang="pl-PL" sz="3300" b="1" dirty="0"/>
              <a:t>– z odpowiednim doświadczeniem obejmującym co najmniej 100 implantacji </a:t>
            </a:r>
            <a:r>
              <a:rPr lang="pl-PL" sz="3300" b="1" dirty="0" err="1"/>
              <a:t>stentgraftów</a:t>
            </a:r>
            <a:r>
              <a:rPr lang="pl-PL" sz="3300" b="1" dirty="0"/>
              <a:t> u chorych z tętniakami aorty piersiowej i brzusznej oraz co najmniej 10 implantacji </a:t>
            </a:r>
            <a:r>
              <a:rPr lang="pl-PL" sz="3300" b="1" dirty="0" err="1"/>
              <a:t>stentów</a:t>
            </a:r>
            <a:r>
              <a:rPr lang="pl-PL" sz="3300" b="1" dirty="0"/>
              <a:t> do tętnic nerkowych i do tętnic trzewnych (tętnicy krezkowej górnej lub pnia trzewnego);</a:t>
            </a:r>
          </a:p>
          <a:p>
            <a:pPr marL="114300" indent="0">
              <a:buNone/>
            </a:pPr>
            <a:r>
              <a:rPr lang="pl-PL" sz="3300" b="1" dirty="0"/>
              <a:t>2) pozostały personel: równoważnik co najmniej 1 etatu – technik </a:t>
            </a:r>
            <a:r>
              <a:rPr lang="pl-PL" sz="3300" b="1" dirty="0" err="1"/>
              <a:t>elektroradiolog</a:t>
            </a:r>
            <a:r>
              <a:rPr lang="pl-PL" sz="3300" b="1" dirty="0"/>
              <a:t>.</a:t>
            </a:r>
          </a:p>
          <a:p>
            <a:pPr marL="114300" indent="0">
              <a:buNone/>
            </a:pPr>
            <a:r>
              <a:rPr lang="pl-PL" sz="3400" b="1" u="sng" dirty="0">
                <a:solidFill>
                  <a:srgbClr val="FF0000"/>
                </a:solidFill>
              </a:rPr>
              <a:t>Organizacja udzielania świadczeń</a:t>
            </a:r>
          </a:p>
          <a:p>
            <a:pPr marL="114300" indent="0">
              <a:buNone/>
            </a:pPr>
            <a:r>
              <a:rPr lang="pl-PL" sz="3400" b="1" dirty="0"/>
              <a:t>1) obecność w trakcie zabiegu:</a:t>
            </a:r>
          </a:p>
          <a:p>
            <a:pPr marL="114300" indent="0">
              <a:buNone/>
            </a:pPr>
            <a:r>
              <a:rPr lang="pl-PL" sz="3400" b="1" dirty="0"/>
              <a:t>a) lekarza specjalisty w dziedzinie anestezjologii lub anestezjologii i reanimacji, lub anestezjologii i intensywnej terapii,</a:t>
            </a:r>
          </a:p>
          <a:p>
            <a:pPr marL="114300" indent="0">
              <a:buNone/>
            </a:pPr>
            <a:r>
              <a:rPr lang="pl-PL" sz="3400" b="1" dirty="0"/>
              <a:t>b) pielęgniarki specjalisty w dziedzinie pielęgniarstwa anestezjologicznego i intensywnej opieki lub pielęgniarka po kursie kwalifikacyjnym w dziedzinie pielęgniarstwa anestezjologicznego i intensywnej opieki;</a:t>
            </a:r>
          </a:p>
          <a:p>
            <a:pPr marL="114300" indent="0">
              <a:buNone/>
            </a:pPr>
            <a:r>
              <a:rPr lang="pl-PL" sz="3400" b="1" dirty="0"/>
              <a:t>2) blok operacyjny – w lokalizacji;</a:t>
            </a:r>
          </a:p>
          <a:p>
            <a:pPr marL="114300" indent="0">
              <a:buNone/>
            </a:pPr>
            <a:r>
              <a:rPr lang="pl-PL" sz="3400" b="1" dirty="0"/>
              <a:t>3) zespół operacyjny chirurgów naczyniowych – całodobowa gotowość;</a:t>
            </a:r>
          </a:p>
          <a:p>
            <a:pPr marL="114300" indent="0">
              <a:buNone/>
            </a:pPr>
            <a:r>
              <a:rPr lang="pl-PL" sz="3400" b="1" dirty="0"/>
              <a:t>4) </a:t>
            </a:r>
            <a:r>
              <a:rPr lang="pl-PL" sz="3400" b="1" dirty="0" err="1"/>
              <a:t>OAiIT</a:t>
            </a:r>
            <a:r>
              <a:rPr lang="pl-PL" sz="3400" b="1" dirty="0"/>
              <a:t> – w lokalizacji.</a:t>
            </a:r>
          </a:p>
          <a:p>
            <a:pPr marL="114300" indent="0">
              <a:buNone/>
            </a:pPr>
            <a:endParaRPr lang="pl-PL" sz="2800" b="1" dirty="0"/>
          </a:p>
          <a:p>
            <a:pPr marL="114300" indent="0">
              <a:buNone/>
            </a:pPr>
            <a:endParaRPr lang="pl-PL" sz="2800" b="1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137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79512" y="1052736"/>
            <a:ext cx="8064896" cy="5805264"/>
          </a:xfrm>
        </p:spPr>
        <p:txBody>
          <a:bodyPr>
            <a:normAutofit fontScale="55000" lnSpcReduction="20000"/>
          </a:bodyPr>
          <a:lstStyle/>
          <a:p>
            <a:pPr marL="114300" indent="0">
              <a:buNone/>
            </a:pPr>
            <a:r>
              <a:rPr lang="pl-PL" sz="2900" b="1" dirty="0"/>
              <a:t>WARUNKI  DODATKOWO WYMAGANE  dla realizacji świadczeń: </a:t>
            </a:r>
            <a:r>
              <a:rPr lang="pl-PL" sz="2900" b="1" u="sng" dirty="0"/>
              <a:t>5.52.01.0001496 - </a:t>
            </a:r>
            <a:r>
              <a:rPr lang="pl-PL" sz="2900" b="1" u="sng" dirty="0" err="1"/>
              <a:t>Endowaskularne</a:t>
            </a:r>
            <a:r>
              <a:rPr lang="pl-PL" sz="2900" b="1" u="sng" dirty="0"/>
              <a:t> zaopatrzenie tętniaków aorty obejmujących tętnice trzewne i </a:t>
            </a:r>
            <a:r>
              <a:rPr lang="pl-PL" sz="2900" b="1" u="sng" dirty="0" smtClean="0"/>
              <a:t>nerkowe</a:t>
            </a:r>
          </a:p>
          <a:p>
            <a:pPr marL="114300" indent="0">
              <a:buNone/>
            </a:pPr>
            <a:r>
              <a:rPr lang="pl-PL" sz="2900" b="1" u="sng" dirty="0" smtClean="0">
                <a:solidFill>
                  <a:srgbClr val="FF0000"/>
                </a:solidFill>
              </a:rPr>
              <a:t>Wyposażenie </a:t>
            </a:r>
            <a:r>
              <a:rPr lang="pl-PL" sz="2900" b="1" u="sng" dirty="0">
                <a:solidFill>
                  <a:srgbClr val="FF0000"/>
                </a:solidFill>
              </a:rPr>
              <a:t>w sprzęt i aparaturę medyczną</a:t>
            </a:r>
          </a:p>
          <a:p>
            <a:pPr marL="114300" indent="0">
              <a:buNone/>
            </a:pPr>
            <a:r>
              <a:rPr lang="pl-PL" sz="2900" b="1" dirty="0"/>
              <a:t>1) urządzenie do krążenia pozaustrojowego – w lokalizacji,</a:t>
            </a:r>
          </a:p>
          <a:p>
            <a:pPr marL="114300" indent="0">
              <a:buNone/>
            </a:pPr>
            <a:r>
              <a:rPr lang="pl-PL" sz="2900" b="1" dirty="0"/>
              <a:t>2) </a:t>
            </a:r>
            <a:r>
              <a:rPr lang="pl-PL" sz="2900" b="1" dirty="0" err="1"/>
              <a:t>angiograf</a:t>
            </a:r>
            <a:r>
              <a:rPr lang="pl-PL" sz="2900" b="1" dirty="0"/>
              <a:t> stacjonarny cyfrowy z możliwością analizy ilościowej [QVA] zgodnie z Polskimi zaleceniami wewnątrznaczyniowego leczenia chorób tętnic obwodowych i aorty 2009</a:t>
            </a:r>
          </a:p>
          <a:p>
            <a:pPr marL="114300" indent="0">
              <a:buNone/>
            </a:pPr>
            <a:r>
              <a:rPr lang="pl-PL" sz="2900" b="1" dirty="0"/>
              <a:t>(Chirurgia Polska 2009, 11,1),</a:t>
            </a:r>
          </a:p>
          <a:p>
            <a:pPr marL="114300" indent="0">
              <a:buNone/>
            </a:pPr>
            <a:r>
              <a:rPr lang="pl-PL" sz="2900" b="1" dirty="0"/>
              <a:t>3) angiograficzny aparat rentgenowski z ruchomym ramieniem C, zgodnie z Polskimi zaleceniami wewnątrznaczyniowego leczenia chorób tętnic obwodowych i aorty 2009 (Chirurgia Polska 2009, 11,1)</a:t>
            </a:r>
          </a:p>
          <a:p>
            <a:pPr marL="114300" indent="0">
              <a:buNone/>
            </a:pPr>
            <a:r>
              <a:rPr lang="pl-PL" sz="2900" b="1" dirty="0"/>
              <a:t>4) strzykawka automatyczna,</a:t>
            </a:r>
          </a:p>
          <a:p>
            <a:pPr marL="114300" indent="0">
              <a:buNone/>
            </a:pPr>
            <a:r>
              <a:rPr lang="pl-PL" sz="2900" b="1" dirty="0"/>
              <a:t>5) rejestracja obrazów: kamera </a:t>
            </a:r>
            <a:r>
              <a:rPr lang="pl-PL" sz="2900" b="1" dirty="0" err="1"/>
              <a:t>multiformatowa</a:t>
            </a:r>
            <a:r>
              <a:rPr lang="pl-PL" sz="2900" b="1" dirty="0"/>
              <a:t> lub archiwizacja cyfrowa (format DICOM 3.0),</a:t>
            </a:r>
          </a:p>
          <a:p>
            <a:pPr marL="114300" indent="0">
              <a:buNone/>
            </a:pPr>
            <a:r>
              <a:rPr lang="pl-PL" sz="2900" b="1" dirty="0"/>
              <a:t>6) wielofunkcyjny rejestrator funkcji życiowych: EKG, </a:t>
            </a:r>
            <a:r>
              <a:rPr lang="pl-PL" sz="2900" b="1" dirty="0" err="1"/>
              <a:t>pulsoksymetr</a:t>
            </a:r>
            <a:r>
              <a:rPr lang="pl-PL" sz="2900" b="1" dirty="0"/>
              <a:t>, pomiar ciśnienia tętniczego metodą bezpośrednią i nieinwazyjną,</a:t>
            </a:r>
          </a:p>
          <a:p>
            <a:pPr marL="114300" indent="0">
              <a:buNone/>
            </a:pPr>
            <a:r>
              <a:rPr lang="pl-PL" sz="2900" b="1" dirty="0"/>
              <a:t>7) defibrylator, zestaw reanimacyjny,</a:t>
            </a:r>
          </a:p>
          <a:p>
            <a:pPr marL="114300" indent="0">
              <a:buNone/>
            </a:pPr>
            <a:r>
              <a:rPr lang="pl-PL" sz="2900" b="1" dirty="0"/>
              <a:t>8) stół radiologiczny o wysokiej precyzji lokalizacji pacjenta i pozycjonera,</a:t>
            </a:r>
          </a:p>
          <a:p>
            <a:pPr marL="114300" indent="0">
              <a:buNone/>
            </a:pPr>
            <a:r>
              <a:rPr lang="pl-PL" sz="2900" b="1" dirty="0"/>
              <a:t>9) stanowisko znieczulenia</a:t>
            </a:r>
          </a:p>
          <a:p>
            <a:pPr marL="114300" indent="0">
              <a:buNone/>
            </a:pPr>
            <a:r>
              <a:rPr lang="pl-PL" sz="2900" b="1" dirty="0"/>
              <a:t>– w lokalizacji.</a:t>
            </a:r>
          </a:p>
          <a:p>
            <a:pPr marL="114300" indent="0">
              <a:buNone/>
            </a:pPr>
            <a:r>
              <a:rPr lang="pl-PL" sz="2900" b="1" u="sng" dirty="0">
                <a:solidFill>
                  <a:srgbClr val="FF0000"/>
                </a:solidFill>
              </a:rPr>
              <a:t>Zapewnienie realizacji badań</a:t>
            </a:r>
          </a:p>
          <a:p>
            <a:pPr marL="114300" indent="0">
              <a:buNone/>
            </a:pPr>
            <a:r>
              <a:rPr lang="pl-PL" sz="2900" b="1" dirty="0"/>
              <a:t>1) arteriografia;</a:t>
            </a:r>
          </a:p>
          <a:p>
            <a:pPr marL="114300" indent="0">
              <a:buNone/>
            </a:pPr>
            <a:r>
              <a:rPr lang="pl-PL" sz="2900" b="1" dirty="0"/>
              <a:t>2) flebografia;</a:t>
            </a:r>
          </a:p>
          <a:p>
            <a:pPr marL="114300" indent="0">
              <a:buNone/>
            </a:pPr>
            <a:r>
              <a:rPr lang="pl-PL" sz="2900" b="1" dirty="0"/>
              <a:t>3) TK</a:t>
            </a:r>
          </a:p>
          <a:p>
            <a:pPr marL="114300" indent="0">
              <a:buNone/>
            </a:pPr>
            <a:r>
              <a:rPr lang="pl-PL" sz="2900" b="1" dirty="0"/>
              <a:t>– w lokalizacji.</a:t>
            </a:r>
          </a:p>
          <a:p>
            <a:pPr marL="114300" indent="0">
              <a:buNone/>
            </a:pPr>
            <a:endParaRPr lang="pl-PL" sz="2900" b="1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41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79512" y="1052736"/>
            <a:ext cx="8064896" cy="5805264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pl-PL" sz="2900" b="1" dirty="0"/>
              <a:t>WARUNKI  DODATKOWO WYMAGANE  dla realizacji świadczeń: </a:t>
            </a:r>
            <a:r>
              <a:rPr lang="pl-PL" sz="2900" b="1" u="sng" dirty="0"/>
              <a:t>5.52.01.0001496 - </a:t>
            </a:r>
            <a:r>
              <a:rPr lang="pl-PL" sz="2900" b="1" u="sng" dirty="0" err="1"/>
              <a:t>Endowaskularne</a:t>
            </a:r>
            <a:r>
              <a:rPr lang="pl-PL" sz="2900" b="1" u="sng" dirty="0"/>
              <a:t> zaopatrzenie tętniaków aorty obejmujących tętnice trzewne i </a:t>
            </a:r>
            <a:r>
              <a:rPr lang="pl-PL" sz="2900" b="1" u="sng" dirty="0" smtClean="0"/>
              <a:t>nerkowe</a:t>
            </a:r>
          </a:p>
          <a:p>
            <a:pPr marL="114300" indent="0">
              <a:buNone/>
            </a:pPr>
            <a:r>
              <a:rPr lang="pl-PL" sz="2600" b="1" u="sng" dirty="0" smtClean="0">
                <a:solidFill>
                  <a:srgbClr val="FF0000"/>
                </a:solidFill>
              </a:rPr>
              <a:t>Pozostałe </a:t>
            </a:r>
            <a:r>
              <a:rPr lang="pl-PL" sz="2600" b="1" u="sng" dirty="0">
                <a:solidFill>
                  <a:srgbClr val="FF0000"/>
                </a:solidFill>
              </a:rPr>
              <a:t>wymagania</a:t>
            </a:r>
          </a:p>
          <a:p>
            <a:pPr marL="114300" indent="0">
              <a:buNone/>
            </a:pPr>
            <a:r>
              <a:rPr lang="pl-PL" sz="2600" b="1" dirty="0"/>
              <a:t>1) udokumentowane wykonanie przez ośrodek 300 implantacji </a:t>
            </a:r>
            <a:r>
              <a:rPr lang="pl-PL" sz="2600" b="1" dirty="0" err="1"/>
              <a:t>stentgraftów</a:t>
            </a:r>
            <a:r>
              <a:rPr lang="pl-PL" sz="2600" b="1" dirty="0"/>
              <a:t> u chorych z tętniakami aorty piersiowej i brzusznej, potwierdzone przez konsultanta wojewódzkiego i krajowego w dziedzinie chirurgii naczyniowej i radiologii;</a:t>
            </a:r>
          </a:p>
          <a:p>
            <a:pPr marL="114300" indent="0">
              <a:buNone/>
            </a:pPr>
            <a:r>
              <a:rPr lang="pl-PL" sz="2600" b="1" dirty="0"/>
              <a:t>2) udokumentowane wykonanie przez ośrodek 200 implantacji </a:t>
            </a:r>
            <a:r>
              <a:rPr lang="pl-PL" sz="2600" b="1" dirty="0" err="1"/>
              <a:t>stentów</a:t>
            </a:r>
            <a:r>
              <a:rPr lang="pl-PL" sz="2600" b="1" dirty="0"/>
              <a:t> do tętnic obwodowych ( w tym 10 do tętnic trzewnych i 20 do tętnic nerkowych), potwierdzone przez konsultanta wojewódzkiego i krajowego w dziedzinie chirurgii naczyniowej i radiologii;</a:t>
            </a:r>
          </a:p>
          <a:p>
            <a:pPr marL="114300" indent="0">
              <a:buNone/>
            </a:pPr>
            <a:r>
              <a:rPr lang="pl-PL" sz="2600" b="1" dirty="0"/>
              <a:t>3) zabieg implantacji </a:t>
            </a:r>
            <a:r>
              <a:rPr lang="pl-PL" sz="2600" b="1" dirty="0" err="1"/>
              <a:t>stentgraftów</a:t>
            </a:r>
            <a:r>
              <a:rPr lang="pl-PL" sz="2600" b="1" dirty="0"/>
              <a:t> </a:t>
            </a:r>
            <a:r>
              <a:rPr lang="pl-PL" sz="2600" b="1" dirty="0" err="1"/>
              <a:t>fenestrownych</a:t>
            </a:r>
            <a:r>
              <a:rPr lang="pl-PL" sz="2600" b="1" dirty="0"/>
              <a:t> i </a:t>
            </a:r>
            <a:r>
              <a:rPr lang="pl-PL" sz="2600" b="1" dirty="0" err="1"/>
              <a:t>stentgraftów</a:t>
            </a:r>
            <a:r>
              <a:rPr lang="pl-PL" sz="2600" b="1" dirty="0"/>
              <a:t> z odnóżkami może wyłącznie:</a:t>
            </a:r>
          </a:p>
          <a:p>
            <a:pPr marL="114300" indent="0">
              <a:buNone/>
            </a:pPr>
            <a:r>
              <a:rPr lang="pl-PL" sz="2600" b="1" dirty="0"/>
              <a:t>a) wykonywać lekarz specjalista w dziedzinie chirurgii naczyniowej lub lekarz specjalista w dziedzinie rentgenodiagnostyki lub radiologii, lub radiodiagnostyki, lub radiologii i diagnostyki obrazowej, z odpowiednim doświadczeniem obejmującym co najmniej 100 implantacji </a:t>
            </a:r>
            <a:r>
              <a:rPr lang="pl-PL" sz="2600" b="1" dirty="0" err="1"/>
              <a:t>stentgraftów</a:t>
            </a:r>
            <a:r>
              <a:rPr lang="pl-PL" sz="2600" b="1" dirty="0"/>
              <a:t> u chorych z tętniakami aorty piersiowej i brzusznej oraz co najmniej 10 implantacji </a:t>
            </a:r>
            <a:r>
              <a:rPr lang="pl-PL" sz="2600" b="1" dirty="0" err="1"/>
              <a:t>stentów</a:t>
            </a:r>
            <a:r>
              <a:rPr lang="pl-PL" sz="2600" b="1" dirty="0"/>
              <a:t> do tętnic nerkowych i do tętnic trzewnych (tętnicy krezkowej górnej lub pnia trzewnego),</a:t>
            </a:r>
          </a:p>
          <a:p>
            <a:pPr marL="114300" indent="0">
              <a:buNone/>
            </a:pPr>
            <a:r>
              <a:rPr lang="pl-PL" sz="2600" b="1" dirty="0"/>
              <a:t>b) odbywać się przy użyciu stacjonarnego aparatu </a:t>
            </a:r>
            <a:r>
              <a:rPr lang="pl-PL" sz="2600" b="1" dirty="0" err="1"/>
              <a:t>rtg</a:t>
            </a:r>
            <a:r>
              <a:rPr lang="pl-PL" sz="2600" b="1" dirty="0"/>
              <a:t> do badań naczyniowych w obrębie sali hybrydowej lub pracowni radiologii interwencyjnej.</a:t>
            </a:r>
          </a:p>
          <a:p>
            <a:pPr marL="114300" indent="0">
              <a:buNone/>
            </a:pPr>
            <a:endParaRPr lang="pl-PL" sz="2900" b="1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120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28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182593"/>
              </p:ext>
            </p:extLst>
          </p:nvPr>
        </p:nvGraphicFramePr>
        <p:xfrm>
          <a:off x="323528" y="1124744"/>
          <a:ext cx="7848872" cy="5420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4"/>
                <a:gridCol w="6192688"/>
              </a:tblGrid>
              <a:tr h="41721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CHIRURGIA NACZYNIOWA</a:t>
                      </a:r>
                      <a:endParaRPr lang="pl-PL" sz="1400" b="1" i="0" u="sng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6158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8.1 WARUNKI WYMAGANE - zgodnie  z załącznikiem  Nr 3 do obowiązującego rozporządzenia:  </a:t>
                      </a:r>
                      <a:r>
                        <a:rPr lang="pl-PL" sz="12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cz.I</a:t>
                      </a:r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Lp. 7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0595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 WARUNKI WYMAGANE  - na podstawie:  art. 146 ust.1 pkt 3 ustawy o świadczeniach  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l-PL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/>
                </a:tc>
              </a:tr>
              <a:tr h="55628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8.2.1 organizacja udzielania </a:t>
                      </a:r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świadczeń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udokumentowane zapewnienie całodobowej opieki lekarskiej we wszystkie dni tygodnia </a:t>
                      </a:r>
                      <a:endParaRPr lang="pl-PL" sz="12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 może być łączona z innymi oddziałami)  - określone w Harmonogramie - zasoby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52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8.2.2 pozostałe warunki</a:t>
                      </a:r>
                      <a:endParaRPr lang="pl-PL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zapewnienie </a:t>
                      </a:r>
                      <a:r>
                        <a:rPr lang="pl-PL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przeprowadzenia leczenia wewnątrznaczyniowego -  możliwość realizacji przez świadczeniodawcę </a:t>
                      </a:r>
                      <a:endParaRPr lang="pl-PL" sz="1200" b="1" u="none" strike="noStrike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pl-PL" sz="1200" b="1" u="none" strike="noStrike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lub </a:t>
                      </a:r>
                      <a:r>
                        <a:rPr lang="pl-PL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udokumentowane zapewnienie przeprowadzenia leczenia </a:t>
                      </a:r>
                      <a:r>
                        <a:rPr lang="pl-PL" sz="1200" b="1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wewnątrznaczyniowego </a:t>
                      </a:r>
                      <a:r>
                        <a:rPr lang="pl-PL" sz="1200" b="1" u="none" strike="noStrike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 </a:t>
                      </a:r>
                      <a:r>
                        <a:rPr lang="pl-PL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innego świadczeniodawcy - nie dotyczy w przypadku realizacji świadczeń z grup : Q01,Q41, Q42,  Q43,  Q44,  Q45,  Q46,  Q47</a:t>
                      </a:r>
                      <a:endParaRPr lang="pl-PL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04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 WARUNKI DODATKOWO OCENIANE  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pl-PL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/>
                </a:tc>
              </a:tr>
              <a:tr h="33377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8.3.1 lekarze</a:t>
                      </a:r>
                      <a:endParaRPr lang="pl-PL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dodatkowo równoważnik co najmniej 2 etatów - specjalista  w dziedzinie chirurgii naczyniowej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64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8.3.2 pielęgniarki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równoważnik co najmniej 2 etatów - pielęgniarka  specjalista  w dziedzinie pielęgniarstwa chirurgicznego;</a:t>
                      </a:r>
                      <a:b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równoważnik co najmniej 2 etatów - pielęgniarka po kursie  kwalifikacyjnym w dziedzinie pielęgniarstwa chirurgicznego.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44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8.3.3 organizacja udzielania świadczeń</a:t>
                      </a:r>
                      <a:endParaRPr lang="pl-PL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wpis w rejestrze: część VIII kodu resortowego:</a:t>
                      </a:r>
                      <a:b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 1120 Poradnia chorób naczyń;</a:t>
                      </a:r>
                      <a:b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b) 1530 Poradnia chirurgii naczyniowej.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0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8.3.4 pozostałe warunki</a:t>
                      </a:r>
                      <a:endParaRPr lang="pl-PL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łóżka intensywnej opieki medycznej z wyodrębnioną opieką pielęgniarską, o których mowa w § 4 ust. 2 rozporządzenia  - w miejscu udzielania świadczeń - wpisane w rejestrze;</a:t>
                      </a:r>
                      <a:b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Pracownia radiologii zabiegowej - dostępna całodobowo  w lokalizacji.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83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29</a:t>
            </a:fld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977420"/>
              </p:ext>
            </p:extLst>
          </p:nvPr>
        </p:nvGraphicFramePr>
        <p:xfrm>
          <a:off x="457200" y="1268760"/>
          <a:ext cx="7620000" cy="49144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8496"/>
                <a:gridCol w="6241504"/>
              </a:tblGrid>
              <a:tr h="3688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CHIRURGIA NACZYNIOWA - DRUGI POZIOM REFERENCYJNY</a:t>
                      </a:r>
                      <a:endParaRPr lang="pl-PL" sz="1200" b="1" i="0" u="sng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0720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50.1 WARUNKI WYMAGANE - zgodnie  z załącznikiem  Nr 3 do obowiązującego rozporządzenia:  cz. I  Lp. 8</a:t>
                      </a:r>
                      <a:endParaRPr lang="pl-PL" sz="10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1602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50.2 WARUNKI WYMAGANE  - na podstawie:  art. 146 ust.1 pkt 3 ustawy o świadczeniach  </a:t>
                      </a:r>
                      <a:endParaRPr lang="pl-PL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918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50.2.1 organizacja </a:t>
                      </a:r>
                      <a:r>
                        <a:rPr lang="pl-PL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udzielania </a:t>
                      </a: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świadczeń</a:t>
                      </a:r>
                      <a:endParaRPr lang="pl-PL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udokumentowane zapewnienie wyodrębnionej całodobowej opieki lekarskiej we wszystkie dni tygodnia: lekarz specjalista w dziedzinie chirurgii naczyniowej lub lekarz w trakcie specjalizacji w dziedzinie chirurgii naczyniowej  - (nie może być łączona z innymi oddziałami)  - określone w Harmonogramie - zasoby</a:t>
                      </a:r>
                      <a:endParaRPr lang="pl-PL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64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50.2.2 pozostałe wymagania</a:t>
                      </a:r>
                      <a:endParaRPr lang="pl-PL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OAiIT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w lokalizacji - wpisany w rejestrze: część VIII  kodu resortowego: 4260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73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50.3 WARUNKI DODATKOWO OCENIANE  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486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50.3.1 lekarze</a:t>
                      </a:r>
                      <a:endParaRPr lang="pl-PL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dodatkowo </a:t>
                      </a: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równoważnik co najmniej 2 etatów - specjalista  w dziedzinie chirurgii naczyniowej</a:t>
                      </a:r>
                      <a:endParaRPr lang="pl-PL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954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50.3.2 pielęgniarki</a:t>
                      </a:r>
                      <a:endParaRPr lang="pl-PL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równoważnik co najmniej 2 etatów - pielęgniarka  specjalista  w dziedzinie pielęgniarstwa chirurgicznego;</a:t>
                      </a:r>
                      <a:b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równoważnik co najmniej 2 etatów - pielęgniarka po kursie  kwalifikacyjnym w dziedzinie pielęgniarstwa chirurgicznego;</a:t>
                      </a:r>
                      <a:b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równoważnik co najmniej 2 etatów - pielęgniarka  specjalista  w dziedzinie pielęgniarstwa operacyjnego;</a:t>
                      </a:r>
                      <a:b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równoważnik co najmniej 2 etatów - pielęgniarka po kursie  kwalifikacyjnym w dziedzinie pielęgniarstwa operacyjnego;</a:t>
                      </a:r>
                      <a:b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równoważnik co najmniej 2 etatów - pielęgniarka  specjalista  w dziedzinie pielęgniarstwa anestezjologicznego i intensywnej opieki;</a:t>
                      </a:r>
                      <a:b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6) równoważnik co najmniej 2 etatów - pielęgniarka po kursie  kwalifikacyjnym w dziedzinie pielęgniarstwa anestezjologicznego i intensywnej opieki.</a:t>
                      </a:r>
                      <a:endParaRPr lang="pl-PL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8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50.3.3 organizacja </a:t>
                      </a:r>
                      <a:r>
                        <a:rPr lang="pl-PL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udzielania</a:t>
                      </a:r>
                      <a:r>
                        <a:rPr lang="pl-PL" sz="10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świadczeń</a:t>
                      </a:r>
                      <a:endParaRPr lang="pl-PL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wpis w rejestrze: część VIII kodu resortowego:</a:t>
                      </a:r>
                      <a:b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1120 Poradnia chorób naczyń;</a:t>
                      </a:r>
                      <a:b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1530 Poradnia chirurgii naczyniowej.</a:t>
                      </a:r>
                      <a:endParaRPr lang="pl-PL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0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50.3.4 pozostałe warunki</a:t>
                      </a:r>
                      <a:endParaRPr lang="pl-PL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l" fontAlgn="ctr">
                        <a:buAutoNum type="arabicParenR"/>
                      </a:pPr>
                      <a:r>
                        <a:rPr lang="pl-PL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 </a:t>
                      </a: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najmniej 2 łóżka intensywnej opieki medycznej z wyodrębnioną opieką pielęgniarską, o których mowa </a:t>
                      </a:r>
                      <a:endParaRPr lang="pl-PL" sz="10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 fontAlgn="ctr">
                        <a:buNone/>
                      </a:pPr>
                      <a:r>
                        <a:rPr lang="pl-PL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</a:t>
                      </a: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§ 4 ust. 2 rozporządzenia  - w miejscu udzielania świadczeń - wpisane w rejestrze;</a:t>
                      </a:r>
                      <a:b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Pracownia radiologii zabiegowej - dostępna całodobowo  w lokalizacji;</a:t>
                      </a:r>
                      <a:b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co najmniej 25 łóżek w oddziale chirurgii naczyniowej - wpisane w rejestrze.</a:t>
                      </a:r>
                      <a:endParaRPr lang="pl-PL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75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620000" cy="1143000"/>
          </a:xfrm>
        </p:spPr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endParaRPr lang="pl-PL" sz="3600" b="1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3600" b="1" u="sng" dirty="0" smtClean="0">
                <a:solidFill>
                  <a:srgbClr val="1F497D">
                    <a:lumMod val="75000"/>
                  </a:srgbClr>
                </a:solidFill>
              </a:rPr>
              <a:t>Okres obowiązywania umów</a:t>
            </a:r>
            <a:r>
              <a:rPr lang="pl-PL" sz="3600" b="1" dirty="0" smtClean="0">
                <a:solidFill>
                  <a:srgbClr val="1F497D">
                    <a:lumMod val="75000"/>
                  </a:srgbClr>
                </a:solidFill>
              </a:rPr>
              <a:t>:</a:t>
            </a:r>
          </a:p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endParaRPr lang="pl-PL" sz="3600" b="1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3600" b="1" dirty="0" smtClean="0">
                <a:solidFill>
                  <a:srgbClr val="1F497D">
                    <a:lumMod val="75000"/>
                  </a:srgbClr>
                </a:solidFill>
              </a:rPr>
              <a:t>01.10.2014 – 31.12.2014</a:t>
            </a:r>
          </a:p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endParaRPr lang="pl-PL" sz="2400" b="1" u="sng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0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79512" y="1052736"/>
            <a:ext cx="8064896" cy="580526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2900" b="1" dirty="0" smtClean="0"/>
          </a:p>
          <a:p>
            <a:pPr marL="114300" indent="0">
              <a:buNone/>
            </a:pPr>
            <a:endParaRPr lang="pl-PL" sz="2900" b="1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30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115510"/>
              </p:ext>
            </p:extLst>
          </p:nvPr>
        </p:nvGraphicFramePr>
        <p:xfrm>
          <a:off x="457200" y="1268760"/>
          <a:ext cx="7620000" cy="51037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6448"/>
                <a:gridCol w="6673552"/>
              </a:tblGrid>
              <a:tr h="5661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200" b="1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50.8 WARUNKI  DODATKOWO WYMAGANE  dla realizacji świadczeń: Zabiegi </a:t>
                      </a:r>
                      <a:r>
                        <a:rPr lang="pl-PL" sz="1200" b="1" u="sng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endowaskularne</a:t>
                      </a:r>
                      <a:r>
                        <a:rPr lang="pl-PL" sz="1200" b="1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–– naczynia obwodowe (z grup: Q41, Q42,  Q43,  Q44,  Q45,  Q46,  Q47) </a:t>
                      </a:r>
                      <a:endParaRPr lang="pl-PL" sz="1200" b="1" u="sng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zgodnie z załącznikiem Nr 4 do obowiązującego </a:t>
                      </a:r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rozporządzenia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Lp. 12;   spełnienie warunków szczegółowych całodobowo - zgodnie z § 5 ust. 3 rozporządzenia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424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50.9 WARUNKI WYMAGANE na podstawie:  art. 146 ust.1 pkt 3 ustawy o świadczeniach dla realizacji świadczeń  z grup: Q41, Q42,  Q43,  Q44,  Q45,  Q46,  </a:t>
                      </a:r>
                      <a:r>
                        <a:rPr lang="pl-PL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Q47</a:t>
                      </a: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/>
                </a:tc>
              </a:tr>
              <a:tr h="38998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50.9.1 wymagania formalne</a:t>
                      </a:r>
                      <a:endParaRPr lang="pl-PL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wpis w rejestrze - Zakład lub Pracownia radiologii zabiegowej: część VIII kodu resortowego: 7230</a:t>
                      </a:r>
                      <a:endParaRPr lang="pl-PL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67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50.9.2 lekarze</a:t>
                      </a:r>
                      <a:endParaRPr lang="pl-PL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1" u="sng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równoważnik co najmniej 1 etatu na każdą zmianę roboczą: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a) lekarz specjalista w dziedzinie  chirurgii naczyniowej lub specjalista w dziedzinie angiologii, </a:t>
                      </a:r>
                      <a:endParaRPr lang="pl-PL" sz="12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udokumentowanym  doświadczeniem w wykonywaniu zabiegów przezskórnych - angioplastyk naczyń obwodowych </a:t>
                      </a:r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 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najmniej w trzech obszarach zabiegowych,  lub</a:t>
                      </a:r>
                      <a:b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b) specjalista w dziedzinie rentgenodiagnostyki lub radiologii lub radiodiagnostyki lub radiologii </a:t>
                      </a:r>
                      <a:endParaRPr lang="pl-PL" sz="12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diagnostyki obrazowej </a:t>
                      </a:r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udokumentowanym doświadczeniem w radiologii zabiegowej:</a:t>
                      </a:r>
                      <a:b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  </a:t>
                      </a:r>
                      <a:r>
                        <a:rPr lang="pl-PL" sz="1200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wykonanie w ciągu ostatnich 12 miesięcy: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 najmniej 50 angioplastyk naczyń obwodowych </a:t>
                      </a:r>
                      <a:endParaRPr lang="pl-PL" sz="12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 najmniej trzech obszarach zabiegowych,  w tym co najmniej 40 </a:t>
                      </a:r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samodzielnie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200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zaświadczenie potwierdzające 2 - letni staż pracy w zakresie wykonywanych procedur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endParaRPr lang="pl-PL" sz="12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fontAlgn="t"/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którym mowa § 6 ust. 5 rozporządzenia Ministra Zdrowia  z dnia 27 marca 2008 r. w sprawie minimalnych wymagań dla </a:t>
                      </a:r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jednostek 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ochrony zdrowia udzielających świadczeń  zdrowotnych </a:t>
                      </a:r>
                      <a:r>
                        <a:rPr lang="pl-PL" sz="12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</a:t>
                      </a:r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zakresu </a:t>
                      </a:r>
                      <a:r>
                        <a:rPr lang="pl-PL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rentgenodiagonostyki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radiologii </a:t>
                      </a:r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zabiegowej</a:t>
                      </a:r>
                      <a:r>
                        <a:rPr lang="pl-PL" sz="12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terapii radioizotopowej chorób nienowotworowych (Dz. U. z 2008 r. Nr 59, poz. 365 ze zm.)  </a:t>
                      </a:r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poświadczone 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przez odpowiedniego Konsultanta Wojewódzkiego w zakresie Radiologii i  Diagnostyki Obrazowej. 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82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50.9.3 organizacja udzielania </a:t>
                      </a:r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świadczeń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udokumentowane zapewnienie  do realizacji świadczeń:</a:t>
                      </a:r>
                      <a:b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a) lekarza specjalisty w dziedzinie anestezjologii lub anestezjologii i reanimacji lub anestezjologii i intensywnej terapii,</a:t>
                      </a:r>
                      <a:b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b) pielęgniarki specjalisty w dziedzinie pielęgniarstwa anestezjologicznego i intensywnej opieki lub pielęgniarka po kursie kwalifikacyjnym w dziedzinie pielęgniarstwa anestezjologicznego i intensywnej opieki</a:t>
                      </a:r>
                      <a:b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określone w Harmonogramie - zasoby  - w co najmniej  jednym zakresie </a:t>
                      </a:r>
                      <a:endParaRPr lang="pl-PL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1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79512" y="1052736"/>
            <a:ext cx="8064896" cy="580526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2900" b="1" dirty="0" smtClean="0"/>
          </a:p>
          <a:p>
            <a:pPr marL="114300" indent="0">
              <a:buNone/>
            </a:pPr>
            <a:endParaRPr lang="pl-PL" sz="2900" b="1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31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577350"/>
              </p:ext>
            </p:extLst>
          </p:nvPr>
        </p:nvGraphicFramePr>
        <p:xfrm>
          <a:off x="457200" y="1268760"/>
          <a:ext cx="7620000" cy="52933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2516"/>
                <a:gridCol w="6497484"/>
              </a:tblGrid>
              <a:tr h="65660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100" b="1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50.4 WARUNKI  DODATKOWO WYMAGANE   dla realizacji świadczeń: </a:t>
                      </a:r>
                      <a:r>
                        <a:rPr lang="pl-PL" sz="1100" b="1" u="sng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Endowaskularne</a:t>
                      </a:r>
                      <a:r>
                        <a:rPr lang="pl-PL" sz="1100" b="1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zaopatrzenie tętniaka aorty  - dotyczy tętniaków aorty piersiowej, brzuszno-piersiowej i brzusznej ( z grupy Q01) </a:t>
                      </a:r>
                      <a:endParaRPr lang="pl-PL" sz="1100" b="1" u="sng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pl-PL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zgodnie z  załącznikiem Nr 4 </a:t>
                      </a:r>
                      <a:r>
                        <a:rPr lang="pl-PL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obowiązującego  rozporządzenia:  Lp. 10;  spełnienie warunków szczegółowych całodobowo - zgodnie z § 5 ust. 3 rozporządzenia </a:t>
                      </a:r>
                      <a:endParaRPr lang="pl-PL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2830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50.5 WARUNKI WYMAGANE  - na podstawie:  art. 146 ust.1 pkt 3 ustawy o świadczeniach  dla realizacji świadczeń  z grupy Q01  </a:t>
                      </a:r>
                      <a:endParaRPr lang="pl-PL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l-PL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/>
                </a:tc>
              </a:tr>
              <a:tr h="41038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50.5.1 wymagania formalne</a:t>
                      </a:r>
                      <a:endParaRPr lang="pl-PL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Zakład lub Pracownia radiologii zabiegowej - wpis w rejestrze: część VIII kodu resortowego: 7230</a:t>
                      </a:r>
                      <a:endParaRPr lang="pl-PL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605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50.5.2 lekarze</a:t>
                      </a:r>
                      <a:endParaRPr lang="pl-PL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a) równoważnik co najmniej 2 etatów - lekarz specjalista w dziedzinie chirurgii naczyniowej  lub </a:t>
                      </a:r>
                      <a:endParaRPr lang="pl-PL" sz="11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fontAlgn="ctr"/>
                      <a:r>
                        <a:rPr lang="pl-PL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b) lekarz specjalista w dziedzinie rentgenodiagnostyki lub radiologii, lub radiodiagnostyki, lub </a:t>
                      </a:r>
                      <a:r>
                        <a:rPr lang="pl-PL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radiologii</a:t>
                      </a:r>
                    </a:p>
                    <a:p>
                      <a:pPr algn="just" fontAlgn="ctr"/>
                      <a:r>
                        <a:rPr lang="pl-PL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diagnostyki obrazowej na każdej zmianie roboczej </a:t>
                      </a:r>
                      <a:endParaRPr lang="pl-PL" sz="11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fontAlgn="ctr"/>
                      <a:r>
                        <a:rPr lang="pl-PL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pl-PL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 </a:t>
                      </a:r>
                      <a:r>
                        <a:rPr lang="pl-PL" sz="1100" u="sng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odpowiednim doświadczeniem w wykonywaniu zabiegów przezskórnych  </a:t>
                      </a:r>
                      <a:r>
                        <a:rPr lang="pl-PL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wykonanie w ciągu ostatnich 12 miesięcy: co najmniej 50 angioplastyk naczyń obwodowych w co najmniej trzech obszarach  zabiegowych,  w tym co najmniej 40 samodzielnie</a:t>
                      </a:r>
                    </a:p>
                    <a:p>
                      <a:pPr algn="just" fontAlgn="ctr"/>
                      <a:r>
                        <a:rPr lang="pl-PL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pl-PL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 </a:t>
                      </a:r>
                      <a:r>
                        <a:rPr lang="pl-PL" sz="1100" u="sng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zaświadczenie potwierdzające 2 letni staż pracy w zakresie wykonywanych procedur</a:t>
                      </a:r>
                      <a:r>
                        <a:rPr lang="pl-PL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o którym mowa § 6 ust. 5 rozporządzenia Ministra Zdrowia  z dnia 27 marca 2008 r. w sprawie minimalnych wymagań dla</a:t>
                      </a:r>
                      <a:r>
                        <a:rPr lang="pl-PL" sz="11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jednostek ochrony zdrowia udzielających świadczeń  zdrowotnych z zakresu </a:t>
                      </a:r>
                      <a:r>
                        <a:rPr lang="pl-PL" sz="11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rentgenodiagonostyki</a:t>
                      </a:r>
                      <a:r>
                        <a:rPr lang="pl-PL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radiologii zabiegowej  i terapii radioizotopowej chorób nienowotworowych (Dz. U. z 2008 r. Nr 59, poz. 365 ze zm.) poświadczone przez odpowiedniego Konsultanta Wojewódzkiego w zakresie Radiologii                          i  Diagnostyki Obrazowej. </a:t>
                      </a:r>
                      <a:endParaRPr lang="pl-PL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720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50.5.3 organizacja </a:t>
                      </a:r>
                      <a:r>
                        <a:rPr lang="pl-PL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udzielania </a:t>
                      </a:r>
                      <a: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świadczeń</a:t>
                      </a:r>
                      <a:endParaRPr lang="pl-PL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udokumentowane zapewnienie  do realizacji świadczeń:</a:t>
                      </a:r>
                      <a:b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a) lekarza specjalisty w dziedzinie anestezjologii lub anestezjologii i reanimacji lub anestezjologii i intensywnej terapii,</a:t>
                      </a:r>
                      <a:b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b) pielęgniarki specjalisty w dziedzinie pielęgniarstwa anestezjologicznego i intensywnej opieki lub pielęgniarka po kursie kwalifikacyjnym w dziedzinie pielęgniarstwa anestezjologicznego i intensywnej opieki</a:t>
                      </a:r>
                      <a:b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określone w Harmonogramie - zasoby  - w co najmniej  jednym zakresie.</a:t>
                      </a:r>
                      <a:endParaRPr lang="pl-PL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92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79512" y="1052736"/>
            <a:ext cx="8064896" cy="580526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2900" b="1" dirty="0" smtClean="0"/>
          </a:p>
          <a:p>
            <a:pPr marL="114300" indent="0">
              <a:buNone/>
            </a:pPr>
            <a:endParaRPr lang="pl-PL" sz="2900" b="1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32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916494"/>
              </p:ext>
            </p:extLst>
          </p:nvPr>
        </p:nvGraphicFramePr>
        <p:xfrm>
          <a:off x="457200" y="1484783"/>
          <a:ext cx="7620000" cy="43924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2516"/>
                <a:gridCol w="6497484"/>
              </a:tblGrid>
              <a:tr h="83039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200" b="1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50.6 WARUNKI  DODATKOWO WYMAGANE  dla realizacji świadczeń: </a:t>
                      </a:r>
                      <a:r>
                        <a:rPr lang="pl-PL" sz="1200" b="1" u="sng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Endowaskularne</a:t>
                      </a:r>
                      <a:r>
                        <a:rPr lang="pl-PL" sz="1200" b="1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zaopatrzenie tętniaka aorty  - dotyczy tętniaków aorty obejmujących tętnice trzewne i nerkowe </a:t>
                      </a:r>
                      <a:endParaRPr lang="pl-PL" sz="1200" b="1" u="sng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zgodnie z  załącznikiem Nr 4 do </a:t>
                      </a:r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obowiązującego 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rozporządzenia:  L.p. 10;  spełnienie warunków </a:t>
                      </a:r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szczegółowych 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całodobowo - zgodnie z § 5 ust. 3 rozporządzenia 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78947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50.7 WARUNKI WYMAGANE  - na podstawie:  art. 146 ust.1 pkt 3 ustawy o świadczeniach  dla realizacji świadczeń: 5.52.01.0001496 - </a:t>
                      </a:r>
                      <a:r>
                        <a:rPr lang="pl-PL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Endowaskularne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zaopatrzenie tętniaków aorty obejmujących tętnice trzewne i nerkowe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2452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50.7.1 wymagania formalne</a:t>
                      </a:r>
                      <a:endParaRPr lang="pl-PL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Zakład lub Pracownia radiologii zabiegowej - wpis w rejestrze: część VIII kodu resortowego: 7230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714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50.7. 2 organizacja udzielania </a:t>
                      </a:r>
                      <a:br>
                        <a:rPr lang="pl-P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świadczeń</a:t>
                      </a:r>
                      <a:endParaRPr lang="pl-PL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udokumentowane zapewnienie  do realizacji świadczeń:</a:t>
                      </a:r>
                      <a:b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a) lekarza specjalisty w dziedzinie anestezjologii lub anestezjologii i reanimacji lub anestezjologii i intensywnej terapii,</a:t>
                      </a:r>
                      <a:b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b) pielęgniarki specjalisty w dziedzinie pielęgniarstwa anestezjologicznego i intensywnej opieki lub pielęgniarka po kursie kwalifikacyjnym w dziedzinie pielęgniarstwa anestezjologicznego i intensywnej opieki</a:t>
                      </a:r>
                      <a:b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określone w Harmonogramie - zasoby  - w co najmniej  jednym zakresie.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95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50.7.3 pozostałe wymagania</a:t>
                      </a:r>
                      <a:endParaRPr lang="pl-PL" sz="12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udokumentowane posiadanie stacjonarnego aparatu RTG do badań </a:t>
                      </a:r>
                      <a:r>
                        <a:rPr lang="pl-P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naczyniowych </a:t>
                      </a:r>
                      <a:r>
                        <a:rPr lang="pl-P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obrębie sali hybrydowej lub pracowni radiologii interwencyjnej (zabiegowej)</a:t>
                      </a:r>
                      <a:endParaRPr lang="pl-PL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45" marR="6145" marT="61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15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67544" y="1988840"/>
            <a:ext cx="7787208" cy="37444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3200" b="1" dirty="0" smtClean="0"/>
              <a:t>W przypadku pytań ankietowych należy zwrócić szczególną uwagę na spójność, kompatybilność odpowiedzi ankietowych  z treścią wszystkich informacji zamieszczonych w ofercie. </a:t>
            </a:r>
            <a:endParaRPr lang="pl-PL" sz="3200" b="1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64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endParaRPr lang="pl-PL" dirty="0"/>
          </a:p>
          <a:p>
            <a:pPr marL="114300" indent="0" algn="ctr">
              <a:buNone/>
            </a:pPr>
            <a:r>
              <a:rPr lang="pl-PL" sz="4000" dirty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uwagę!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287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32859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sz="2000" b="1" dirty="0" smtClean="0"/>
              <a:t>Zgodnie z treścią § 9 ust. 7a zarządzenia Nr 89/2013/DSOZ Prezesa Narodowego Funduszu Zdrowia z dnia 19 grudnia 2013 roku w sprawie określenia warunków zawierania i realizacji umów w rodzaju: leczenie szpitalne, z późniejszymi zmianami, </a:t>
            </a:r>
            <a:br>
              <a:rPr lang="pl-PL" sz="2000" b="1" dirty="0" smtClean="0"/>
            </a:br>
            <a:endParaRPr lang="pl-PL" sz="2000" b="1" dirty="0" smtClean="0"/>
          </a:p>
          <a:p>
            <a:pPr algn="ctr">
              <a:buNone/>
            </a:pPr>
            <a:r>
              <a:rPr lang="pl-PL" sz="2000" b="1" dirty="0" smtClean="0"/>
              <a:t>zakresy świadczeń na poszczególnych poziomach referencyjnych kontraktowane są</a:t>
            </a:r>
            <a:r>
              <a:rPr lang="pl-PL" sz="2000" b="1" dirty="0" smtClean="0">
                <a:solidFill>
                  <a:srgbClr val="FF0000"/>
                </a:solidFill>
              </a:rPr>
              <a:t> </a:t>
            </a:r>
            <a:r>
              <a:rPr lang="pl-PL" sz="2000" b="1" u="sng" dirty="0" smtClean="0">
                <a:solidFill>
                  <a:srgbClr val="FF0000"/>
                </a:solidFill>
              </a:rPr>
              <a:t>alternatywnie.</a:t>
            </a:r>
            <a:endParaRPr lang="pl-PL" sz="20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pl-PL" sz="2000" b="1" dirty="0" smtClean="0"/>
          </a:p>
          <a:p>
            <a:pPr algn="just">
              <a:buNone/>
            </a:pPr>
            <a:r>
              <a:rPr lang="pl-PL" sz="2000" b="1" dirty="0" smtClean="0"/>
              <a:t>Zatem podmiot leczniczy w postępowaniu prowadzonym w trybie konkursu ofert winien złożyć ofertę wyłącznie w ramach jednego                         z wybranych poziomów referencyjnych, tj.: </a:t>
            </a:r>
          </a:p>
          <a:p>
            <a:pPr algn="just">
              <a:buNone/>
            </a:pPr>
            <a:r>
              <a:rPr lang="pl-PL" sz="2000" b="1" dirty="0" smtClean="0"/>
              <a:t>- w zakresie chirurgia naczyniowa I poziom referencyjnych </a:t>
            </a:r>
          </a:p>
          <a:p>
            <a:pPr algn="just">
              <a:buNone/>
            </a:pPr>
            <a:r>
              <a:rPr lang="pl-PL" sz="2000" b="1" dirty="0" smtClean="0">
                <a:solidFill>
                  <a:srgbClr val="FF0000"/>
                </a:solidFill>
              </a:rPr>
              <a:t>albo </a:t>
            </a:r>
          </a:p>
          <a:p>
            <a:pPr algn="just">
              <a:buNone/>
            </a:pPr>
            <a:r>
              <a:rPr lang="pl-PL" sz="2000" b="1" dirty="0" smtClean="0"/>
              <a:t>- w zakresie chirurgia naczyniowa II poziom referencyjnych.</a:t>
            </a:r>
          </a:p>
          <a:p>
            <a:pPr algn="ctr">
              <a:buNone/>
            </a:pPr>
            <a:endParaRPr lang="pl-PL" sz="2000" b="1" dirty="0" smtClean="0"/>
          </a:p>
          <a:p>
            <a:pPr algn="ctr">
              <a:buNone/>
            </a:pPr>
            <a:r>
              <a:rPr lang="pl-PL" sz="2000" b="1" dirty="0" smtClean="0">
                <a:solidFill>
                  <a:srgbClr val="FF0000"/>
                </a:solidFill>
              </a:rPr>
              <a:t>Złożenie oferty alternatywnej stanowić będzie powód jej odrzucenia </a:t>
            </a:r>
          </a:p>
          <a:p>
            <a:pPr algn="ctr">
              <a:buNone/>
            </a:pPr>
            <a:r>
              <a:rPr lang="pl-PL" sz="2000" b="1" dirty="0" smtClean="0">
                <a:solidFill>
                  <a:srgbClr val="FF0000"/>
                </a:solidFill>
              </a:rPr>
              <a:t>w toku postępowania.</a:t>
            </a:r>
          </a:p>
          <a:p>
            <a:pPr>
              <a:buNone/>
            </a:pPr>
            <a:endParaRPr lang="pl-PL" sz="2000" dirty="0" smtClean="0"/>
          </a:p>
          <a:p>
            <a:pPr marL="114300" indent="0" algn="just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035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32859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pl-PL" sz="1800" b="1" dirty="0" smtClean="0"/>
          </a:p>
          <a:p>
            <a:pPr algn="ctr">
              <a:buNone/>
            </a:pPr>
            <a:r>
              <a:rPr lang="pl-PL" sz="2800" b="1" dirty="0" smtClean="0"/>
              <a:t>Zgodnie z treścią § 9 ust. 7 pkt 10 zarządzenia</a:t>
            </a:r>
            <a:br>
              <a:rPr lang="pl-PL" sz="2800" b="1" dirty="0" smtClean="0"/>
            </a:br>
            <a:r>
              <a:rPr lang="pl-PL" sz="2800" b="1" dirty="0" smtClean="0"/>
              <a:t>Nr 89/2013/DSOZ Prezesa Narodowego Funduszu Zdrowia z dnia 19 grudnia 2013 roku w sprawie określenia warunków zawierania</a:t>
            </a:r>
            <a:br>
              <a:rPr lang="pl-PL" sz="2800" b="1" dirty="0" smtClean="0"/>
            </a:br>
            <a:r>
              <a:rPr lang="pl-PL" sz="2800" b="1" dirty="0" smtClean="0"/>
              <a:t>i realizacji umów w rodzaju: leczenie szpitalne,</a:t>
            </a:r>
            <a:br>
              <a:rPr lang="pl-PL" sz="2800" b="1" dirty="0" smtClean="0"/>
            </a:br>
            <a:r>
              <a:rPr lang="pl-PL" sz="2800" b="1" dirty="0" smtClean="0"/>
              <a:t>z późniejszymi zmianami, </a:t>
            </a:r>
          </a:p>
          <a:p>
            <a:pPr algn="ctr">
              <a:buNone/>
            </a:pPr>
            <a:endParaRPr lang="pl-PL" sz="2800" b="1" dirty="0" smtClean="0"/>
          </a:p>
          <a:p>
            <a:pPr algn="ctr">
              <a:buNone/>
            </a:pPr>
            <a:r>
              <a:rPr lang="pl-PL" sz="2800" b="1" dirty="0" smtClean="0">
                <a:solidFill>
                  <a:srgbClr val="0070C0"/>
                </a:solidFill>
              </a:rPr>
              <a:t>nie dopuszcza się kontraktowania jako kolejnego zakresu, następującego zakresu: </a:t>
            </a:r>
          </a:p>
          <a:p>
            <a:pPr algn="ctr">
              <a:buNone/>
            </a:pPr>
            <a:r>
              <a:rPr lang="pl-PL" sz="2800" b="1" dirty="0" smtClean="0">
                <a:solidFill>
                  <a:srgbClr val="0070C0"/>
                </a:solidFill>
              </a:rPr>
              <a:t>- chirurgia naczyniowa - drugi poziom referencyjny </a:t>
            </a:r>
            <a:endParaRPr lang="pl-PL" sz="2800" b="1" dirty="0">
              <a:solidFill>
                <a:srgbClr val="0070C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035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32859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dirty="0" smtClean="0"/>
              <a:t> </a:t>
            </a:r>
          </a:p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endParaRPr lang="pl-PL" dirty="0"/>
          </a:p>
          <a:p>
            <a:pPr algn="just"/>
            <a:endParaRPr lang="pl-PL" sz="1700" dirty="0" smtClean="0"/>
          </a:p>
          <a:p>
            <a:pPr algn="just"/>
            <a:endParaRPr lang="pl-PL" sz="1700" dirty="0"/>
          </a:p>
          <a:p>
            <a:pPr algn="just"/>
            <a:endParaRPr lang="pl-PL" sz="1700" dirty="0" smtClean="0"/>
          </a:p>
          <a:p>
            <a:pPr algn="just"/>
            <a:endParaRPr lang="pl-PL" sz="1700" dirty="0"/>
          </a:p>
          <a:p>
            <a:pPr algn="just"/>
            <a:endParaRPr lang="pl-PL" sz="1700" dirty="0" smtClean="0"/>
          </a:p>
          <a:p>
            <a:pPr algn="just"/>
            <a:endParaRPr lang="pl-PL" sz="1700" dirty="0"/>
          </a:p>
          <a:p>
            <a:pPr algn="just"/>
            <a:endParaRPr lang="pl-PL" sz="1700" dirty="0" smtClean="0"/>
          </a:p>
          <a:p>
            <a:pPr marL="114300" indent="0" algn="just">
              <a:buNone/>
            </a:pPr>
            <a:endParaRPr lang="pl-PL" sz="1400" dirty="0" smtClean="0"/>
          </a:p>
          <a:p>
            <a:pPr marL="114300" indent="0" algn="just">
              <a:buNone/>
            </a:pPr>
            <a:endParaRPr lang="pl-PL" sz="1400" dirty="0"/>
          </a:p>
          <a:p>
            <a:pPr marL="114300" indent="0" algn="just">
              <a:buNone/>
            </a:pPr>
            <a:r>
              <a:rPr lang="pl-PL" sz="1800" b="1" dirty="0" smtClean="0"/>
              <a:t>ROZPORZĄDZENIE </a:t>
            </a:r>
            <a:r>
              <a:rPr lang="pl-PL" sz="1800" b="1" dirty="0"/>
              <a:t>Ministra Zdrowia z dnia 17 maja 2012 r. </a:t>
            </a:r>
            <a:r>
              <a:rPr lang="pl-PL" sz="1800" b="1" dirty="0" smtClean="0"/>
              <a:t>w </a:t>
            </a:r>
            <a:r>
              <a:rPr lang="pl-PL" sz="1800" b="1" dirty="0"/>
              <a:t>sprawie systemu resortowych kodów identyfikacyjnych </a:t>
            </a:r>
            <a:r>
              <a:rPr lang="pl-PL" sz="1800" b="1" dirty="0" smtClean="0"/>
              <a:t>oraz </a:t>
            </a:r>
            <a:r>
              <a:rPr lang="pl-PL" sz="1800" b="1" dirty="0"/>
              <a:t>szczegółowego sposobu ich nadawania (Dz</a:t>
            </a:r>
            <a:r>
              <a:rPr lang="pl-PL" sz="1800" b="1" dirty="0" smtClean="0"/>
              <a:t>. U</a:t>
            </a:r>
            <a:r>
              <a:rPr lang="pl-PL" sz="1800" b="1" dirty="0"/>
              <a:t>. z 201 2r. poz. 594)</a:t>
            </a:r>
          </a:p>
          <a:p>
            <a:pPr marL="114300" indent="0">
              <a:buNone/>
            </a:pPr>
            <a:endParaRPr lang="pl-PL" sz="1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6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696601"/>
              </p:ext>
            </p:extLst>
          </p:nvPr>
        </p:nvGraphicFramePr>
        <p:xfrm>
          <a:off x="323528" y="1628800"/>
          <a:ext cx="7632848" cy="30715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56908"/>
                <a:gridCol w="3611240"/>
                <a:gridCol w="1464700"/>
              </a:tblGrid>
              <a:tr h="31321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l-PL" sz="1800" b="1" u="none" strike="noStrike" dirty="0">
                          <a:effectLst/>
                        </a:rPr>
                        <a:t>kody resortowe komórek organizacyjnych (część VIII)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93159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>
                          <a:effectLst/>
                        </a:rPr>
                        <a:t>4530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>
                          <a:effectLst/>
                        </a:rPr>
                        <a:t>oddział chirurgii naczyniowej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>
                          <a:effectLst/>
                        </a:rPr>
                        <a:t>II poziom </a:t>
                      </a:r>
                      <a:r>
                        <a:rPr lang="pl-PL" sz="1800" b="1" u="none" strike="noStrike" dirty="0" smtClean="0">
                          <a:effectLst/>
                        </a:rPr>
                        <a:t>referencyjny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74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 smtClean="0">
                          <a:effectLst/>
                        </a:rPr>
                        <a:t>I poziom referencyjny: </a:t>
                      </a:r>
                    </a:p>
                    <a:p>
                      <a:pPr algn="ctr" fontAlgn="ctr"/>
                      <a:r>
                        <a:rPr lang="pl-PL" sz="1800" b="1" u="none" strike="noStrike" dirty="0" smtClean="0">
                          <a:effectLst/>
                        </a:rPr>
                        <a:t>kod </a:t>
                      </a:r>
                      <a:r>
                        <a:rPr lang="pl-PL" sz="1800" b="1" u="none" strike="noStrike" dirty="0">
                          <a:effectLst/>
                        </a:rPr>
                        <a:t>charakteryzujący specjalność komórki organizacyjnej </a:t>
                      </a:r>
                      <a:r>
                        <a:rPr lang="pl-PL" sz="1800" b="1" u="none" strike="noStrike" dirty="0" smtClean="0">
                          <a:effectLst/>
                        </a:rPr>
                        <a:t>4530 </a:t>
                      </a:r>
                      <a:r>
                        <a:rPr lang="pl-PL" sz="1800" b="1" u="none" strike="noStrike" dirty="0">
                          <a:effectLst/>
                        </a:rPr>
                        <a:t>lub </a:t>
                      </a:r>
                      <a:r>
                        <a:rPr lang="pl-PL" sz="1800" b="1" u="none" strike="noStrike" dirty="0" smtClean="0">
                          <a:effectLst/>
                        </a:rPr>
                        <a:t>inny np.: 4500 (chirurgia</a:t>
                      </a:r>
                      <a:r>
                        <a:rPr lang="pl-PL" sz="1800" b="1" u="none" strike="noStrike" baseline="0" dirty="0" smtClean="0">
                          <a:effectLst/>
                        </a:rPr>
                        <a:t> ogólna)</a:t>
                      </a:r>
                      <a:r>
                        <a:rPr lang="pl-PL" sz="1800" b="1" u="none" strike="noStrike" dirty="0" smtClean="0">
                          <a:effectLst/>
                        </a:rPr>
                        <a:t>, </a:t>
                      </a:r>
                      <a:r>
                        <a:rPr lang="pl-PL" sz="1800" b="1" u="none" strike="noStrike" dirty="0">
                          <a:effectLst/>
                        </a:rPr>
                        <a:t>w przypadku posiadania w rejestrze podmiotów wykonujących </a:t>
                      </a:r>
                      <a:r>
                        <a:rPr lang="pl-PL" sz="1800" b="1" u="none" strike="noStrike" dirty="0" smtClean="0">
                          <a:effectLst/>
                        </a:rPr>
                        <a:t>działalność </a:t>
                      </a:r>
                      <a:r>
                        <a:rPr lang="pl-PL" sz="1800" b="1" u="none" strike="noStrike" dirty="0">
                          <a:effectLst/>
                        </a:rPr>
                        <a:t>leczniczą w części X systemu kodów identyfikacyjnych  dziedzinę medycyny: 39 Chirurgia naczyniowa</a:t>
                      </a:r>
                      <a:br>
                        <a:rPr lang="pl-PL" sz="1800" b="1" u="none" strike="noStrike" dirty="0">
                          <a:effectLst/>
                        </a:rPr>
                      </a:b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41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8006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pl-PL" sz="2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pl-PL" sz="2800" b="1" dirty="0" smtClean="0"/>
              <a:t>W celu prawidłowego przygotowania oferty należy w pierwszej kolejności uporządkować</a:t>
            </a:r>
            <a:br>
              <a:rPr lang="pl-PL" sz="2800" b="1" dirty="0" smtClean="0"/>
            </a:br>
            <a:r>
              <a:rPr lang="pl-PL" sz="2800" b="1" dirty="0" smtClean="0"/>
              <a:t>informacje zamieszczone w portalu świadczeniodawcy (serwis internetowy) dotyczące potencjału wykonawczego oferenta, </a:t>
            </a:r>
          </a:p>
          <a:p>
            <a:pPr algn="ctr">
              <a:buNone/>
            </a:pPr>
            <a:r>
              <a:rPr lang="pl-PL" sz="2800" b="1" dirty="0" smtClean="0"/>
              <a:t>a w przypadku stwierdzonych niezgodności należy dane te zaktualizować poprzez złożenie wniosku </a:t>
            </a:r>
          </a:p>
          <a:p>
            <a:pPr algn="ctr">
              <a:buNone/>
            </a:pPr>
            <a:r>
              <a:rPr lang="pl-PL" sz="2800" b="1" dirty="0" smtClean="0"/>
              <a:t>i zgłoszenie zmian!!!</a:t>
            </a:r>
            <a:endParaRPr lang="pl-PL" sz="2800" b="1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64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124744"/>
            <a:ext cx="7787208" cy="5276056"/>
          </a:xfrm>
        </p:spPr>
        <p:txBody>
          <a:bodyPr>
            <a:normAutofit fontScale="40000" lnSpcReduction="20000"/>
          </a:bodyPr>
          <a:lstStyle/>
          <a:p>
            <a:pPr marL="114300" indent="0" algn="ctr">
              <a:buNone/>
            </a:pPr>
            <a:endParaRPr lang="pl-PL" sz="28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pl-PL" sz="4800" b="1" dirty="0" smtClean="0"/>
              <a:t>Sprzęt i aparatura medyczna winny posiadać stosowne certyfikaty, atesty</a:t>
            </a:r>
            <a:br>
              <a:rPr lang="pl-PL" sz="4800" b="1" dirty="0" smtClean="0"/>
            </a:br>
            <a:r>
              <a:rPr lang="pl-PL" sz="4800" b="1" dirty="0" smtClean="0"/>
              <a:t>lub inne dokumenty potwierdzające dopuszczenie aparatury i sprzętu medycznego do użytku oraz dokumenty potwierdzające dokonanie aktualnych przeglądów wykonanych przez uprawnione osoby. </a:t>
            </a:r>
          </a:p>
          <a:p>
            <a:pPr algn="just">
              <a:buNone/>
            </a:pPr>
            <a:r>
              <a:rPr lang="pl-PL" sz="4800" b="1" dirty="0" smtClean="0"/>
              <a:t>Należy zwrócić szczególną uwagę na numery seryjne aparatury i sprzętu medycznego, ich zgodność pomiędzy informacjami zamieszczonymi</a:t>
            </a:r>
            <a:br>
              <a:rPr lang="pl-PL" sz="4800" b="1" dirty="0" smtClean="0"/>
            </a:br>
            <a:r>
              <a:rPr lang="pl-PL" sz="4800" b="1" dirty="0" smtClean="0"/>
              <a:t>w portalu (następnie w ofercie) a faktycznymi numerami seryjnymi oznaczonymi na poszczególnych urządzeniach. </a:t>
            </a:r>
          </a:p>
          <a:p>
            <a:pPr algn="just">
              <a:buNone/>
            </a:pPr>
            <a:r>
              <a:rPr lang="pl-PL" sz="4800" b="1" dirty="0" smtClean="0"/>
              <a:t>W przypadku niezgodności pomiędzy ww. danymi należy w pierwszej kolejności dokonać aktualizacji danych w portalu.</a:t>
            </a:r>
          </a:p>
          <a:p>
            <a:pPr algn="just">
              <a:buNone/>
            </a:pPr>
            <a:r>
              <a:rPr lang="pl-PL" sz="4800" b="1" dirty="0" smtClean="0"/>
              <a:t>W ofercie należy wykazać </a:t>
            </a:r>
            <a:r>
              <a:rPr lang="pl-PL" sz="4800" b="1" dirty="0" smtClean="0"/>
              <a:t>sprzęt </a:t>
            </a:r>
            <a:r>
              <a:rPr lang="pl-PL" sz="4800" b="1" dirty="0" smtClean="0"/>
              <a:t>wymagany, </a:t>
            </a:r>
            <a:r>
              <a:rPr lang="pl-PL" sz="4800" b="1" dirty="0" smtClean="0"/>
              <a:t>zgodnie z </a:t>
            </a:r>
            <a:r>
              <a:rPr lang="pl-PL" sz="4800" b="1" dirty="0" smtClean="0"/>
              <a:t>obowiązującymi przepisami, dla realizacji świadczeń w danym zakresie stanowiącym przedmiot postępowania konkursowego</a:t>
            </a:r>
            <a:r>
              <a:rPr lang="pl-PL" sz="4800" b="1" dirty="0" smtClean="0"/>
              <a:t>, odpowiednio</a:t>
            </a:r>
            <a:r>
              <a:rPr lang="pl-PL" sz="4800" b="1" dirty="0"/>
              <a:t> </a:t>
            </a:r>
            <a:r>
              <a:rPr lang="pl-PL" sz="4800" b="1" dirty="0" smtClean="0"/>
              <a:t>w </a:t>
            </a:r>
            <a:r>
              <a:rPr lang="pl-PL" sz="4800" b="1" dirty="0" smtClean="0"/>
              <a:t>miejscu udzielania świadczeń lub w lokalizacji, bowiem formularz ofertowy winien zawierać potencjał wykonawczy dla </a:t>
            </a:r>
            <a:r>
              <a:rPr lang="pl-PL" sz="4800" b="1" dirty="0" smtClean="0"/>
              <a:t>przedmiotu podstępowania.</a:t>
            </a:r>
            <a:endParaRPr lang="pl-PL" sz="4800" b="1" dirty="0" smtClean="0"/>
          </a:p>
          <a:p>
            <a:pPr algn="just">
              <a:buNone/>
            </a:pPr>
            <a:r>
              <a:rPr lang="pl-PL" sz="4800" b="1" dirty="0" smtClean="0"/>
              <a:t>W sytuacji braku pozycji słownikowej dotyczącej wymaganego sprzętu</a:t>
            </a:r>
            <a:br>
              <a:rPr lang="pl-PL" sz="4800" b="1" dirty="0" smtClean="0"/>
            </a:br>
            <a:r>
              <a:rPr lang="pl-PL" sz="4800" b="1" dirty="0" smtClean="0"/>
              <a:t>i aparatury medycznej należy do oferty dołączyć oświadczenie</a:t>
            </a:r>
            <a:br>
              <a:rPr lang="pl-PL" sz="4800" b="1" dirty="0" smtClean="0"/>
            </a:br>
            <a:r>
              <a:rPr lang="pl-PL" sz="4800" b="1" dirty="0" smtClean="0"/>
              <a:t>o braku możliwości dokonania wyboru danego urządzenia ze słownika oraz potwierdzenie dysponowania wymaganym sprzętem.</a:t>
            </a:r>
            <a:endParaRPr lang="pl-PL" sz="4800" b="1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64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Leczenie szpitalne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412776"/>
            <a:ext cx="7787208" cy="498802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l-PL" sz="2800" b="1" dirty="0" smtClean="0"/>
              <a:t>W przypadku, gdy w warunkach zawierania umów dopuszczone jest zlecanie podwykonawcom udzielania świadczeń opieki zdrowotnej, należy do oferty załączyć wykaz podwykonawców (element oferty) wraz z kopiami umów o podwykonawstwo. Istotnym jest, aby nie zamieszczać w ofercie wszystkich umów jakie oferent posiada a wyłącznie te umowy, których przedmiot stanowią świadczenia istotne dla  realizacji świadczeń w danym zakresie. </a:t>
            </a:r>
          </a:p>
          <a:p>
            <a:pPr>
              <a:buNone/>
            </a:pPr>
            <a:r>
              <a:rPr lang="pl-PL" sz="2800" b="1" dirty="0" smtClean="0"/>
              <a:t>Należy zwrócić uwagę czy podwykonawcy uzupełnili informacje w portalu potencjału dotyczące umów o </a:t>
            </a:r>
            <a:r>
              <a:rPr lang="pl-PL" sz="2800" b="1" dirty="0" smtClean="0"/>
              <a:t>podwykonawstwo.</a:t>
            </a:r>
            <a:endParaRPr lang="pl-PL" sz="2800" b="1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64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yleganie">
  <a:themeElements>
    <a:clrScheme name="Przylegani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Pakiet 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zylegani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</TotalTime>
  <Words>3339</Words>
  <Application>Microsoft Office PowerPoint</Application>
  <PresentationFormat>Pokaz na ekranie (4:3)</PresentationFormat>
  <Paragraphs>429</Paragraphs>
  <Slides>34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34</vt:i4>
      </vt:variant>
    </vt:vector>
  </HeadingPairs>
  <TitlesOfParts>
    <vt:vector size="37" baseType="lpstr">
      <vt:lpstr>Przyleganie</vt:lpstr>
      <vt:lpstr>Obraz</vt:lpstr>
      <vt:lpstr>Document</vt:lpstr>
      <vt:lpstr>  KONTRAKTOWANIE  ŚWIADCZEŃ OPIEKI ZDROWOTNEJ  </vt:lpstr>
      <vt:lpstr>Leczenie szpitalne</vt:lpstr>
      <vt:lpstr>leczenie szpitalne</vt:lpstr>
      <vt:lpstr>Leczenie szpitalne</vt:lpstr>
      <vt:lpstr>Leczenie szpitalne</vt:lpstr>
      <vt:lpstr>Leczenie szpitalne</vt:lpstr>
      <vt:lpstr>Leczenie szpitalne</vt:lpstr>
      <vt:lpstr>Leczenie szpitalne</vt:lpstr>
      <vt:lpstr>Leczenie szpitalne</vt:lpstr>
      <vt:lpstr>Prezentacja programu PowerPoint</vt:lpstr>
      <vt:lpstr>Prezentacja programu PowerPoint</vt:lpstr>
      <vt:lpstr>Załącznik nr 7 do Warunków postępowania  tj.: Oświadczenie oferenta o zastrzeżeniu informacji stanowiących tajemnicę przedsiębiorcy </vt:lpstr>
      <vt:lpstr>Leczenie szpitalne</vt:lpstr>
      <vt:lpstr>Leczenie szpitalne</vt:lpstr>
      <vt:lpstr>Leczenie szpitalne</vt:lpstr>
      <vt:lpstr>Prezentacja programu PowerPoint</vt:lpstr>
      <vt:lpstr>Prezentacja programu PowerPoint</vt:lpstr>
      <vt:lpstr>Prezentacja programu PowerPoint</vt:lpstr>
      <vt:lpstr>Prezentacja programu PowerPoint</vt:lpstr>
      <vt:lpstr>Leczenie szpitalne </vt:lpstr>
      <vt:lpstr>Leczenie szpitalne</vt:lpstr>
      <vt:lpstr>Leczenie szpitalne</vt:lpstr>
      <vt:lpstr>Leczenie szpitalne</vt:lpstr>
      <vt:lpstr>Leczenie szpitalne</vt:lpstr>
      <vt:lpstr>Leczenie szpitalne</vt:lpstr>
      <vt:lpstr>Leczenie szpitalne</vt:lpstr>
      <vt:lpstr>Leczenie szpitalne</vt:lpstr>
      <vt:lpstr>Leczenie szpitalne</vt:lpstr>
      <vt:lpstr>Leczenie szpitalne</vt:lpstr>
      <vt:lpstr>Leczenie szpitalne</vt:lpstr>
      <vt:lpstr>Leczenie szpitalne</vt:lpstr>
      <vt:lpstr>Leczenie szpitalne</vt:lpstr>
      <vt:lpstr>Leczenie szpitalne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KONTRAKTOWANIE  ŚWIADCZEŃ OPIEKI ZDROWOTNEJ  2014</dc:title>
  <dc:creator>Wojciech Mika</dc:creator>
  <cp:lastModifiedBy>Marzena Kula</cp:lastModifiedBy>
  <cp:revision>156</cp:revision>
  <dcterms:created xsi:type="dcterms:W3CDTF">2014-02-27T07:36:30Z</dcterms:created>
  <dcterms:modified xsi:type="dcterms:W3CDTF">2014-07-10T12:17:16Z</dcterms:modified>
</cp:coreProperties>
</file>