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55"/>
  </p:notesMasterIdLst>
  <p:sldIdLst>
    <p:sldId id="256" r:id="rId2"/>
    <p:sldId id="257" r:id="rId3"/>
    <p:sldId id="258" r:id="rId4"/>
    <p:sldId id="320" r:id="rId5"/>
    <p:sldId id="268" r:id="rId6"/>
    <p:sldId id="314" r:id="rId7"/>
    <p:sldId id="269" r:id="rId8"/>
    <p:sldId id="270" r:id="rId9"/>
    <p:sldId id="323" r:id="rId10"/>
    <p:sldId id="271" r:id="rId11"/>
    <p:sldId id="272" r:id="rId12"/>
    <p:sldId id="273" r:id="rId13"/>
    <p:sldId id="276" r:id="rId14"/>
    <p:sldId id="277" r:id="rId15"/>
    <p:sldId id="281" r:id="rId16"/>
    <p:sldId id="283" r:id="rId17"/>
    <p:sldId id="278" r:id="rId18"/>
    <p:sldId id="279" r:id="rId19"/>
    <p:sldId id="322" r:id="rId20"/>
    <p:sldId id="274" r:id="rId21"/>
    <p:sldId id="275" r:id="rId22"/>
    <p:sldId id="319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325" r:id="rId34"/>
    <p:sldId id="301" r:id="rId35"/>
    <p:sldId id="331" r:id="rId36"/>
    <p:sldId id="327" r:id="rId37"/>
    <p:sldId id="326" r:id="rId38"/>
    <p:sldId id="328" r:id="rId39"/>
    <p:sldId id="329" r:id="rId40"/>
    <p:sldId id="330" r:id="rId41"/>
    <p:sldId id="332" r:id="rId42"/>
    <p:sldId id="298" r:id="rId43"/>
    <p:sldId id="333" r:id="rId44"/>
    <p:sldId id="334" r:id="rId45"/>
    <p:sldId id="335" r:id="rId46"/>
    <p:sldId id="336" r:id="rId47"/>
    <p:sldId id="324" r:id="rId48"/>
    <p:sldId id="302" r:id="rId49"/>
    <p:sldId id="303" r:id="rId50"/>
    <p:sldId id="304" r:id="rId51"/>
    <p:sldId id="305" r:id="rId52"/>
    <p:sldId id="306" r:id="rId53"/>
    <p:sldId id="307" r:id="rId54"/>
  </p:sldIdLst>
  <p:sldSz cx="12192000" cy="6858000"/>
  <p:notesSz cx="6858000" cy="9144000"/>
  <p:embeddedFontLst>
    <p:embeddedFont>
      <p:font typeface="Calibri" panose="020F0502020204030204" pitchFamily="34" charset="0"/>
      <p:regular r:id="rId56"/>
      <p:bold r:id="rId57"/>
      <p:italic r:id="rId58"/>
      <p:boldItalic r:id="rId59"/>
    </p:embeddedFont>
    <p:embeddedFont>
      <p:font typeface="Roboto" panose="020B0604020202020204" charset="0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18B247-A3BC-4B99-B779-C1BEF2582450}">
  <a:tblStyle styleId="{DC18B247-A3BC-4B99-B779-C1BEF2582450}" styleName="Table_0">
    <a:wholeTbl>
      <a:tcTxStyle b="off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1FA"/>
          </a:solidFill>
        </a:fill>
      </a:tcStyle>
    </a:wholeTbl>
    <a:band1H>
      <a:tcTxStyle/>
      <a:tcStyle>
        <a:tcBdr/>
        <a:fill>
          <a:solidFill>
            <a:srgbClr val="CBE2F5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E2F5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/>
        <a:fill>
          <a:solidFill>
            <a:srgbClr val="1CADE4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/>
        <a:fill>
          <a:solidFill>
            <a:srgbClr val="1CADE4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1CADE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1CADE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F0D83E3-FFA5-4AE5-90B9-4F615647E0F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56791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39125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072b88ab27_0_16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1072b88ab27_0_16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1743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072b88ab27_0_16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1072b88ab27_0_16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2209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1072b88ab27_1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1072b88ab27_1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5241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072b88ab27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1072b88ab27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12638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1072b88ab27_0_1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1072b88ab27_0_1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99393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072b88ab27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072b88ab27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3622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072b88ab27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072b88ab27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95073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072b88ab27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072b88ab27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3422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072b88ab27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072b88ab27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51651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072b88ab27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1072b88ab27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4956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072b88ab2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072b88ab27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30041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072b88ab27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1072b88ab27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84097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1072b88ab27_1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1072b88ab27_1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850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072b88ab27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1072b88ab27_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38910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1072b88ab27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1072b88ab27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53463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1072b88ab27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1072b88ab27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0584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072b88ab27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072b88ab27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27602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1072b88ab27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1072b88ab27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89977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072b88ab27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1072b88ab27_0_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11339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1072b88ab27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1072b88ab27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7473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1072b88ab27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1072b88ab27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0081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072b88ab2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072b88ab2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13967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00934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32607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8926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1348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81319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703824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08326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9113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1072b88ab27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1072b88ab27_0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95452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5013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072b88ab27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072b88ab27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78219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32433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955203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54039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072b88ab27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1072b88ab27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728018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1072b88ab27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1072b88ab27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106941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1072b88ab27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1072b88ab27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285092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1072b88ab27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1072b88ab27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826859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1072b88ab27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1072b88ab27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057694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1072b88ab27_1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1072b88ab27_1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2557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1072b88ab27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1072b88ab27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2085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072b88ab27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072b88ab27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2105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072b88ab27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072b88ab27_0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1414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072b88ab27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072b88ab27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8402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072b88ab27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072b88ab27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3113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072b88ab27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072b88ab27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58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lajd tytułowy">
  <p:cSld name="1_Slajd tytułow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 descr="nfz_logo_A_k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17061" y="666895"/>
            <a:ext cx="2232759" cy="8517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oogle Shape;12;p2"/>
          <p:cNvGrpSpPr/>
          <p:nvPr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13" name="Google Shape;13;p2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2581715" y="2254102"/>
            <a:ext cx="9637837" cy="2190307"/>
            <a:chOff x="5272521" y="1329043"/>
            <a:chExt cx="9325980" cy="2119434"/>
          </a:xfrm>
        </p:grpSpPr>
        <p:sp>
          <p:nvSpPr>
            <p:cNvPr id="16" name="Google Shape;16;p2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rot="10800000">
              <a:off x="6796775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" name="Google Shape;18;p2"/>
          <p:cNvSpPr txBox="1">
            <a:spLocks noGrp="1"/>
          </p:cNvSpPr>
          <p:nvPr>
            <p:ph type="body" idx="1"/>
          </p:nvPr>
        </p:nvSpPr>
        <p:spPr>
          <a:xfrm>
            <a:off x="4581181" y="3012490"/>
            <a:ext cx="6235099" cy="89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ziekujemy">
  <p:cSld name="1_Dziekujem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1"/>
          <p:cNvGrpSpPr/>
          <p:nvPr/>
        </p:nvGrpSpPr>
        <p:grpSpPr>
          <a:xfrm>
            <a:off x="2447" y="2254102"/>
            <a:ext cx="3973750" cy="2190307"/>
            <a:chOff x="-1" y="2643827"/>
            <a:chExt cx="3845169" cy="2119434"/>
          </a:xfrm>
        </p:grpSpPr>
        <p:sp>
          <p:nvSpPr>
            <p:cNvPr id="80" name="Google Shape;80;p11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1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" name="Google Shape;82;p11"/>
          <p:cNvGrpSpPr/>
          <p:nvPr/>
        </p:nvGrpSpPr>
        <p:grpSpPr>
          <a:xfrm>
            <a:off x="2581715" y="2254102"/>
            <a:ext cx="9637837" cy="2190307"/>
            <a:chOff x="5272521" y="1329043"/>
            <a:chExt cx="9325980" cy="2119434"/>
          </a:xfrm>
        </p:grpSpPr>
        <p:sp>
          <p:nvSpPr>
            <p:cNvPr id="83" name="Google Shape;83;p11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11"/>
            <p:cNvSpPr/>
            <p:nvPr/>
          </p:nvSpPr>
          <p:spPr>
            <a:xfrm rot="10800000">
              <a:off x="6796775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" name="Google Shape;85;p11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1" descr="nfz_logo_A_k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17061" y="5265034"/>
            <a:ext cx="2232759" cy="85179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1"/>
          <p:cNvSpPr txBox="1">
            <a:spLocks noGrp="1"/>
          </p:cNvSpPr>
          <p:nvPr>
            <p:ph type="body" idx="1"/>
          </p:nvPr>
        </p:nvSpPr>
        <p:spPr>
          <a:xfrm>
            <a:off x="4581181" y="3012490"/>
            <a:ext cx="6235099" cy="89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 sz="3600" b="1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Mapa">
  <p:cSld name="2_Mapa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3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/>
          <p:nvPr/>
        </p:nvSpPr>
        <p:spPr>
          <a:xfrm>
            <a:off x="6909613" y="350021"/>
            <a:ext cx="1960505" cy="139789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408" y="8528"/>
                </a:moveTo>
                <a:lnTo>
                  <a:pt x="18812" y="7969"/>
                </a:lnTo>
                <a:lnTo>
                  <a:pt x="19369" y="7829"/>
                </a:lnTo>
                <a:lnTo>
                  <a:pt x="19874" y="7550"/>
                </a:lnTo>
                <a:lnTo>
                  <a:pt x="20431" y="7130"/>
                </a:lnTo>
                <a:lnTo>
                  <a:pt x="20886" y="6850"/>
                </a:lnTo>
                <a:lnTo>
                  <a:pt x="21600" y="5889"/>
                </a:lnTo>
                <a:lnTo>
                  <a:pt x="20898" y="6178"/>
                </a:lnTo>
                <a:lnTo>
                  <a:pt x="19925" y="6920"/>
                </a:lnTo>
                <a:lnTo>
                  <a:pt x="18863" y="7200"/>
                </a:lnTo>
                <a:lnTo>
                  <a:pt x="17801" y="7899"/>
                </a:lnTo>
                <a:lnTo>
                  <a:pt x="16992" y="8109"/>
                </a:lnTo>
                <a:lnTo>
                  <a:pt x="16334" y="7969"/>
                </a:lnTo>
                <a:lnTo>
                  <a:pt x="15727" y="7550"/>
                </a:lnTo>
                <a:lnTo>
                  <a:pt x="15171" y="7689"/>
                </a:lnTo>
                <a:lnTo>
                  <a:pt x="14716" y="7480"/>
                </a:lnTo>
                <a:lnTo>
                  <a:pt x="14312" y="7060"/>
                </a:lnTo>
                <a:lnTo>
                  <a:pt x="13806" y="6641"/>
                </a:lnTo>
                <a:lnTo>
                  <a:pt x="13401" y="5872"/>
                </a:lnTo>
                <a:lnTo>
                  <a:pt x="13452" y="5103"/>
                </a:lnTo>
                <a:lnTo>
                  <a:pt x="13401" y="4054"/>
                </a:lnTo>
                <a:lnTo>
                  <a:pt x="12845" y="2517"/>
                </a:lnTo>
                <a:lnTo>
                  <a:pt x="12440" y="1957"/>
                </a:lnTo>
                <a:lnTo>
                  <a:pt x="12339" y="1468"/>
                </a:lnTo>
                <a:lnTo>
                  <a:pt x="12592" y="1118"/>
                </a:lnTo>
                <a:lnTo>
                  <a:pt x="13250" y="1678"/>
                </a:lnTo>
                <a:lnTo>
                  <a:pt x="13705" y="2167"/>
                </a:lnTo>
                <a:lnTo>
                  <a:pt x="14312" y="2586"/>
                </a:lnTo>
                <a:lnTo>
                  <a:pt x="14716" y="3076"/>
                </a:lnTo>
                <a:lnTo>
                  <a:pt x="15323" y="3635"/>
                </a:lnTo>
                <a:lnTo>
                  <a:pt x="15626" y="3146"/>
                </a:lnTo>
                <a:lnTo>
                  <a:pt x="15323" y="2377"/>
                </a:lnTo>
                <a:lnTo>
                  <a:pt x="14716" y="1817"/>
                </a:lnTo>
                <a:lnTo>
                  <a:pt x="13856" y="1118"/>
                </a:lnTo>
                <a:lnTo>
                  <a:pt x="12946" y="559"/>
                </a:lnTo>
                <a:lnTo>
                  <a:pt x="12238" y="70"/>
                </a:lnTo>
                <a:lnTo>
                  <a:pt x="11429" y="70"/>
                </a:lnTo>
                <a:lnTo>
                  <a:pt x="10721" y="0"/>
                </a:lnTo>
                <a:lnTo>
                  <a:pt x="9861" y="140"/>
                </a:lnTo>
                <a:lnTo>
                  <a:pt x="8850" y="280"/>
                </a:lnTo>
                <a:lnTo>
                  <a:pt x="7889" y="280"/>
                </a:lnTo>
                <a:lnTo>
                  <a:pt x="7130" y="909"/>
                </a:lnTo>
                <a:lnTo>
                  <a:pt x="6271" y="979"/>
                </a:lnTo>
                <a:lnTo>
                  <a:pt x="5816" y="1538"/>
                </a:lnTo>
                <a:lnTo>
                  <a:pt x="5108" y="1398"/>
                </a:lnTo>
                <a:lnTo>
                  <a:pt x="4248" y="1608"/>
                </a:lnTo>
                <a:lnTo>
                  <a:pt x="3540" y="1678"/>
                </a:lnTo>
                <a:lnTo>
                  <a:pt x="3186" y="2097"/>
                </a:lnTo>
                <a:lnTo>
                  <a:pt x="2579" y="2586"/>
                </a:lnTo>
                <a:lnTo>
                  <a:pt x="2023" y="3076"/>
                </a:lnTo>
                <a:lnTo>
                  <a:pt x="1467" y="3495"/>
                </a:lnTo>
                <a:lnTo>
                  <a:pt x="910" y="4124"/>
                </a:lnTo>
                <a:lnTo>
                  <a:pt x="202" y="4474"/>
                </a:lnTo>
                <a:lnTo>
                  <a:pt x="202" y="5243"/>
                </a:lnTo>
                <a:lnTo>
                  <a:pt x="708" y="6221"/>
                </a:lnTo>
                <a:lnTo>
                  <a:pt x="657" y="8039"/>
                </a:lnTo>
                <a:lnTo>
                  <a:pt x="657" y="9297"/>
                </a:lnTo>
                <a:lnTo>
                  <a:pt x="354" y="9786"/>
                </a:lnTo>
                <a:lnTo>
                  <a:pt x="0" y="10136"/>
                </a:lnTo>
                <a:lnTo>
                  <a:pt x="101" y="10835"/>
                </a:lnTo>
                <a:lnTo>
                  <a:pt x="354" y="11324"/>
                </a:lnTo>
                <a:lnTo>
                  <a:pt x="455" y="12023"/>
                </a:lnTo>
                <a:lnTo>
                  <a:pt x="455" y="12932"/>
                </a:lnTo>
                <a:lnTo>
                  <a:pt x="619" y="13561"/>
                </a:lnTo>
                <a:lnTo>
                  <a:pt x="1011" y="14050"/>
                </a:lnTo>
                <a:lnTo>
                  <a:pt x="1214" y="14750"/>
                </a:lnTo>
                <a:lnTo>
                  <a:pt x="1422" y="15038"/>
                </a:lnTo>
                <a:lnTo>
                  <a:pt x="955" y="16060"/>
                </a:lnTo>
                <a:lnTo>
                  <a:pt x="1163" y="16497"/>
                </a:lnTo>
                <a:lnTo>
                  <a:pt x="1372" y="16917"/>
                </a:lnTo>
                <a:lnTo>
                  <a:pt x="1365" y="17685"/>
                </a:lnTo>
                <a:lnTo>
                  <a:pt x="1062" y="18175"/>
                </a:lnTo>
                <a:lnTo>
                  <a:pt x="1062" y="19014"/>
                </a:lnTo>
                <a:lnTo>
                  <a:pt x="1365" y="19573"/>
                </a:lnTo>
                <a:lnTo>
                  <a:pt x="1719" y="20691"/>
                </a:lnTo>
                <a:lnTo>
                  <a:pt x="2175" y="21250"/>
                </a:lnTo>
                <a:lnTo>
                  <a:pt x="2529" y="21181"/>
                </a:lnTo>
                <a:lnTo>
                  <a:pt x="2984" y="20971"/>
                </a:lnTo>
                <a:lnTo>
                  <a:pt x="3388" y="20901"/>
                </a:lnTo>
                <a:lnTo>
                  <a:pt x="3843" y="20971"/>
                </a:lnTo>
                <a:lnTo>
                  <a:pt x="4197" y="21600"/>
                </a:lnTo>
                <a:lnTo>
                  <a:pt x="4551" y="21181"/>
                </a:lnTo>
                <a:lnTo>
                  <a:pt x="4855" y="21600"/>
                </a:lnTo>
                <a:lnTo>
                  <a:pt x="5006" y="21041"/>
                </a:lnTo>
                <a:lnTo>
                  <a:pt x="5108" y="20621"/>
                </a:lnTo>
                <a:lnTo>
                  <a:pt x="5360" y="20202"/>
                </a:lnTo>
                <a:lnTo>
                  <a:pt x="5563" y="19643"/>
                </a:lnTo>
                <a:lnTo>
                  <a:pt x="5967" y="19992"/>
                </a:lnTo>
                <a:lnTo>
                  <a:pt x="6372" y="20272"/>
                </a:lnTo>
                <a:lnTo>
                  <a:pt x="6776" y="20132"/>
                </a:lnTo>
                <a:lnTo>
                  <a:pt x="7232" y="20132"/>
                </a:lnTo>
                <a:lnTo>
                  <a:pt x="7282" y="19503"/>
                </a:lnTo>
                <a:lnTo>
                  <a:pt x="7383" y="18944"/>
                </a:lnTo>
                <a:lnTo>
                  <a:pt x="7889" y="18454"/>
                </a:lnTo>
                <a:lnTo>
                  <a:pt x="8294" y="18175"/>
                </a:lnTo>
                <a:lnTo>
                  <a:pt x="8294" y="17755"/>
                </a:lnTo>
                <a:lnTo>
                  <a:pt x="8546" y="17336"/>
                </a:lnTo>
                <a:lnTo>
                  <a:pt x="8850" y="17616"/>
                </a:lnTo>
                <a:lnTo>
                  <a:pt x="9406" y="17825"/>
                </a:lnTo>
                <a:lnTo>
                  <a:pt x="9760" y="17685"/>
                </a:lnTo>
                <a:lnTo>
                  <a:pt x="10329" y="17222"/>
                </a:lnTo>
                <a:lnTo>
                  <a:pt x="10670" y="17336"/>
                </a:lnTo>
                <a:lnTo>
                  <a:pt x="10873" y="17755"/>
                </a:lnTo>
                <a:lnTo>
                  <a:pt x="11378" y="17825"/>
                </a:lnTo>
                <a:lnTo>
                  <a:pt x="11732" y="18384"/>
                </a:lnTo>
                <a:lnTo>
                  <a:pt x="12289" y="18315"/>
                </a:lnTo>
                <a:lnTo>
                  <a:pt x="12794" y="18315"/>
                </a:lnTo>
                <a:lnTo>
                  <a:pt x="13148" y="18664"/>
                </a:lnTo>
                <a:lnTo>
                  <a:pt x="13604" y="18944"/>
                </a:lnTo>
                <a:lnTo>
                  <a:pt x="14059" y="18664"/>
                </a:lnTo>
                <a:lnTo>
                  <a:pt x="14665" y="18664"/>
                </a:lnTo>
                <a:lnTo>
                  <a:pt x="14969" y="19014"/>
                </a:lnTo>
                <a:lnTo>
                  <a:pt x="15171" y="19852"/>
                </a:lnTo>
                <a:lnTo>
                  <a:pt x="15778" y="19852"/>
                </a:lnTo>
                <a:lnTo>
                  <a:pt x="16385" y="20272"/>
                </a:lnTo>
                <a:lnTo>
                  <a:pt x="17422" y="20359"/>
                </a:lnTo>
                <a:lnTo>
                  <a:pt x="17902" y="20132"/>
                </a:lnTo>
                <a:lnTo>
                  <a:pt x="18458" y="19433"/>
                </a:lnTo>
                <a:lnTo>
                  <a:pt x="18458" y="18734"/>
                </a:lnTo>
                <a:lnTo>
                  <a:pt x="18863" y="18035"/>
                </a:lnTo>
                <a:lnTo>
                  <a:pt x="19520" y="17406"/>
                </a:lnTo>
                <a:lnTo>
                  <a:pt x="20222" y="16960"/>
                </a:lnTo>
                <a:lnTo>
                  <a:pt x="20785" y="16148"/>
                </a:lnTo>
                <a:lnTo>
                  <a:pt x="20968" y="14872"/>
                </a:lnTo>
                <a:lnTo>
                  <a:pt x="20785" y="14120"/>
                </a:lnTo>
                <a:lnTo>
                  <a:pt x="20228" y="14120"/>
                </a:lnTo>
                <a:lnTo>
                  <a:pt x="19824" y="13771"/>
                </a:lnTo>
                <a:lnTo>
                  <a:pt x="19470" y="13421"/>
                </a:lnTo>
                <a:lnTo>
                  <a:pt x="18964" y="13002"/>
                </a:lnTo>
                <a:lnTo>
                  <a:pt x="18863" y="12093"/>
                </a:lnTo>
                <a:lnTo>
                  <a:pt x="18812" y="11184"/>
                </a:lnTo>
                <a:lnTo>
                  <a:pt x="18964" y="10695"/>
                </a:lnTo>
                <a:lnTo>
                  <a:pt x="19470" y="10346"/>
                </a:lnTo>
                <a:lnTo>
                  <a:pt x="19217" y="9786"/>
                </a:lnTo>
                <a:lnTo>
                  <a:pt x="18711" y="9717"/>
                </a:lnTo>
                <a:lnTo>
                  <a:pt x="18509" y="9157"/>
                </a:lnTo>
                <a:lnTo>
                  <a:pt x="18408" y="8528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7262572" y="1465839"/>
            <a:ext cx="1672399" cy="152816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4" y="4021"/>
                </a:moveTo>
                <a:lnTo>
                  <a:pt x="757" y="3645"/>
                </a:lnTo>
                <a:lnTo>
                  <a:pt x="1127" y="4005"/>
                </a:lnTo>
                <a:lnTo>
                  <a:pt x="1439" y="3118"/>
                </a:lnTo>
                <a:lnTo>
                  <a:pt x="1728" y="2734"/>
                </a:lnTo>
                <a:lnTo>
                  <a:pt x="1951" y="2206"/>
                </a:lnTo>
                <a:lnTo>
                  <a:pt x="2403" y="2518"/>
                </a:lnTo>
                <a:lnTo>
                  <a:pt x="2885" y="2782"/>
                </a:lnTo>
                <a:lnTo>
                  <a:pt x="3375" y="2662"/>
                </a:lnTo>
                <a:lnTo>
                  <a:pt x="3939" y="2662"/>
                </a:lnTo>
                <a:lnTo>
                  <a:pt x="3961" y="2150"/>
                </a:lnTo>
                <a:lnTo>
                  <a:pt x="4095" y="1599"/>
                </a:lnTo>
                <a:lnTo>
                  <a:pt x="4651" y="1143"/>
                </a:lnTo>
                <a:lnTo>
                  <a:pt x="5177" y="887"/>
                </a:lnTo>
                <a:lnTo>
                  <a:pt x="5155" y="480"/>
                </a:lnTo>
                <a:lnTo>
                  <a:pt x="5445" y="112"/>
                </a:lnTo>
                <a:lnTo>
                  <a:pt x="5801" y="352"/>
                </a:lnTo>
                <a:lnTo>
                  <a:pt x="6453" y="544"/>
                </a:lnTo>
                <a:lnTo>
                  <a:pt x="6898" y="432"/>
                </a:lnTo>
                <a:lnTo>
                  <a:pt x="7521" y="0"/>
                </a:lnTo>
                <a:lnTo>
                  <a:pt x="7966" y="120"/>
                </a:lnTo>
                <a:lnTo>
                  <a:pt x="8145" y="480"/>
                </a:lnTo>
                <a:lnTo>
                  <a:pt x="8827" y="568"/>
                </a:lnTo>
                <a:lnTo>
                  <a:pt x="9161" y="1047"/>
                </a:lnTo>
                <a:lnTo>
                  <a:pt x="9873" y="1007"/>
                </a:lnTo>
                <a:lnTo>
                  <a:pt x="10414" y="1007"/>
                </a:lnTo>
                <a:lnTo>
                  <a:pt x="10859" y="1311"/>
                </a:lnTo>
                <a:lnTo>
                  <a:pt x="11416" y="1583"/>
                </a:lnTo>
                <a:lnTo>
                  <a:pt x="11883" y="1335"/>
                </a:lnTo>
                <a:lnTo>
                  <a:pt x="12632" y="1319"/>
                </a:lnTo>
                <a:lnTo>
                  <a:pt x="12996" y="1647"/>
                </a:lnTo>
                <a:lnTo>
                  <a:pt x="13233" y="2398"/>
                </a:lnTo>
                <a:lnTo>
                  <a:pt x="13945" y="2414"/>
                </a:lnTo>
                <a:lnTo>
                  <a:pt x="14620" y="2782"/>
                </a:lnTo>
                <a:lnTo>
                  <a:pt x="15859" y="2878"/>
                </a:lnTo>
                <a:lnTo>
                  <a:pt x="16556" y="2606"/>
                </a:lnTo>
                <a:lnTo>
                  <a:pt x="16793" y="3182"/>
                </a:lnTo>
                <a:lnTo>
                  <a:pt x="17149" y="3821"/>
                </a:lnTo>
                <a:lnTo>
                  <a:pt x="17090" y="4461"/>
                </a:lnTo>
                <a:lnTo>
                  <a:pt x="17209" y="4972"/>
                </a:lnTo>
                <a:lnTo>
                  <a:pt x="17505" y="5548"/>
                </a:lnTo>
                <a:lnTo>
                  <a:pt x="17862" y="5676"/>
                </a:lnTo>
                <a:lnTo>
                  <a:pt x="18277" y="5420"/>
                </a:lnTo>
                <a:lnTo>
                  <a:pt x="18692" y="5740"/>
                </a:lnTo>
                <a:lnTo>
                  <a:pt x="19226" y="5868"/>
                </a:lnTo>
                <a:lnTo>
                  <a:pt x="19642" y="6187"/>
                </a:lnTo>
                <a:lnTo>
                  <a:pt x="20235" y="6507"/>
                </a:lnTo>
                <a:lnTo>
                  <a:pt x="20769" y="6571"/>
                </a:lnTo>
                <a:lnTo>
                  <a:pt x="21185" y="7147"/>
                </a:lnTo>
                <a:lnTo>
                  <a:pt x="21244" y="7978"/>
                </a:lnTo>
                <a:lnTo>
                  <a:pt x="21541" y="8490"/>
                </a:lnTo>
                <a:lnTo>
                  <a:pt x="21600" y="9001"/>
                </a:lnTo>
                <a:lnTo>
                  <a:pt x="21303" y="9513"/>
                </a:lnTo>
                <a:lnTo>
                  <a:pt x="20947" y="10152"/>
                </a:lnTo>
                <a:lnTo>
                  <a:pt x="20947" y="11304"/>
                </a:lnTo>
                <a:lnTo>
                  <a:pt x="21125" y="11879"/>
                </a:lnTo>
                <a:lnTo>
                  <a:pt x="21066" y="12263"/>
                </a:lnTo>
                <a:lnTo>
                  <a:pt x="20591" y="11943"/>
                </a:lnTo>
                <a:lnTo>
                  <a:pt x="20257" y="12215"/>
                </a:lnTo>
                <a:lnTo>
                  <a:pt x="19701" y="12519"/>
                </a:lnTo>
                <a:lnTo>
                  <a:pt x="19464" y="13158"/>
                </a:lnTo>
                <a:lnTo>
                  <a:pt x="19642" y="13734"/>
                </a:lnTo>
                <a:lnTo>
                  <a:pt x="18930" y="14373"/>
                </a:lnTo>
                <a:lnTo>
                  <a:pt x="19345" y="14693"/>
                </a:lnTo>
                <a:lnTo>
                  <a:pt x="19820" y="15205"/>
                </a:lnTo>
                <a:lnTo>
                  <a:pt x="19404" y="15780"/>
                </a:lnTo>
                <a:lnTo>
                  <a:pt x="18989" y="16548"/>
                </a:lnTo>
                <a:lnTo>
                  <a:pt x="18514" y="17187"/>
                </a:lnTo>
                <a:lnTo>
                  <a:pt x="18752" y="17891"/>
                </a:lnTo>
                <a:lnTo>
                  <a:pt x="18336" y="18466"/>
                </a:lnTo>
                <a:lnTo>
                  <a:pt x="18574" y="18914"/>
                </a:lnTo>
                <a:lnTo>
                  <a:pt x="18218" y="19426"/>
                </a:lnTo>
                <a:lnTo>
                  <a:pt x="17684" y="19937"/>
                </a:lnTo>
                <a:lnTo>
                  <a:pt x="17684" y="20577"/>
                </a:lnTo>
                <a:lnTo>
                  <a:pt x="17387" y="20833"/>
                </a:lnTo>
                <a:lnTo>
                  <a:pt x="16971" y="21304"/>
                </a:lnTo>
                <a:lnTo>
                  <a:pt x="15874" y="21544"/>
                </a:lnTo>
                <a:lnTo>
                  <a:pt x="15251" y="21600"/>
                </a:lnTo>
                <a:lnTo>
                  <a:pt x="14783" y="21064"/>
                </a:lnTo>
                <a:lnTo>
                  <a:pt x="14064" y="21024"/>
                </a:lnTo>
                <a:lnTo>
                  <a:pt x="13530" y="21344"/>
                </a:lnTo>
                <a:lnTo>
                  <a:pt x="12936" y="21088"/>
                </a:lnTo>
                <a:lnTo>
                  <a:pt x="12343" y="20769"/>
                </a:lnTo>
                <a:lnTo>
                  <a:pt x="11927" y="20001"/>
                </a:lnTo>
                <a:lnTo>
                  <a:pt x="11453" y="19554"/>
                </a:lnTo>
                <a:lnTo>
                  <a:pt x="10837" y="19154"/>
                </a:lnTo>
                <a:lnTo>
                  <a:pt x="10266" y="19426"/>
                </a:lnTo>
                <a:lnTo>
                  <a:pt x="9376" y="19234"/>
                </a:lnTo>
                <a:lnTo>
                  <a:pt x="8782" y="19362"/>
                </a:lnTo>
                <a:lnTo>
                  <a:pt x="7833" y="19106"/>
                </a:lnTo>
                <a:lnTo>
                  <a:pt x="7180" y="18786"/>
                </a:lnTo>
                <a:lnTo>
                  <a:pt x="6461" y="18195"/>
                </a:lnTo>
                <a:lnTo>
                  <a:pt x="5400" y="17571"/>
                </a:lnTo>
                <a:lnTo>
                  <a:pt x="4925" y="17003"/>
                </a:lnTo>
                <a:lnTo>
                  <a:pt x="4332" y="17059"/>
                </a:lnTo>
                <a:lnTo>
                  <a:pt x="3620" y="17315"/>
                </a:lnTo>
                <a:lnTo>
                  <a:pt x="2789" y="16356"/>
                </a:lnTo>
                <a:lnTo>
                  <a:pt x="2077" y="16356"/>
                </a:lnTo>
                <a:lnTo>
                  <a:pt x="1602" y="15524"/>
                </a:lnTo>
                <a:lnTo>
                  <a:pt x="1424" y="14885"/>
                </a:lnTo>
                <a:lnTo>
                  <a:pt x="2077" y="14365"/>
                </a:lnTo>
                <a:lnTo>
                  <a:pt x="2314" y="13094"/>
                </a:lnTo>
                <a:lnTo>
                  <a:pt x="1780" y="12327"/>
                </a:lnTo>
                <a:lnTo>
                  <a:pt x="1187" y="12199"/>
                </a:lnTo>
                <a:lnTo>
                  <a:pt x="593" y="11623"/>
                </a:lnTo>
                <a:lnTo>
                  <a:pt x="415" y="11048"/>
                </a:lnTo>
                <a:lnTo>
                  <a:pt x="890" y="10472"/>
                </a:lnTo>
                <a:lnTo>
                  <a:pt x="890" y="9513"/>
                </a:lnTo>
                <a:lnTo>
                  <a:pt x="712" y="8809"/>
                </a:lnTo>
                <a:lnTo>
                  <a:pt x="890" y="8042"/>
                </a:lnTo>
                <a:lnTo>
                  <a:pt x="1662" y="7466"/>
                </a:lnTo>
                <a:lnTo>
                  <a:pt x="831" y="6571"/>
                </a:lnTo>
                <a:lnTo>
                  <a:pt x="356" y="6635"/>
                </a:lnTo>
                <a:lnTo>
                  <a:pt x="0" y="6379"/>
                </a:lnTo>
                <a:lnTo>
                  <a:pt x="178" y="5548"/>
                </a:lnTo>
                <a:lnTo>
                  <a:pt x="593" y="4844"/>
                </a:lnTo>
                <a:lnTo>
                  <a:pt x="334" y="4021"/>
                </a:lnTo>
                <a:close/>
              </a:path>
            </a:pathLst>
          </a:custGeom>
          <a:solidFill>
            <a:srgbClr val="F7A6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5169496" y="637754"/>
            <a:ext cx="1869825" cy="206511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789" y="136"/>
                </a:moveTo>
                <a:lnTo>
                  <a:pt x="19212" y="0"/>
                </a:lnTo>
                <a:lnTo>
                  <a:pt x="18628" y="285"/>
                </a:lnTo>
                <a:lnTo>
                  <a:pt x="17938" y="854"/>
                </a:lnTo>
                <a:lnTo>
                  <a:pt x="17514" y="1423"/>
                </a:lnTo>
                <a:lnTo>
                  <a:pt x="16930" y="1897"/>
                </a:lnTo>
                <a:lnTo>
                  <a:pt x="16664" y="2418"/>
                </a:lnTo>
                <a:lnTo>
                  <a:pt x="16293" y="2750"/>
                </a:lnTo>
                <a:lnTo>
                  <a:pt x="15762" y="2940"/>
                </a:lnTo>
                <a:lnTo>
                  <a:pt x="15178" y="3225"/>
                </a:lnTo>
                <a:lnTo>
                  <a:pt x="14542" y="3414"/>
                </a:lnTo>
                <a:lnTo>
                  <a:pt x="13799" y="3509"/>
                </a:lnTo>
                <a:lnTo>
                  <a:pt x="13321" y="3509"/>
                </a:lnTo>
                <a:lnTo>
                  <a:pt x="12631" y="3888"/>
                </a:lnTo>
                <a:lnTo>
                  <a:pt x="11782" y="4031"/>
                </a:lnTo>
                <a:lnTo>
                  <a:pt x="10880" y="4126"/>
                </a:lnTo>
                <a:lnTo>
                  <a:pt x="10190" y="4410"/>
                </a:lnTo>
                <a:lnTo>
                  <a:pt x="9500" y="4363"/>
                </a:lnTo>
                <a:lnTo>
                  <a:pt x="8704" y="4552"/>
                </a:lnTo>
                <a:lnTo>
                  <a:pt x="7908" y="4884"/>
                </a:lnTo>
                <a:lnTo>
                  <a:pt x="7218" y="5121"/>
                </a:lnTo>
                <a:lnTo>
                  <a:pt x="6422" y="5406"/>
                </a:lnTo>
                <a:lnTo>
                  <a:pt x="5891" y="5501"/>
                </a:lnTo>
                <a:lnTo>
                  <a:pt x="5254" y="5880"/>
                </a:lnTo>
                <a:lnTo>
                  <a:pt x="4883" y="6354"/>
                </a:lnTo>
                <a:lnTo>
                  <a:pt x="4776" y="6971"/>
                </a:lnTo>
                <a:lnTo>
                  <a:pt x="4405" y="7492"/>
                </a:lnTo>
                <a:lnTo>
                  <a:pt x="3980" y="7919"/>
                </a:lnTo>
                <a:lnTo>
                  <a:pt x="3980" y="8441"/>
                </a:lnTo>
                <a:lnTo>
                  <a:pt x="3503" y="8962"/>
                </a:lnTo>
                <a:lnTo>
                  <a:pt x="3662" y="9389"/>
                </a:lnTo>
                <a:lnTo>
                  <a:pt x="3662" y="9674"/>
                </a:lnTo>
                <a:lnTo>
                  <a:pt x="3874" y="10053"/>
                </a:lnTo>
                <a:lnTo>
                  <a:pt x="3980" y="10432"/>
                </a:lnTo>
                <a:lnTo>
                  <a:pt x="4033" y="10907"/>
                </a:lnTo>
                <a:lnTo>
                  <a:pt x="4299" y="11428"/>
                </a:lnTo>
                <a:lnTo>
                  <a:pt x="4033" y="11713"/>
                </a:lnTo>
                <a:lnTo>
                  <a:pt x="3715" y="11571"/>
                </a:lnTo>
                <a:lnTo>
                  <a:pt x="3662" y="11191"/>
                </a:lnTo>
                <a:lnTo>
                  <a:pt x="3343" y="10812"/>
                </a:lnTo>
                <a:lnTo>
                  <a:pt x="3078" y="10338"/>
                </a:lnTo>
                <a:lnTo>
                  <a:pt x="3078" y="9863"/>
                </a:lnTo>
                <a:lnTo>
                  <a:pt x="2600" y="9769"/>
                </a:lnTo>
                <a:lnTo>
                  <a:pt x="2123" y="9437"/>
                </a:lnTo>
                <a:lnTo>
                  <a:pt x="1486" y="9057"/>
                </a:lnTo>
                <a:lnTo>
                  <a:pt x="1008" y="9721"/>
                </a:lnTo>
                <a:lnTo>
                  <a:pt x="1114" y="10670"/>
                </a:lnTo>
                <a:lnTo>
                  <a:pt x="1433" y="11049"/>
                </a:lnTo>
                <a:lnTo>
                  <a:pt x="1433" y="11760"/>
                </a:lnTo>
                <a:lnTo>
                  <a:pt x="1645" y="12282"/>
                </a:lnTo>
                <a:lnTo>
                  <a:pt x="1765" y="12910"/>
                </a:lnTo>
                <a:lnTo>
                  <a:pt x="2229" y="13989"/>
                </a:lnTo>
                <a:lnTo>
                  <a:pt x="2335" y="14605"/>
                </a:lnTo>
                <a:lnTo>
                  <a:pt x="1957" y="15216"/>
                </a:lnTo>
                <a:lnTo>
                  <a:pt x="1957" y="16099"/>
                </a:lnTo>
                <a:lnTo>
                  <a:pt x="1539" y="16787"/>
                </a:lnTo>
                <a:lnTo>
                  <a:pt x="955" y="17356"/>
                </a:lnTo>
                <a:lnTo>
                  <a:pt x="199" y="17522"/>
                </a:lnTo>
                <a:lnTo>
                  <a:pt x="0" y="18939"/>
                </a:lnTo>
                <a:lnTo>
                  <a:pt x="584" y="19537"/>
                </a:lnTo>
                <a:lnTo>
                  <a:pt x="1857" y="20438"/>
                </a:lnTo>
                <a:lnTo>
                  <a:pt x="3722" y="21600"/>
                </a:lnTo>
                <a:lnTo>
                  <a:pt x="4033" y="21102"/>
                </a:lnTo>
                <a:lnTo>
                  <a:pt x="4989" y="21150"/>
                </a:lnTo>
                <a:lnTo>
                  <a:pt x="5360" y="20628"/>
                </a:lnTo>
                <a:lnTo>
                  <a:pt x="5294" y="20005"/>
                </a:lnTo>
                <a:lnTo>
                  <a:pt x="5838" y="19585"/>
                </a:lnTo>
                <a:lnTo>
                  <a:pt x="6077" y="18939"/>
                </a:lnTo>
                <a:lnTo>
                  <a:pt x="6687" y="18921"/>
                </a:lnTo>
                <a:lnTo>
                  <a:pt x="7218" y="19110"/>
                </a:lnTo>
                <a:lnTo>
                  <a:pt x="7855" y="18968"/>
                </a:lnTo>
                <a:lnTo>
                  <a:pt x="8491" y="18541"/>
                </a:lnTo>
                <a:lnTo>
                  <a:pt x="8969" y="18162"/>
                </a:lnTo>
                <a:lnTo>
                  <a:pt x="9394" y="17830"/>
                </a:lnTo>
                <a:lnTo>
                  <a:pt x="10084" y="17593"/>
                </a:lnTo>
                <a:lnTo>
                  <a:pt x="10780" y="17166"/>
                </a:lnTo>
                <a:lnTo>
                  <a:pt x="11251" y="17308"/>
                </a:lnTo>
                <a:lnTo>
                  <a:pt x="11623" y="17640"/>
                </a:lnTo>
                <a:lnTo>
                  <a:pt x="12206" y="17403"/>
                </a:lnTo>
                <a:lnTo>
                  <a:pt x="12631" y="17166"/>
                </a:lnTo>
                <a:lnTo>
                  <a:pt x="13374" y="16218"/>
                </a:lnTo>
                <a:lnTo>
                  <a:pt x="13799" y="15981"/>
                </a:lnTo>
                <a:lnTo>
                  <a:pt x="14329" y="16218"/>
                </a:lnTo>
                <a:lnTo>
                  <a:pt x="14488" y="16739"/>
                </a:lnTo>
                <a:lnTo>
                  <a:pt x="14966" y="16882"/>
                </a:lnTo>
                <a:lnTo>
                  <a:pt x="15709" y="16834"/>
                </a:lnTo>
                <a:lnTo>
                  <a:pt x="16399" y="16692"/>
                </a:lnTo>
                <a:lnTo>
                  <a:pt x="17049" y="16455"/>
                </a:lnTo>
                <a:lnTo>
                  <a:pt x="17460" y="15933"/>
                </a:lnTo>
                <a:lnTo>
                  <a:pt x="17938" y="15364"/>
                </a:lnTo>
                <a:lnTo>
                  <a:pt x="18681" y="14843"/>
                </a:lnTo>
                <a:lnTo>
                  <a:pt x="19318" y="14321"/>
                </a:lnTo>
                <a:lnTo>
                  <a:pt x="19789" y="13971"/>
                </a:lnTo>
                <a:lnTo>
                  <a:pt x="19636" y="13705"/>
                </a:lnTo>
                <a:lnTo>
                  <a:pt x="19212" y="13325"/>
                </a:lnTo>
                <a:lnTo>
                  <a:pt x="18734" y="13135"/>
                </a:lnTo>
                <a:lnTo>
                  <a:pt x="18363" y="12851"/>
                </a:lnTo>
                <a:lnTo>
                  <a:pt x="18044" y="12614"/>
                </a:lnTo>
                <a:lnTo>
                  <a:pt x="18044" y="12234"/>
                </a:lnTo>
                <a:lnTo>
                  <a:pt x="18734" y="11997"/>
                </a:lnTo>
                <a:lnTo>
                  <a:pt x="19371" y="11950"/>
                </a:lnTo>
                <a:lnTo>
                  <a:pt x="19902" y="11808"/>
                </a:lnTo>
                <a:lnTo>
                  <a:pt x="20114" y="11239"/>
                </a:lnTo>
                <a:lnTo>
                  <a:pt x="20379" y="10782"/>
                </a:lnTo>
                <a:lnTo>
                  <a:pt x="20273" y="10480"/>
                </a:lnTo>
                <a:lnTo>
                  <a:pt x="20857" y="10243"/>
                </a:lnTo>
                <a:lnTo>
                  <a:pt x="21109" y="10154"/>
                </a:lnTo>
                <a:lnTo>
                  <a:pt x="21235" y="9863"/>
                </a:lnTo>
                <a:lnTo>
                  <a:pt x="21248" y="9300"/>
                </a:lnTo>
                <a:lnTo>
                  <a:pt x="21547" y="8962"/>
                </a:lnTo>
                <a:lnTo>
                  <a:pt x="21547" y="8441"/>
                </a:lnTo>
                <a:lnTo>
                  <a:pt x="21122" y="7872"/>
                </a:lnTo>
                <a:lnTo>
                  <a:pt x="21388" y="7492"/>
                </a:lnTo>
                <a:lnTo>
                  <a:pt x="21600" y="7160"/>
                </a:lnTo>
                <a:lnTo>
                  <a:pt x="21374" y="6971"/>
                </a:lnTo>
                <a:lnTo>
                  <a:pt x="21175" y="6508"/>
                </a:lnTo>
                <a:lnTo>
                  <a:pt x="20757" y="6165"/>
                </a:lnTo>
                <a:lnTo>
                  <a:pt x="20578" y="5720"/>
                </a:lnTo>
                <a:lnTo>
                  <a:pt x="20578" y="5080"/>
                </a:lnTo>
                <a:lnTo>
                  <a:pt x="20499" y="4641"/>
                </a:lnTo>
                <a:lnTo>
                  <a:pt x="20200" y="4286"/>
                </a:lnTo>
                <a:lnTo>
                  <a:pt x="20121" y="3841"/>
                </a:lnTo>
                <a:lnTo>
                  <a:pt x="20492" y="3574"/>
                </a:lnTo>
                <a:lnTo>
                  <a:pt x="20811" y="3248"/>
                </a:lnTo>
                <a:lnTo>
                  <a:pt x="20817" y="2294"/>
                </a:lnTo>
                <a:lnTo>
                  <a:pt x="20870" y="1174"/>
                </a:lnTo>
                <a:lnTo>
                  <a:pt x="20320" y="528"/>
                </a:lnTo>
                <a:lnTo>
                  <a:pt x="20333" y="18"/>
                </a:lnTo>
                <a:lnTo>
                  <a:pt x="19789" y="136"/>
                </a:lnTo>
                <a:close/>
              </a:path>
            </a:pathLst>
          </a:custGeom>
          <a:solidFill>
            <a:srgbClr val="F7A6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6282321" y="1581386"/>
            <a:ext cx="2189498" cy="272327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958" y="7696"/>
                </a:moveTo>
                <a:lnTo>
                  <a:pt x="646" y="7103"/>
                </a:lnTo>
                <a:lnTo>
                  <a:pt x="1326" y="6595"/>
                </a:lnTo>
                <a:lnTo>
                  <a:pt x="1054" y="6038"/>
                </a:lnTo>
                <a:lnTo>
                  <a:pt x="833" y="5728"/>
                </a:lnTo>
                <a:lnTo>
                  <a:pt x="1094" y="5611"/>
                </a:lnTo>
                <a:lnTo>
                  <a:pt x="1156" y="5274"/>
                </a:lnTo>
                <a:lnTo>
                  <a:pt x="1377" y="5207"/>
                </a:lnTo>
                <a:lnTo>
                  <a:pt x="1785" y="5315"/>
                </a:lnTo>
                <a:lnTo>
                  <a:pt x="2556" y="5270"/>
                </a:lnTo>
                <a:lnTo>
                  <a:pt x="3048" y="5166"/>
                </a:lnTo>
                <a:lnTo>
                  <a:pt x="3592" y="4991"/>
                </a:lnTo>
                <a:lnTo>
                  <a:pt x="4306" y="4178"/>
                </a:lnTo>
                <a:lnTo>
                  <a:pt x="4947" y="3778"/>
                </a:lnTo>
                <a:lnTo>
                  <a:pt x="5916" y="3100"/>
                </a:lnTo>
                <a:lnTo>
                  <a:pt x="5768" y="2916"/>
                </a:lnTo>
                <a:lnTo>
                  <a:pt x="5423" y="2628"/>
                </a:lnTo>
                <a:lnTo>
                  <a:pt x="5020" y="2480"/>
                </a:lnTo>
                <a:lnTo>
                  <a:pt x="4420" y="2080"/>
                </a:lnTo>
                <a:lnTo>
                  <a:pt x="4437" y="1806"/>
                </a:lnTo>
                <a:lnTo>
                  <a:pt x="5003" y="1617"/>
                </a:lnTo>
                <a:lnTo>
                  <a:pt x="5564" y="1568"/>
                </a:lnTo>
                <a:lnTo>
                  <a:pt x="6006" y="1469"/>
                </a:lnTo>
                <a:lnTo>
                  <a:pt x="6193" y="1051"/>
                </a:lnTo>
                <a:lnTo>
                  <a:pt x="6414" y="687"/>
                </a:lnTo>
                <a:lnTo>
                  <a:pt x="6329" y="472"/>
                </a:lnTo>
                <a:lnTo>
                  <a:pt x="6754" y="301"/>
                </a:lnTo>
                <a:lnTo>
                  <a:pt x="7043" y="216"/>
                </a:lnTo>
                <a:lnTo>
                  <a:pt x="7145" y="0"/>
                </a:lnTo>
                <a:lnTo>
                  <a:pt x="7434" y="310"/>
                </a:lnTo>
                <a:lnTo>
                  <a:pt x="7740" y="863"/>
                </a:lnTo>
                <a:lnTo>
                  <a:pt x="8125" y="1146"/>
                </a:lnTo>
                <a:lnTo>
                  <a:pt x="8505" y="1105"/>
                </a:lnTo>
                <a:lnTo>
                  <a:pt x="8873" y="1011"/>
                </a:lnTo>
                <a:lnTo>
                  <a:pt x="9236" y="984"/>
                </a:lnTo>
                <a:lnTo>
                  <a:pt x="9610" y="1002"/>
                </a:lnTo>
                <a:lnTo>
                  <a:pt x="9933" y="1325"/>
                </a:lnTo>
                <a:lnTo>
                  <a:pt x="10120" y="1806"/>
                </a:lnTo>
                <a:lnTo>
                  <a:pt x="9797" y="2228"/>
                </a:lnTo>
                <a:lnTo>
                  <a:pt x="9689" y="2655"/>
                </a:lnTo>
                <a:lnTo>
                  <a:pt x="9933" y="2803"/>
                </a:lnTo>
                <a:lnTo>
                  <a:pt x="10307" y="2763"/>
                </a:lnTo>
                <a:lnTo>
                  <a:pt x="10953" y="3266"/>
                </a:lnTo>
                <a:lnTo>
                  <a:pt x="10352" y="3585"/>
                </a:lnTo>
                <a:lnTo>
                  <a:pt x="10222" y="4030"/>
                </a:lnTo>
                <a:lnTo>
                  <a:pt x="10358" y="4412"/>
                </a:lnTo>
                <a:lnTo>
                  <a:pt x="10358" y="4973"/>
                </a:lnTo>
                <a:lnTo>
                  <a:pt x="9995" y="5274"/>
                </a:lnTo>
                <a:lnTo>
                  <a:pt x="10137" y="5598"/>
                </a:lnTo>
                <a:lnTo>
                  <a:pt x="10562" y="5935"/>
                </a:lnTo>
                <a:lnTo>
                  <a:pt x="11015" y="5998"/>
                </a:lnTo>
                <a:lnTo>
                  <a:pt x="11440" y="6420"/>
                </a:lnTo>
                <a:lnTo>
                  <a:pt x="11259" y="7148"/>
                </a:lnTo>
                <a:lnTo>
                  <a:pt x="10766" y="7431"/>
                </a:lnTo>
                <a:lnTo>
                  <a:pt x="10896" y="7803"/>
                </a:lnTo>
                <a:lnTo>
                  <a:pt x="11253" y="8262"/>
                </a:lnTo>
                <a:lnTo>
                  <a:pt x="11820" y="8262"/>
                </a:lnTo>
                <a:lnTo>
                  <a:pt x="12432" y="8801"/>
                </a:lnTo>
                <a:lnTo>
                  <a:pt x="12953" y="8671"/>
                </a:lnTo>
                <a:lnTo>
                  <a:pt x="13429" y="8630"/>
                </a:lnTo>
                <a:lnTo>
                  <a:pt x="13786" y="8927"/>
                </a:lnTo>
                <a:lnTo>
                  <a:pt x="14659" y="9326"/>
                </a:lnTo>
                <a:lnTo>
                  <a:pt x="15169" y="9636"/>
                </a:lnTo>
                <a:lnTo>
                  <a:pt x="15713" y="9825"/>
                </a:lnTo>
                <a:lnTo>
                  <a:pt x="16393" y="9951"/>
                </a:lnTo>
                <a:lnTo>
                  <a:pt x="16869" y="9893"/>
                </a:lnTo>
                <a:lnTo>
                  <a:pt x="17515" y="9978"/>
                </a:lnTo>
                <a:lnTo>
                  <a:pt x="17968" y="9843"/>
                </a:lnTo>
                <a:lnTo>
                  <a:pt x="18450" y="10072"/>
                </a:lnTo>
                <a:lnTo>
                  <a:pt x="18801" y="10328"/>
                </a:lnTo>
                <a:lnTo>
                  <a:pt x="19112" y="10742"/>
                </a:lnTo>
                <a:lnTo>
                  <a:pt x="19554" y="10930"/>
                </a:lnTo>
                <a:lnTo>
                  <a:pt x="20025" y="11056"/>
                </a:lnTo>
                <a:lnTo>
                  <a:pt x="20416" y="10894"/>
                </a:lnTo>
                <a:lnTo>
                  <a:pt x="20977" y="10917"/>
                </a:lnTo>
                <a:lnTo>
                  <a:pt x="21334" y="11227"/>
                </a:lnTo>
                <a:lnTo>
                  <a:pt x="21555" y="11645"/>
                </a:lnTo>
                <a:lnTo>
                  <a:pt x="21600" y="12004"/>
                </a:lnTo>
                <a:lnTo>
                  <a:pt x="21011" y="12327"/>
                </a:lnTo>
                <a:lnTo>
                  <a:pt x="20512" y="12543"/>
                </a:lnTo>
                <a:lnTo>
                  <a:pt x="20693" y="12902"/>
                </a:lnTo>
                <a:lnTo>
                  <a:pt x="20557" y="13262"/>
                </a:lnTo>
                <a:lnTo>
                  <a:pt x="20132" y="13334"/>
                </a:lnTo>
                <a:lnTo>
                  <a:pt x="19560" y="13226"/>
                </a:lnTo>
                <a:lnTo>
                  <a:pt x="19243" y="13442"/>
                </a:lnTo>
                <a:lnTo>
                  <a:pt x="19243" y="13693"/>
                </a:lnTo>
                <a:lnTo>
                  <a:pt x="19197" y="14017"/>
                </a:lnTo>
                <a:lnTo>
                  <a:pt x="19560" y="14304"/>
                </a:lnTo>
                <a:lnTo>
                  <a:pt x="19560" y="14556"/>
                </a:lnTo>
                <a:lnTo>
                  <a:pt x="19333" y="15023"/>
                </a:lnTo>
                <a:lnTo>
                  <a:pt x="18880" y="15310"/>
                </a:lnTo>
                <a:lnTo>
                  <a:pt x="18563" y="15418"/>
                </a:lnTo>
                <a:lnTo>
                  <a:pt x="18155" y="15239"/>
                </a:lnTo>
                <a:lnTo>
                  <a:pt x="17792" y="15418"/>
                </a:lnTo>
                <a:lnTo>
                  <a:pt x="17520" y="15706"/>
                </a:lnTo>
                <a:lnTo>
                  <a:pt x="17430" y="16029"/>
                </a:lnTo>
                <a:lnTo>
                  <a:pt x="17294" y="16425"/>
                </a:lnTo>
                <a:lnTo>
                  <a:pt x="16976" y="16676"/>
                </a:lnTo>
                <a:lnTo>
                  <a:pt x="16976" y="17036"/>
                </a:lnTo>
                <a:lnTo>
                  <a:pt x="16795" y="17215"/>
                </a:lnTo>
                <a:lnTo>
                  <a:pt x="17067" y="17503"/>
                </a:lnTo>
                <a:lnTo>
                  <a:pt x="16976" y="18006"/>
                </a:lnTo>
                <a:lnTo>
                  <a:pt x="17022" y="18473"/>
                </a:lnTo>
                <a:lnTo>
                  <a:pt x="16619" y="18577"/>
                </a:lnTo>
                <a:lnTo>
                  <a:pt x="16206" y="18797"/>
                </a:lnTo>
                <a:lnTo>
                  <a:pt x="15798" y="19120"/>
                </a:lnTo>
                <a:lnTo>
                  <a:pt x="15344" y="19300"/>
                </a:lnTo>
                <a:lnTo>
                  <a:pt x="15027" y="19587"/>
                </a:lnTo>
                <a:lnTo>
                  <a:pt x="15344" y="19983"/>
                </a:lnTo>
                <a:lnTo>
                  <a:pt x="15526" y="20234"/>
                </a:lnTo>
                <a:lnTo>
                  <a:pt x="15571" y="20522"/>
                </a:lnTo>
                <a:lnTo>
                  <a:pt x="15526" y="20989"/>
                </a:lnTo>
                <a:lnTo>
                  <a:pt x="15208" y="21205"/>
                </a:lnTo>
                <a:lnTo>
                  <a:pt x="14891" y="21456"/>
                </a:lnTo>
                <a:lnTo>
                  <a:pt x="14392" y="21384"/>
                </a:lnTo>
                <a:lnTo>
                  <a:pt x="14075" y="21600"/>
                </a:lnTo>
                <a:lnTo>
                  <a:pt x="13667" y="21420"/>
                </a:lnTo>
                <a:lnTo>
                  <a:pt x="13486" y="21312"/>
                </a:lnTo>
                <a:lnTo>
                  <a:pt x="13305" y="21061"/>
                </a:lnTo>
                <a:lnTo>
                  <a:pt x="12987" y="20773"/>
                </a:lnTo>
                <a:lnTo>
                  <a:pt x="13033" y="20198"/>
                </a:lnTo>
                <a:lnTo>
                  <a:pt x="12987" y="19659"/>
                </a:lnTo>
                <a:lnTo>
                  <a:pt x="12761" y="18833"/>
                </a:lnTo>
                <a:lnTo>
                  <a:pt x="11990" y="18904"/>
                </a:lnTo>
                <a:lnTo>
                  <a:pt x="11718" y="18653"/>
                </a:lnTo>
                <a:lnTo>
                  <a:pt x="11582" y="18258"/>
                </a:lnTo>
                <a:lnTo>
                  <a:pt x="11809" y="17826"/>
                </a:lnTo>
                <a:lnTo>
                  <a:pt x="11763" y="17364"/>
                </a:lnTo>
                <a:lnTo>
                  <a:pt x="11310" y="17179"/>
                </a:lnTo>
                <a:lnTo>
                  <a:pt x="11038" y="16928"/>
                </a:lnTo>
                <a:lnTo>
                  <a:pt x="10585" y="16856"/>
                </a:lnTo>
                <a:lnTo>
                  <a:pt x="10262" y="16829"/>
                </a:lnTo>
                <a:lnTo>
                  <a:pt x="9814" y="16856"/>
                </a:lnTo>
                <a:lnTo>
                  <a:pt x="9497" y="17072"/>
                </a:lnTo>
                <a:lnTo>
                  <a:pt x="9270" y="17359"/>
                </a:lnTo>
                <a:lnTo>
                  <a:pt x="8681" y="17647"/>
                </a:lnTo>
                <a:lnTo>
                  <a:pt x="8092" y="17647"/>
                </a:lnTo>
                <a:lnTo>
                  <a:pt x="7638" y="17539"/>
                </a:lnTo>
                <a:lnTo>
                  <a:pt x="7140" y="17539"/>
                </a:lnTo>
                <a:lnTo>
                  <a:pt x="6958" y="17287"/>
                </a:lnTo>
                <a:lnTo>
                  <a:pt x="6686" y="17143"/>
                </a:lnTo>
                <a:lnTo>
                  <a:pt x="6505" y="16856"/>
                </a:lnTo>
                <a:lnTo>
                  <a:pt x="5961" y="16856"/>
                </a:lnTo>
                <a:lnTo>
                  <a:pt x="5598" y="16712"/>
                </a:lnTo>
                <a:lnTo>
                  <a:pt x="5825" y="16497"/>
                </a:lnTo>
                <a:lnTo>
                  <a:pt x="5740" y="16290"/>
                </a:lnTo>
                <a:lnTo>
                  <a:pt x="5236" y="15957"/>
                </a:lnTo>
                <a:lnTo>
                  <a:pt x="4737" y="15742"/>
                </a:lnTo>
                <a:lnTo>
                  <a:pt x="4329" y="15742"/>
                </a:lnTo>
                <a:lnTo>
                  <a:pt x="3966" y="15921"/>
                </a:lnTo>
                <a:lnTo>
                  <a:pt x="3859" y="15715"/>
                </a:lnTo>
                <a:lnTo>
                  <a:pt x="3961" y="15324"/>
                </a:lnTo>
                <a:lnTo>
                  <a:pt x="3507" y="15041"/>
                </a:lnTo>
                <a:lnTo>
                  <a:pt x="2861" y="14965"/>
                </a:lnTo>
                <a:lnTo>
                  <a:pt x="2363" y="14951"/>
                </a:lnTo>
                <a:lnTo>
                  <a:pt x="2057" y="14785"/>
                </a:lnTo>
                <a:lnTo>
                  <a:pt x="2193" y="14394"/>
                </a:lnTo>
                <a:lnTo>
                  <a:pt x="2029" y="14156"/>
                </a:lnTo>
                <a:lnTo>
                  <a:pt x="1649" y="14044"/>
                </a:lnTo>
                <a:lnTo>
                  <a:pt x="1230" y="13707"/>
                </a:lnTo>
                <a:lnTo>
                  <a:pt x="1043" y="13302"/>
                </a:lnTo>
                <a:lnTo>
                  <a:pt x="561" y="13100"/>
                </a:lnTo>
                <a:lnTo>
                  <a:pt x="374" y="12844"/>
                </a:lnTo>
                <a:lnTo>
                  <a:pt x="408" y="12444"/>
                </a:lnTo>
                <a:lnTo>
                  <a:pt x="544" y="12089"/>
                </a:lnTo>
                <a:lnTo>
                  <a:pt x="544" y="10701"/>
                </a:lnTo>
                <a:lnTo>
                  <a:pt x="357" y="10297"/>
                </a:lnTo>
                <a:lnTo>
                  <a:pt x="408" y="9636"/>
                </a:lnTo>
                <a:lnTo>
                  <a:pt x="51" y="9183"/>
                </a:lnTo>
                <a:lnTo>
                  <a:pt x="0" y="8841"/>
                </a:lnTo>
                <a:lnTo>
                  <a:pt x="91" y="8239"/>
                </a:lnTo>
                <a:lnTo>
                  <a:pt x="465" y="7817"/>
                </a:lnTo>
                <a:lnTo>
                  <a:pt x="958" y="7696"/>
                </a:lnTo>
                <a:close/>
              </a:path>
            </a:pathLst>
          </a:custGeom>
          <a:solidFill>
            <a:srgbClr val="312B7A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8542410" y="756699"/>
            <a:ext cx="2429395" cy="136730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401" y="1296"/>
                </a:moveTo>
                <a:lnTo>
                  <a:pt x="21043" y="1287"/>
                </a:lnTo>
                <a:lnTo>
                  <a:pt x="20717" y="1717"/>
                </a:lnTo>
                <a:lnTo>
                  <a:pt x="19654" y="1645"/>
                </a:lnTo>
                <a:lnTo>
                  <a:pt x="19164" y="1788"/>
                </a:lnTo>
                <a:lnTo>
                  <a:pt x="18306" y="1931"/>
                </a:lnTo>
                <a:lnTo>
                  <a:pt x="16468" y="1931"/>
                </a:lnTo>
                <a:lnTo>
                  <a:pt x="15814" y="2217"/>
                </a:lnTo>
                <a:lnTo>
                  <a:pt x="14344" y="2003"/>
                </a:lnTo>
                <a:lnTo>
                  <a:pt x="13363" y="2003"/>
                </a:lnTo>
                <a:lnTo>
                  <a:pt x="12832" y="1931"/>
                </a:lnTo>
                <a:lnTo>
                  <a:pt x="12260" y="1788"/>
                </a:lnTo>
                <a:lnTo>
                  <a:pt x="11689" y="1430"/>
                </a:lnTo>
                <a:lnTo>
                  <a:pt x="10626" y="1717"/>
                </a:lnTo>
                <a:lnTo>
                  <a:pt x="10095" y="1287"/>
                </a:lnTo>
                <a:lnTo>
                  <a:pt x="9483" y="1216"/>
                </a:lnTo>
                <a:lnTo>
                  <a:pt x="8911" y="858"/>
                </a:lnTo>
                <a:lnTo>
                  <a:pt x="8257" y="1001"/>
                </a:lnTo>
                <a:lnTo>
                  <a:pt x="7195" y="1144"/>
                </a:lnTo>
                <a:lnTo>
                  <a:pt x="6169" y="760"/>
                </a:lnTo>
                <a:lnTo>
                  <a:pt x="5438" y="572"/>
                </a:lnTo>
                <a:lnTo>
                  <a:pt x="4621" y="286"/>
                </a:lnTo>
                <a:lnTo>
                  <a:pt x="3968" y="0"/>
                </a:lnTo>
                <a:lnTo>
                  <a:pt x="3682" y="215"/>
                </a:lnTo>
                <a:lnTo>
                  <a:pt x="3477" y="644"/>
                </a:lnTo>
                <a:lnTo>
                  <a:pt x="3232" y="787"/>
                </a:lnTo>
                <a:lnTo>
                  <a:pt x="3069" y="1430"/>
                </a:lnTo>
                <a:lnTo>
                  <a:pt x="2742" y="1931"/>
                </a:lnTo>
                <a:lnTo>
                  <a:pt x="2211" y="1931"/>
                </a:lnTo>
                <a:lnTo>
                  <a:pt x="1884" y="2360"/>
                </a:lnTo>
                <a:lnTo>
                  <a:pt x="1476" y="2861"/>
                </a:lnTo>
                <a:lnTo>
                  <a:pt x="970" y="3558"/>
                </a:lnTo>
                <a:lnTo>
                  <a:pt x="1180" y="4166"/>
                </a:lnTo>
                <a:lnTo>
                  <a:pt x="771" y="4497"/>
                </a:lnTo>
                <a:lnTo>
                  <a:pt x="674" y="5051"/>
                </a:lnTo>
                <a:lnTo>
                  <a:pt x="694" y="5865"/>
                </a:lnTo>
                <a:lnTo>
                  <a:pt x="771" y="6848"/>
                </a:lnTo>
                <a:lnTo>
                  <a:pt x="1782" y="8002"/>
                </a:lnTo>
                <a:lnTo>
                  <a:pt x="2242" y="8002"/>
                </a:lnTo>
                <a:lnTo>
                  <a:pt x="2395" y="8762"/>
                </a:lnTo>
                <a:lnTo>
                  <a:pt x="2252" y="10076"/>
                </a:lnTo>
                <a:lnTo>
                  <a:pt x="1808" y="10907"/>
                </a:lnTo>
                <a:lnTo>
                  <a:pt x="1215" y="11390"/>
                </a:lnTo>
                <a:lnTo>
                  <a:pt x="689" y="12052"/>
                </a:lnTo>
                <a:lnTo>
                  <a:pt x="368" y="12704"/>
                </a:lnTo>
                <a:lnTo>
                  <a:pt x="357" y="13473"/>
                </a:lnTo>
                <a:lnTo>
                  <a:pt x="0" y="14072"/>
                </a:lnTo>
                <a:lnTo>
                  <a:pt x="204" y="14796"/>
                </a:lnTo>
                <a:lnTo>
                  <a:pt x="414" y="15440"/>
                </a:lnTo>
                <a:lnTo>
                  <a:pt x="357" y="16111"/>
                </a:lnTo>
                <a:lnTo>
                  <a:pt x="449" y="16772"/>
                </a:lnTo>
                <a:lnTo>
                  <a:pt x="649" y="17371"/>
                </a:lnTo>
                <a:lnTo>
                  <a:pt x="924" y="17505"/>
                </a:lnTo>
                <a:lnTo>
                  <a:pt x="1195" y="17228"/>
                </a:lnTo>
                <a:lnTo>
                  <a:pt x="1440" y="17577"/>
                </a:lnTo>
                <a:lnTo>
                  <a:pt x="1843" y="17738"/>
                </a:lnTo>
                <a:lnTo>
                  <a:pt x="1854" y="17720"/>
                </a:lnTo>
                <a:lnTo>
                  <a:pt x="2145" y="18086"/>
                </a:lnTo>
                <a:lnTo>
                  <a:pt x="2533" y="18444"/>
                </a:lnTo>
                <a:lnTo>
                  <a:pt x="2911" y="18516"/>
                </a:lnTo>
                <a:lnTo>
                  <a:pt x="3186" y="19186"/>
                </a:lnTo>
                <a:lnTo>
                  <a:pt x="3222" y="20053"/>
                </a:lnTo>
                <a:lnTo>
                  <a:pt x="3416" y="20617"/>
                </a:lnTo>
                <a:lnTo>
                  <a:pt x="3493" y="21198"/>
                </a:lnTo>
                <a:lnTo>
                  <a:pt x="3820" y="21448"/>
                </a:lnTo>
                <a:lnTo>
                  <a:pt x="4131" y="21099"/>
                </a:lnTo>
                <a:lnTo>
                  <a:pt x="4213" y="20554"/>
                </a:lnTo>
                <a:lnTo>
                  <a:pt x="4499" y="20527"/>
                </a:lnTo>
                <a:lnTo>
                  <a:pt x="4744" y="21028"/>
                </a:lnTo>
                <a:lnTo>
                  <a:pt x="4785" y="21385"/>
                </a:lnTo>
                <a:lnTo>
                  <a:pt x="5316" y="21457"/>
                </a:lnTo>
                <a:lnTo>
                  <a:pt x="5765" y="21385"/>
                </a:lnTo>
                <a:lnTo>
                  <a:pt x="6541" y="21600"/>
                </a:lnTo>
                <a:lnTo>
                  <a:pt x="7113" y="21242"/>
                </a:lnTo>
                <a:lnTo>
                  <a:pt x="7277" y="20670"/>
                </a:lnTo>
                <a:lnTo>
                  <a:pt x="7481" y="20170"/>
                </a:lnTo>
                <a:lnTo>
                  <a:pt x="7930" y="19955"/>
                </a:lnTo>
                <a:lnTo>
                  <a:pt x="8339" y="20026"/>
                </a:lnTo>
                <a:lnTo>
                  <a:pt x="8911" y="19812"/>
                </a:lnTo>
                <a:lnTo>
                  <a:pt x="9197" y="19383"/>
                </a:lnTo>
                <a:lnTo>
                  <a:pt x="9401" y="18954"/>
                </a:lnTo>
                <a:lnTo>
                  <a:pt x="9769" y="19025"/>
                </a:lnTo>
                <a:lnTo>
                  <a:pt x="10218" y="19097"/>
                </a:lnTo>
                <a:lnTo>
                  <a:pt x="10708" y="18238"/>
                </a:lnTo>
                <a:lnTo>
                  <a:pt x="10999" y="18149"/>
                </a:lnTo>
                <a:lnTo>
                  <a:pt x="11449" y="18417"/>
                </a:lnTo>
                <a:lnTo>
                  <a:pt x="11729" y="18095"/>
                </a:lnTo>
                <a:lnTo>
                  <a:pt x="12204" y="17076"/>
                </a:lnTo>
                <a:lnTo>
                  <a:pt x="12628" y="17237"/>
                </a:lnTo>
                <a:lnTo>
                  <a:pt x="13200" y="17023"/>
                </a:lnTo>
                <a:lnTo>
                  <a:pt x="13609" y="16593"/>
                </a:lnTo>
                <a:lnTo>
                  <a:pt x="14140" y="16379"/>
                </a:lnTo>
                <a:lnTo>
                  <a:pt x="14711" y="16093"/>
                </a:lnTo>
                <a:lnTo>
                  <a:pt x="15283" y="16093"/>
                </a:lnTo>
                <a:lnTo>
                  <a:pt x="15774" y="16164"/>
                </a:lnTo>
                <a:lnTo>
                  <a:pt x="16223" y="16093"/>
                </a:lnTo>
                <a:lnTo>
                  <a:pt x="16631" y="15592"/>
                </a:lnTo>
                <a:lnTo>
                  <a:pt x="17163" y="15521"/>
                </a:lnTo>
                <a:lnTo>
                  <a:pt x="17653" y="15306"/>
                </a:lnTo>
                <a:lnTo>
                  <a:pt x="18184" y="14591"/>
                </a:lnTo>
                <a:lnTo>
                  <a:pt x="18429" y="14090"/>
                </a:lnTo>
                <a:lnTo>
                  <a:pt x="18878" y="13589"/>
                </a:lnTo>
                <a:lnTo>
                  <a:pt x="19123" y="12946"/>
                </a:lnTo>
                <a:lnTo>
                  <a:pt x="19654" y="12731"/>
                </a:lnTo>
                <a:lnTo>
                  <a:pt x="20104" y="12016"/>
                </a:lnTo>
                <a:lnTo>
                  <a:pt x="20717" y="11587"/>
                </a:lnTo>
                <a:lnTo>
                  <a:pt x="21003" y="10943"/>
                </a:lnTo>
                <a:lnTo>
                  <a:pt x="21329" y="10442"/>
                </a:lnTo>
                <a:lnTo>
                  <a:pt x="21401" y="9584"/>
                </a:lnTo>
                <a:lnTo>
                  <a:pt x="21329" y="8797"/>
                </a:lnTo>
                <a:lnTo>
                  <a:pt x="21166" y="8154"/>
                </a:lnTo>
                <a:lnTo>
                  <a:pt x="21043" y="7653"/>
                </a:lnTo>
                <a:lnTo>
                  <a:pt x="20880" y="7295"/>
                </a:lnTo>
                <a:lnTo>
                  <a:pt x="20349" y="6643"/>
                </a:lnTo>
                <a:lnTo>
                  <a:pt x="20349" y="6079"/>
                </a:lnTo>
                <a:lnTo>
                  <a:pt x="20267" y="5221"/>
                </a:lnTo>
                <a:lnTo>
                  <a:pt x="19736" y="4935"/>
                </a:lnTo>
                <a:lnTo>
                  <a:pt x="19818" y="4148"/>
                </a:lnTo>
                <a:lnTo>
                  <a:pt x="19900" y="3585"/>
                </a:lnTo>
                <a:lnTo>
                  <a:pt x="21554" y="2092"/>
                </a:lnTo>
                <a:lnTo>
                  <a:pt x="21600" y="1681"/>
                </a:lnTo>
                <a:lnTo>
                  <a:pt x="21401" y="1296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8632514" y="1776229"/>
            <a:ext cx="2542456" cy="26049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9501"/>
                </a:moveTo>
                <a:lnTo>
                  <a:pt x="0" y="9140"/>
                </a:lnTo>
                <a:lnTo>
                  <a:pt x="336" y="8853"/>
                </a:lnTo>
                <a:lnTo>
                  <a:pt x="585" y="8520"/>
                </a:lnTo>
                <a:lnTo>
                  <a:pt x="429" y="8252"/>
                </a:lnTo>
                <a:lnTo>
                  <a:pt x="702" y="7937"/>
                </a:lnTo>
                <a:lnTo>
                  <a:pt x="546" y="7505"/>
                </a:lnTo>
                <a:lnTo>
                  <a:pt x="868" y="7125"/>
                </a:lnTo>
                <a:lnTo>
                  <a:pt x="1116" y="6697"/>
                </a:lnTo>
                <a:lnTo>
                  <a:pt x="1394" y="6359"/>
                </a:lnTo>
                <a:lnTo>
                  <a:pt x="1111" y="6068"/>
                </a:lnTo>
                <a:lnTo>
                  <a:pt x="833" y="5857"/>
                </a:lnTo>
                <a:lnTo>
                  <a:pt x="1277" y="5490"/>
                </a:lnTo>
                <a:lnTo>
                  <a:pt x="1175" y="5152"/>
                </a:lnTo>
                <a:lnTo>
                  <a:pt x="1316" y="4767"/>
                </a:lnTo>
                <a:lnTo>
                  <a:pt x="1696" y="4589"/>
                </a:lnTo>
                <a:lnTo>
                  <a:pt x="1906" y="4443"/>
                </a:lnTo>
                <a:lnTo>
                  <a:pt x="2222" y="4612"/>
                </a:lnTo>
                <a:lnTo>
                  <a:pt x="2266" y="4405"/>
                </a:lnTo>
                <a:lnTo>
                  <a:pt x="2149" y="4077"/>
                </a:lnTo>
                <a:lnTo>
                  <a:pt x="2140" y="3372"/>
                </a:lnTo>
                <a:lnTo>
                  <a:pt x="2588" y="2686"/>
                </a:lnTo>
                <a:lnTo>
                  <a:pt x="2910" y="2799"/>
                </a:lnTo>
                <a:lnTo>
                  <a:pt x="3202" y="2640"/>
                </a:lnTo>
                <a:lnTo>
                  <a:pt x="3265" y="2348"/>
                </a:lnTo>
                <a:lnTo>
                  <a:pt x="3543" y="2330"/>
                </a:lnTo>
                <a:lnTo>
                  <a:pt x="3772" y="2574"/>
                </a:lnTo>
                <a:lnTo>
                  <a:pt x="3816" y="2780"/>
                </a:lnTo>
                <a:lnTo>
                  <a:pt x="4357" y="2813"/>
                </a:lnTo>
                <a:lnTo>
                  <a:pt x="4815" y="2780"/>
                </a:lnTo>
                <a:lnTo>
                  <a:pt x="5497" y="2898"/>
                </a:lnTo>
                <a:lnTo>
                  <a:pt x="6029" y="2710"/>
                </a:lnTo>
                <a:lnTo>
                  <a:pt x="6190" y="2400"/>
                </a:lnTo>
                <a:lnTo>
                  <a:pt x="6394" y="2132"/>
                </a:lnTo>
                <a:lnTo>
                  <a:pt x="6799" y="2048"/>
                </a:lnTo>
                <a:lnTo>
                  <a:pt x="7213" y="2052"/>
                </a:lnTo>
                <a:lnTo>
                  <a:pt x="7739" y="1968"/>
                </a:lnTo>
                <a:lnTo>
                  <a:pt x="8046" y="1700"/>
                </a:lnTo>
                <a:lnTo>
                  <a:pt x="8217" y="1503"/>
                </a:lnTo>
                <a:lnTo>
                  <a:pt x="8997" y="1573"/>
                </a:lnTo>
                <a:lnTo>
                  <a:pt x="9474" y="1132"/>
                </a:lnTo>
                <a:lnTo>
                  <a:pt x="9752" y="1076"/>
                </a:lnTo>
                <a:lnTo>
                  <a:pt x="10176" y="1216"/>
                </a:lnTo>
                <a:lnTo>
                  <a:pt x="10454" y="1038"/>
                </a:lnTo>
                <a:lnTo>
                  <a:pt x="10897" y="517"/>
                </a:lnTo>
                <a:lnTo>
                  <a:pt x="11302" y="587"/>
                </a:lnTo>
                <a:lnTo>
                  <a:pt x="11848" y="488"/>
                </a:lnTo>
                <a:lnTo>
                  <a:pt x="12238" y="258"/>
                </a:lnTo>
                <a:lnTo>
                  <a:pt x="12813" y="136"/>
                </a:lnTo>
                <a:lnTo>
                  <a:pt x="13281" y="5"/>
                </a:lnTo>
                <a:lnTo>
                  <a:pt x="13490" y="0"/>
                </a:lnTo>
                <a:lnTo>
                  <a:pt x="13334" y="338"/>
                </a:lnTo>
                <a:lnTo>
                  <a:pt x="13490" y="639"/>
                </a:lnTo>
                <a:lnTo>
                  <a:pt x="13568" y="977"/>
                </a:lnTo>
                <a:lnTo>
                  <a:pt x="13685" y="1277"/>
                </a:lnTo>
                <a:lnTo>
                  <a:pt x="13529" y="1616"/>
                </a:lnTo>
                <a:lnTo>
                  <a:pt x="13412" y="1954"/>
                </a:lnTo>
                <a:lnTo>
                  <a:pt x="13685" y="2292"/>
                </a:lnTo>
                <a:lnTo>
                  <a:pt x="13880" y="2555"/>
                </a:lnTo>
                <a:lnTo>
                  <a:pt x="13646" y="2780"/>
                </a:lnTo>
                <a:lnTo>
                  <a:pt x="14036" y="3156"/>
                </a:lnTo>
                <a:lnTo>
                  <a:pt x="14270" y="2968"/>
                </a:lnTo>
                <a:lnTo>
                  <a:pt x="14465" y="3344"/>
                </a:lnTo>
                <a:lnTo>
                  <a:pt x="14816" y="3607"/>
                </a:lnTo>
                <a:lnTo>
                  <a:pt x="14777" y="3945"/>
                </a:lnTo>
                <a:lnTo>
                  <a:pt x="15245" y="4208"/>
                </a:lnTo>
                <a:lnTo>
                  <a:pt x="15557" y="4546"/>
                </a:lnTo>
                <a:lnTo>
                  <a:pt x="15440" y="4885"/>
                </a:lnTo>
                <a:lnTo>
                  <a:pt x="15518" y="5223"/>
                </a:lnTo>
                <a:lnTo>
                  <a:pt x="15869" y="5486"/>
                </a:lnTo>
                <a:lnTo>
                  <a:pt x="16083" y="5293"/>
                </a:lnTo>
                <a:lnTo>
                  <a:pt x="16414" y="5148"/>
                </a:lnTo>
                <a:lnTo>
                  <a:pt x="16946" y="5152"/>
                </a:lnTo>
                <a:lnTo>
                  <a:pt x="17233" y="5998"/>
                </a:lnTo>
                <a:lnTo>
                  <a:pt x="17545" y="5899"/>
                </a:lnTo>
                <a:lnTo>
                  <a:pt x="17857" y="6049"/>
                </a:lnTo>
                <a:lnTo>
                  <a:pt x="17974" y="6387"/>
                </a:lnTo>
                <a:lnTo>
                  <a:pt x="17896" y="6763"/>
                </a:lnTo>
                <a:lnTo>
                  <a:pt x="17779" y="7177"/>
                </a:lnTo>
                <a:lnTo>
                  <a:pt x="17818" y="7440"/>
                </a:lnTo>
                <a:lnTo>
                  <a:pt x="17808" y="7684"/>
                </a:lnTo>
                <a:lnTo>
                  <a:pt x="18286" y="8041"/>
                </a:lnTo>
                <a:lnTo>
                  <a:pt x="18422" y="8276"/>
                </a:lnTo>
                <a:lnTo>
                  <a:pt x="18296" y="8445"/>
                </a:lnTo>
                <a:lnTo>
                  <a:pt x="18422" y="8698"/>
                </a:lnTo>
                <a:lnTo>
                  <a:pt x="18403" y="9168"/>
                </a:lnTo>
                <a:lnTo>
                  <a:pt x="18637" y="9356"/>
                </a:lnTo>
                <a:lnTo>
                  <a:pt x="18871" y="9656"/>
                </a:lnTo>
                <a:lnTo>
                  <a:pt x="19222" y="9506"/>
                </a:lnTo>
                <a:lnTo>
                  <a:pt x="19612" y="9619"/>
                </a:lnTo>
                <a:lnTo>
                  <a:pt x="20040" y="9732"/>
                </a:lnTo>
                <a:lnTo>
                  <a:pt x="20430" y="9619"/>
                </a:lnTo>
                <a:lnTo>
                  <a:pt x="20742" y="9619"/>
                </a:lnTo>
                <a:lnTo>
                  <a:pt x="20976" y="9919"/>
                </a:lnTo>
                <a:lnTo>
                  <a:pt x="21288" y="10107"/>
                </a:lnTo>
                <a:lnTo>
                  <a:pt x="21600" y="10182"/>
                </a:lnTo>
                <a:lnTo>
                  <a:pt x="21405" y="10408"/>
                </a:lnTo>
                <a:lnTo>
                  <a:pt x="21444" y="10746"/>
                </a:lnTo>
                <a:lnTo>
                  <a:pt x="21171" y="11084"/>
                </a:lnTo>
                <a:lnTo>
                  <a:pt x="21054" y="11422"/>
                </a:lnTo>
                <a:lnTo>
                  <a:pt x="20703" y="11836"/>
                </a:lnTo>
                <a:lnTo>
                  <a:pt x="20547" y="12183"/>
                </a:lnTo>
                <a:lnTo>
                  <a:pt x="19962" y="12211"/>
                </a:lnTo>
                <a:lnTo>
                  <a:pt x="19690" y="12023"/>
                </a:lnTo>
                <a:lnTo>
                  <a:pt x="19417" y="11911"/>
                </a:lnTo>
                <a:lnTo>
                  <a:pt x="19183" y="12099"/>
                </a:lnTo>
                <a:lnTo>
                  <a:pt x="19066" y="12437"/>
                </a:lnTo>
                <a:lnTo>
                  <a:pt x="18676" y="12625"/>
                </a:lnTo>
                <a:lnTo>
                  <a:pt x="18364" y="12399"/>
                </a:lnTo>
                <a:lnTo>
                  <a:pt x="17974" y="12662"/>
                </a:lnTo>
                <a:lnTo>
                  <a:pt x="17584" y="12775"/>
                </a:lnTo>
                <a:lnTo>
                  <a:pt x="16882" y="12737"/>
                </a:lnTo>
                <a:lnTo>
                  <a:pt x="16297" y="12737"/>
                </a:lnTo>
                <a:lnTo>
                  <a:pt x="15635" y="12888"/>
                </a:lnTo>
                <a:lnTo>
                  <a:pt x="15206" y="13000"/>
                </a:lnTo>
                <a:lnTo>
                  <a:pt x="14933" y="13024"/>
                </a:lnTo>
                <a:lnTo>
                  <a:pt x="14738" y="13376"/>
                </a:lnTo>
                <a:lnTo>
                  <a:pt x="14660" y="13789"/>
                </a:lnTo>
                <a:lnTo>
                  <a:pt x="14621" y="14278"/>
                </a:lnTo>
                <a:lnTo>
                  <a:pt x="14777" y="14729"/>
                </a:lnTo>
                <a:lnTo>
                  <a:pt x="14699" y="14992"/>
                </a:lnTo>
                <a:lnTo>
                  <a:pt x="14465" y="15255"/>
                </a:lnTo>
                <a:lnTo>
                  <a:pt x="14582" y="15743"/>
                </a:lnTo>
                <a:lnTo>
                  <a:pt x="14153" y="16119"/>
                </a:lnTo>
                <a:lnTo>
                  <a:pt x="13841" y="16194"/>
                </a:lnTo>
                <a:lnTo>
                  <a:pt x="13490" y="16044"/>
                </a:lnTo>
                <a:lnTo>
                  <a:pt x="13217" y="16194"/>
                </a:lnTo>
                <a:lnTo>
                  <a:pt x="13100" y="16495"/>
                </a:lnTo>
                <a:lnTo>
                  <a:pt x="13607" y="16870"/>
                </a:lnTo>
                <a:lnTo>
                  <a:pt x="14036" y="16908"/>
                </a:lnTo>
                <a:lnTo>
                  <a:pt x="14426" y="17133"/>
                </a:lnTo>
                <a:lnTo>
                  <a:pt x="14543" y="17547"/>
                </a:lnTo>
                <a:lnTo>
                  <a:pt x="14348" y="17998"/>
                </a:lnTo>
                <a:lnTo>
                  <a:pt x="14114" y="18298"/>
                </a:lnTo>
                <a:lnTo>
                  <a:pt x="14192" y="18674"/>
                </a:lnTo>
                <a:lnTo>
                  <a:pt x="14270" y="19087"/>
                </a:lnTo>
                <a:lnTo>
                  <a:pt x="14270" y="19726"/>
                </a:lnTo>
                <a:lnTo>
                  <a:pt x="14114" y="20214"/>
                </a:lnTo>
                <a:lnTo>
                  <a:pt x="14075" y="20928"/>
                </a:lnTo>
                <a:lnTo>
                  <a:pt x="14114" y="21342"/>
                </a:lnTo>
                <a:lnTo>
                  <a:pt x="13802" y="21379"/>
                </a:lnTo>
                <a:lnTo>
                  <a:pt x="13495" y="21318"/>
                </a:lnTo>
                <a:lnTo>
                  <a:pt x="13178" y="21154"/>
                </a:lnTo>
                <a:lnTo>
                  <a:pt x="12710" y="21342"/>
                </a:lnTo>
                <a:lnTo>
                  <a:pt x="12340" y="21600"/>
                </a:lnTo>
                <a:lnTo>
                  <a:pt x="11697" y="21304"/>
                </a:lnTo>
                <a:lnTo>
                  <a:pt x="11229" y="21154"/>
                </a:lnTo>
                <a:lnTo>
                  <a:pt x="10800" y="21116"/>
                </a:lnTo>
                <a:lnTo>
                  <a:pt x="10449" y="20853"/>
                </a:lnTo>
                <a:lnTo>
                  <a:pt x="10371" y="20327"/>
                </a:lnTo>
                <a:lnTo>
                  <a:pt x="10137" y="19951"/>
                </a:lnTo>
                <a:lnTo>
                  <a:pt x="9786" y="20440"/>
                </a:lnTo>
                <a:lnTo>
                  <a:pt x="9357" y="20553"/>
                </a:lnTo>
                <a:lnTo>
                  <a:pt x="9045" y="20252"/>
                </a:lnTo>
                <a:lnTo>
                  <a:pt x="8812" y="20402"/>
                </a:lnTo>
                <a:lnTo>
                  <a:pt x="8539" y="20365"/>
                </a:lnTo>
                <a:lnTo>
                  <a:pt x="8149" y="20327"/>
                </a:lnTo>
                <a:lnTo>
                  <a:pt x="7798" y="19989"/>
                </a:lnTo>
                <a:lnTo>
                  <a:pt x="7408" y="19726"/>
                </a:lnTo>
                <a:lnTo>
                  <a:pt x="7135" y="19388"/>
                </a:lnTo>
                <a:lnTo>
                  <a:pt x="6784" y="18937"/>
                </a:lnTo>
                <a:lnTo>
                  <a:pt x="6589" y="18524"/>
                </a:lnTo>
                <a:lnTo>
                  <a:pt x="6823" y="18223"/>
                </a:lnTo>
                <a:lnTo>
                  <a:pt x="7096" y="17885"/>
                </a:lnTo>
                <a:lnTo>
                  <a:pt x="7159" y="17382"/>
                </a:lnTo>
                <a:lnTo>
                  <a:pt x="6667" y="17321"/>
                </a:lnTo>
                <a:lnTo>
                  <a:pt x="6589" y="16870"/>
                </a:lnTo>
                <a:lnTo>
                  <a:pt x="6394" y="16344"/>
                </a:lnTo>
                <a:lnTo>
                  <a:pt x="6438" y="15978"/>
                </a:lnTo>
                <a:lnTo>
                  <a:pt x="6745" y="15894"/>
                </a:lnTo>
                <a:lnTo>
                  <a:pt x="7213" y="16006"/>
                </a:lnTo>
                <a:lnTo>
                  <a:pt x="7564" y="15969"/>
                </a:lnTo>
                <a:lnTo>
                  <a:pt x="7759" y="15706"/>
                </a:lnTo>
                <a:lnTo>
                  <a:pt x="7447" y="15368"/>
                </a:lnTo>
                <a:lnTo>
                  <a:pt x="7306" y="14992"/>
                </a:lnTo>
                <a:lnTo>
                  <a:pt x="7369" y="14691"/>
                </a:lnTo>
                <a:lnTo>
                  <a:pt x="7525" y="14315"/>
                </a:lnTo>
                <a:lnTo>
                  <a:pt x="7213" y="14165"/>
                </a:lnTo>
                <a:lnTo>
                  <a:pt x="6940" y="13977"/>
                </a:lnTo>
                <a:lnTo>
                  <a:pt x="6433" y="13489"/>
                </a:lnTo>
                <a:lnTo>
                  <a:pt x="5887" y="13564"/>
                </a:lnTo>
                <a:lnTo>
                  <a:pt x="5575" y="13226"/>
                </a:lnTo>
                <a:lnTo>
                  <a:pt x="5497" y="12813"/>
                </a:lnTo>
                <a:lnTo>
                  <a:pt x="5497" y="12136"/>
                </a:lnTo>
                <a:lnTo>
                  <a:pt x="5147" y="11873"/>
                </a:lnTo>
                <a:lnTo>
                  <a:pt x="4835" y="11648"/>
                </a:lnTo>
                <a:lnTo>
                  <a:pt x="4484" y="11385"/>
                </a:lnTo>
                <a:lnTo>
                  <a:pt x="4445" y="11084"/>
                </a:lnTo>
                <a:lnTo>
                  <a:pt x="4289" y="10821"/>
                </a:lnTo>
                <a:lnTo>
                  <a:pt x="3899" y="10558"/>
                </a:lnTo>
                <a:lnTo>
                  <a:pt x="3548" y="10295"/>
                </a:lnTo>
                <a:lnTo>
                  <a:pt x="3275" y="10333"/>
                </a:lnTo>
                <a:lnTo>
                  <a:pt x="2846" y="10483"/>
                </a:lnTo>
                <a:lnTo>
                  <a:pt x="2495" y="10483"/>
                </a:lnTo>
                <a:lnTo>
                  <a:pt x="1949" y="10521"/>
                </a:lnTo>
                <a:lnTo>
                  <a:pt x="1443" y="10295"/>
                </a:lnTo>
                <a:lnTo>
                  <a:pt x="1053" y="10032"/>
                </a:lnTo>
                <a:lnTo>
                  <a:pt x="624" y="9844"/>
                </a:lnTo>
                <a:lnTo>
                  <a:pt x="234" y="9919"/>
                </a:lnTo>
                <a:lnTo>
                  <a:pt x="0" y="9501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10200457" y="815606"/>
            <a:ext cx="1553598" cy="221238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3564" y="21379"/>
                </a:moveTo>
                <a:lnTo>
                  <a:pt x="13995" y="21600"/>
                </a:lnTo>
                <a:lnTo>
                  <a:pt x="14698" y="21157"/>
                </a:lnTo>
                <a:lnTo>
                  <a:pt x="15209" y="20538"/>
                </a:lnTo>
                <a:lnTo>
                  <a:pt x="15976" y="19697"/>
                </a:lnTo>
                <a:lnTo>
                  <a:pt x="16488" y="19298"/>
                </a:lnTo>
                <a:lnTo>
                  <a:pt x="17127" y="18767"/>
                </a:lnTo>
                <a:lnTo>
                  <a:pt x="18341" y="18590"/>
                </a:lnTo>
                <a:lnTo>
                  <a:pt x="19236" y="18148"/>
                </a:lnTo>
                <a:lnTo>
                  <a:pt x="20322" y="17793"/>
                </a:lnTo>
                <a:lnTo>
                  <a:pt x="20705" y="17484"/>
                </a:lnTo>
                <a:lnTo>
                  <a:pt x="21217" y="17085"/>
                </a:lnTo>
                <a:lnTo>
                  <a:pt x="21344" y="16554"/>
                </a:lnTo>
                <a:lnTo>
                  <a:pt x="21472" y="15934"/>
                </a:lnTo>
                <a:lnTo>
                  <a:pt x="21600" y="15359"/>
                </a:lnTo>
                <a:lnTo>
                  <a:pt x="21472" y="14828"/>
                </a:lnTo>
                <a:lnTo>
                  <a:pt x="21408" y="14164"/>
                </a:lnTo>
                <a:lnTo>
                  <a:pt x="20961" y="13987"/>
                </a:lnTo>
                <a:lnTo>
                  <a:pt x="20833" y="13500"/>
                </a:lnTo>
                <a:lnTo>
                  <a:pt x="21153" y="13013"/>
                </a:lnTo>
                <a:lnTo>
                  <a:pt x="21344" y="12659"/>
                </a:lnTo>
                <a:lnTo>
                  <a:pt x="20777" y="12310"/>
                </a:lnTo>
                <a:lnTo>
                  <a:pt x="20386" y="11995"/>
                </a:lnTo>
                <a:lnTo>
                  <a:pt x="20130" y="11597"/>
                </a:lnTo>
                <a:lnTo>
                  <a:pt x="19938" y="11021"/>
                </a:lnTo>
                <a:lnTo>
                  <a:pt x="19619" y="10623"/>
                </a:lnTo>
                <a:lnTo>
                  <a:pt x="18980" y="9561"/>
                </a:lnTo>
                <a:lnTo>
                  <a:pt x="18788" y="9030"/>
                </a:lnTo>
                <a:lnTo>
                  <a:pt x="18533" y="8675"/>
                </a:lnTo>
                <a:lnTo>
                  <a:pt x="18341" y="8011"/>
                </a:lnTo>
                <a:lnTo>
                  <a:pt x="18021" y="7613"/>
                </a:lnTo>
                <a:lnTo>
                  <a:pt x="17957" y="7170"/>
                </a:lnTo>
                <a:lnTo>
                  <a:pt x="17510" y="6639"/>
                </a:lnTo>
                <a:lnTo>
                  <a:pt x="17766" y="6108"/>
                </a:lnTo>
                <a:lnTo>
                  <a:pt x="17382" y="5533"/>
                </a:lnTo>
                <a:lnTo>
                  <a:pt x="17254" y="4957"/>
                </a:lnTo>
                <a:lnTo>
                  <a:pt x="16999" y="4426"/>
                </a:lnTo>
                <a:lnTo>
                  <a:pt x="17254" y="3851"/>
                </a:lnTo>
                <a:lnTo>
                  <a:pt x="17063" y="3364"/>
                </a:lnTo>
                <a:lnTo>
                  <a:pt x="17007" y="2711"/>
                </a:lnTo>
                <a:lnTo>
                  <a:pt x="16168" y="2080"/>
                </a:lnTo>
                <a:lnTo>
                  <a:pt x="15401" y="1328"/>
                </a:lnTo>
                <a:lnTo>
                  <a:pt x="14123" y="1107"/>
                </a:lnTo>
                <a:lnTo>
                  <a:pt x="13228" y="885"/>
                </a:lnTo>
                <a:lnTo>
                  <a:pt x="12525" y="177"/>
                </a:lnTo>
                <a:lnTo>
                  <a:pt x="11759" y="0"/>
                </a:lnTo>
                <a:lnTo>
                  <a:pt x="10800" y="133"/>
                </a:lnTo>
                <a:lnTo>
                  <a:pt x="10425" y="227"/>
                </a:lnTo>
                <a:lnTo>
                  <a:pt x="10696" y="476"/>
                </a:lnTo>
                <a:lnTo>
                  <a:pt x="10624" y="725"/>
                </a:lnTo>
                <a:lnTo>
                  <a:pt x="8028" y="1660"/>
                </a:lnTo>
                <a:lnTo>
                  <a:pt x="7788" y="2468"/>
                </a:lnTo>
                <a:lnTo>
                  <a:pt x="8635" y="2650"/>
                </a:lnTo>
                <a:lnTo>
                  <a:pt x="8747" y="3132"/>
                </a:lnTo>
                <a:lnTo>
                  <a:pt x="8771" y="3535"/>
                </a:lnTo>
                <a:lnTo>
                  <a:pt x="9618" y="3961"/>
                </a:lnTo>
                <a:lnTo>
                  <a:pt x="9873" y="4177"/>
                </a:lnTo>
                <a:lnTo>
                  <a:pt x="10289" y="4863"/>
                </a:lnTo>
                <a:lnTo>
                  <a:pt x="10401" y="5295"/>
                </a:lnTo>
                <a:lnTo>
                  <a:pt x="10305" y="5870"/>
                </a:lnTo>
                <a:lnTo>
                  <a:pt x="9786" y="6202"/>
                </a:lnTo>
                <a:lnTo>
                  <a:pt x="9346" y="6601"/>
                </a:lnTo>
                <a:lnTo>
                  <a:pt x="8396" y="6855"/>
                </a:lnTo>
                <a:lnTo>
                  <a:pt x="7677" y="7303"/>
                </a:lnTo>
                <a:lnTo>
                  <a:pt x="6830" y="7431"/>
                </a:lnTo>
                <a:lnTo>
                  <a:pt x="6478" y="7834"/>
                </a:lnTo>
                <a:lnTo>
                  <a:pt x="5751" y="8133"/>
                </a:lnTo>
                <a:lnTo>
                  <a:pt x="5352" y="8465"/>
                </a:lnTo>
                <a:lnTo>
                  <a:pt x="4537" y="8897"/>
                </a:lnTo>
                <a:lnTo>
                  <a:pt x="3810" y="9024"/>
                </a:lnTo>
                <a:lnTo>
                  <a:pt x="2924" y="9074"/>
                </a:lnTo>
                <a:lnTo>
                  <a:pt x="2301" y="9395"/>
                </a:lnTo>
                <a:lnTo>
                  <a:pt x="1470" y="9428"/>
                </a:lnTo>
                <a:lnTo>
                  <a:pt x="943" y="9378"/>
                </a:lnTo>
                <a:lnTo>
                  <a:pt x="248" y="9378"/>
                </a:lnTo>
                <a:lnTo>
                  <a:pt x="0" y="9771"/>
                </a:lnTo>
                <a:lnTo>
                  <a:pt x="248" y="10136"/>
                </a:lnTo>
                <a:lnTo>
                  <a:pt x="391" y="10551"/>
                </a:lnTo>
                <a:lnTo>
                  <a:pt x="559" y="10883"/>
                </a:lnTo>
                <a:lnTo>
                  <a:pt x="104" y="11685"/>
                </a:lnTo>
                <a:lnTo>
                  <a:pt x="895" y="12377"/>
                </a:lnTo>
                <a:lnTo>
                  <a:pt x="511" y="12659"/>
                </a:lnTo>
                <a:lnTo>
                  <a:pt x="1126" y="13107"/>
                </a:lnTo>
                <a:lnTo>
                  <a:pt x="1518" y="12891"/>
                </a:lnTo>
                <a:lnTo>
                  <a:pt x="1893" y="13356"/>
                </a:lnTo>
                <a:lnTo>
                  <a:pt x="2420" y="13611"/>
                </a:lnTo>
                <a:lnTo>
                  <a:pt x="2372" y="14037"/>
                </a:lnTo>
                <a:lnTo>
                  <a:pt x="3115" y="14341"/>
                </a:lnTo>
                <a:lnTo>
                  <a:pt x="3651" y="14723"/>
                </a:lnTo>
                <a:lnTo>
                  <a:pt x="3451" y="15149"/>
                </a:lnTo>
                <a:lnTo>
                  <a:pt x="3579" y="15547"/>
                </a:lnTo>
                <a:lnTo>
                  <a:pt x="4178" y="15846"/>
                </a:lnTo>
                <a:lnTo>
                  <a:pt x="4481" y="15619"/>
                </a:lnTo>
                <a:lnTo>
                  <a:pt x="5057" y="15453"/>
                </a:lnTo>
                <a:lnTo>
                  <a:pt x="5680" y="15791"/>
                </a:lnTo>
                <a:lnTo>
                  <a:pt x="5855" y="16377"/>
                </a:lnTo>
                <a:lnTo>
                  <a:pt x="6375" y="16427"/>
                </a:lnTo>
                <a:lnTo>
                  <a:pt x="6902" y="16333"/>
                </a:lnTo>
                <a:lnTo>
                  <a:pt x="7405" y="16510"/>
                </a:lnTo>
                <a:lnTo>
                  <a:pt x="7605" y="16892"/>
                </a:lnTo>
                <a:lnTo>
                  <a:pt x="7461" y="17378"/>
                </a:lnTo>
                <a:lnTo>
                  <a:pt x="7285" y="17838"/>
                </a:lnTo>
                <a:lnTo>
                  <a:pt x="7333" y="18125"/>
                </a:lnTo>
                <a:lnTo>
                  <a:pt x="7333" y="18452"/>
                </a:lnTo>
                <a:lnTo>
                  <a:pt x="8124" y="18856"/>
                </a:lnTo>
                <a:lnTo>
                  <a:pt x="8348" y="19149"/>
                </a:lnTo>
                <a:lnTo>
                  <a:pt x="8132" y="19332"/>
                </a:lnTo>
                <a:lnTo>
                  <a:pt x="8348" y="19636"/>
                </a:lnTo>
                <a:lnTo>
                  <a:pt x="8300" y="20184"/>
                </a:lnTo>
                <a:lnTo>
                  <a:pt x="8699" y="20433"/>
                </a:lnTo>
                <a:lnTo>
                  <a:pt x="9067" y="20765"/>
                </a:lnTo>
                <a:lnTo>
                  <a:pt x="9618" y="20576"/>
                </a:lnTo>
                <a:lnTo>
                  <a:pt x="11024" y="20859"/>
                </a:lnTo>
                <a:lnTo>
                  <a:pt x="11551" y="20731"/>
                </a:lnTo>
                <a:lnTo>
                  <a:pt x="12134" y="20715"/>
                </a:lnTo>
                <a:lnTo>
                  <a:pt x="12509" y="21047"/>
                </a:lnTo>
                <a:lnTo>
                  <a:pt x="13013" y="21296"/>
                </a:lnTo>
                <a:lnTo>
                  <a:pt x="13564" y="21379"/>
                </a:lnTo>
                <a:close/>
              </a:path>
            </a:pathLst>
          </a:custGeom>
          <a:solidFill>
            <a:srgbClr val="F7A6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10172334" y="3002498"/>
            <a:ext cx="1686172" cy="218632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06" y="15872"/>
                </a:moveTo>
                <a:lnTo>
                  <a:pt x="2603" y="16208"/>
                </a:lnTo>
                <a:lnTo>
                  <a:pt x="3080" y="16242"/>
                </a:lnTo>
                <a:lnTo>
                  <a:pt x="3411" y="16225"/>
                </a:lnTo>
                <a:lnTo>
                  <a:pt x="3485" y="16074"/>
                </a:lnTo>
                <a:lnTo>
                  <a:pt x="3551" y="15822"/>
                </a:lnTo>
                <a:lnTo>
                  <a:pt x="4139" y="15593"/>
                </a:lnTo>
                <a:lnTo>
                  <a:pt x="4411" y="15822"/>
                </a:lnTo>
                <a:lnTo>
                  <a:pt x="4985" y="16046"/>
                </a:lnTo>
                <a:lnTo>
                  <a:pt x="5176" y="16315"/>
                </a:lnTo>
                <a:lnTo>
                  <a:pt x="5587" y="16584"/>
                </a:lnTo>
                <a:lnTo>
                  <a:pt x="5198" y="16919"/>
                </a:lnTo>
                <a:lnTo>
                  <a:pt x="5176" y="17255"/>
                </a:lnTo>
                <a:lnTo>
                  <a:pt x="5690" y="17558"/>
                </a:lnTo>
                <a:lnTo>
                  <a:pt x="6234" y="17882"/>
                </a:lnTo>
                <a:lnTo>
                  <a:pt x="6881" y="17927"/>
                </a:lnTo>
                <a:lnTo>
                  <a:pt x="7175" y="18151"/>
                </a:lnTo>
                <a:lnTo>
                  <a:pt x="7595" y="18157"/>
                </a:lnTo>
                <a:lnTo>
                  <a:pt x="7822" y="18375"/>
                </a:lnTo>
                <a:lnTo>
                  <a:pt x="7999" y="18599"/>
                </a:lnTo>
                <a:lnTo>
                  <a:pt x="8058" y="18957"/>
                </a:lnTo>
                <a:lnTo>
                  <a:pt x="8234" y="19226"/>
                </a:lnTo>
                <a:lnTo>
                  <a:pt x="8234" y="19629"/>
                </a:lnTo>
                <a:lnTo>
                  <a:pt x="7999" y="19764"/>
                </a:lnTo>
                <a:lnTo>
                  <a:pt x="7528" y="19853"/>
                </a:lnTo>
                <a:lnTo>
                  <a:pt x="7117" y="19988"/>
                </a:lnTo>
                <a:lnTo>
                  <a:pt x="7470" y="20256"/>
                </a:lnTo>
                <a:lnTo>
                  <a:pt x="7705" y="20525"/>
                </a:lnTo>
                <a:lnTo>
                  <a:pt x="7815" y="20833"/>
                </a:lnTo>
                <a:lnTo>
                  <a:pt x="8117" y="20704"/>
                </a:lnTo>
                <a:lnTo>
                  <a:pt x="8602" y="20564"/>
                </a:lnTo>
                <a:lnTo>
                  <a:pt x="8999" y="20883"/>
                </a:lnTo>
                <a:lnTo>
                  <a:pt x="9234" y="21197"/>
                </a:lnTo>
                <a:lnTo>
                  <a:pt x="10366" y="21281"/>
                </a:lnTo>
                <a:lnTo>
                  <a:pt x="11719" y="21337"/>
                </a:lnTo>
                <a:lnTo>
                  <a:pt x="12410" y="21018"/>
                </a:lnTo>
                <a:lnTo>
                  <a:pt x="13020" y="20497"/>
                </a:lnTo>
                <a:lnTo>
                  <a:pt x="13425" y="20161"/>
                </a:lnTo>
                <a:lnTo>
                  <a:pt x="14366" y="20295"/>
                </a:lnTo>
                <a:lnTo>
                  <a:pt x="15057" y="20256"/>
                </a:lnTo>
                <a:lnTo>
                  <a:pt x="15939" y="20839"/>
                </a:lnTo>
                <a:lnTo>
                  <a:pt x="16468" y="21242"/>
                </a:lnTo>
                <a:lnTo>
                  <a:pt x="16704" y="21600"/>
                </a:lnTo>
                <a:lnTo>
                  <a:pt x="17645" y="21152"/>
                </a:lnTo>
                <a:lnTo>
                  <a:pt x="17968" y="20598"/>
                </a:lnTo>
                <a:lnTo>
                  <a:pt x="18086" y="20223"/>
                </a:lnTo>
                <a:lnTo>
                  <a:pt x="18645" y="20077"/>
                </a:lnTo>
                <a:lnTo>
                  <a:pt x="18939" y="20111"/>
                </a:lnTo>
                <a:lnTo>
                  <a:pt x="20188" y="19999"/>
                </a:lnTo>
                <a:lnTo>
                  <a:pt x="20681" y="19859"/>
                </a:lnTo>
                <a:lnTo>
                  <a:pt x="21174" y="19181"/>
                </a:lnTo>
                <a:lnTo>
                  <a:pt x="21350" y="18509"/>
                </a:lnTo>
                <a:lnTo>
                  <a:pt x="21232" y="17927"/>
                </a:lnTo>
                <a:lnTo>
                  <a:pt x="21188" y="17205"/>
                </a:lnTo>
                <a:lnTo>
                  <a:pt x="20659" y="16667"/>
                </a:lnTo>
                <a:lnTo>
                  <a:pt x="20188" y="15979"/>
                </a:lnTo>
                <a:lnTo>
                  <a:pt x="20703" y="15912"/>
                </a:lnTo>
                <a:lnTo>
                  <a:pt x="21306" y="15637"/>
                </a:lnTo>
                <a:lnTo>
                  <a:pt x="21600" y="15234"/>
                </a:lnTo>
                <a:lnTo>
                  <a:pt x="20703" y="14792"/>
                </a:lnTo>
                <a:lnTo>
                  <a:pt x="20291" y="14344"/>
                </a:lnTo>
                <a:lnTo>
                  <a:pt x="19938" y="13851"/>
                </a:lnTo>
                <a:lnTo>
                  <a:pt x="19880" y="13314"/>
                </a:lnTo>
                <a:lnTo>
                  <a:pt x="19291" y="12642"/>
                </a:lnTo>
                <a:lnTo>
                  <a:pt x="18645" y="11970"/>
                </a:lnTo>
                <a:lnTo>
                  <a:pt x="18115" y="11343"/>
                </a:lnTo>
                <a:lnTo>
                  <a:pt x="17880" y="10626"/>
                </a:lnTo>
                <a:lnTo>
                  <a:pt x="17880" y="9820"/>
                </a:lnTo>
                <a:lnTo>
                  <a:pt x="17939" y="9641"/>
                </a:lnTo>
                <a:lnTo>
                  <a:pt x="17718" y="9098"/>
                </a:lnTo>
                <a:lnTo>
                  <a:pt x="17365" y="8740"/>
                </a:lnTo>
                <a:lnTo>
                  <a:pt x="17071" y="8202"/>
                </a:lnTo>
                <a:lnTo>
                  <a:pt x="16718" y="7665"/>
                </a:lnTo>
                <a:lnTo>
                  <a:pt x="16424" y="7082"/>
                </a:lnTo>
                <a:lnTo>
                  <a:pt x="16777" y="6411"/>
                </a:lnTo>
                <a:lnTo>
                  <a:pt x="16895" y="5828"/>
                </a:lnTo>
                <a:lnTo>
                  <a:pt x="17189" y="5425"/>
                </a:lnTo>
                <a:lnTo>
                  <a:pt x="17071" y="4888"/>
                </a:lnTo>
                <a:lnTo>
                  <a:pt x="17071" y="4305"/>
                </a:lnTo>
                <a:lnTo>
                  <a:pt x="17483" y="3723"/>
                </a:lnTo>
                <a:lnTo>
                  <a:pt x="17659" y="3096"/>
                </a:lnTo>
                <a:lnTo>
                  <a:pt x="17365" y="2743"/>
                </a:lnTo>
                <a:lnTo>
                  <a:pt x="17248" y="2424"/>
                </a:lnTo>
                <a:lnTo>
                  <a:pt x="16836" y="2111"/>
                </a:lnTo>
                <a:lnTo>
                  <a:pt x="16483" y="1797"/>
                </a:lnTo>
                <a:lnTo>
                  <a:pt x="16064" y="1400"/>
                </a:lnTo>
                <a:lnTo>
                  <a:pt x="15366" y="1305"/>
                </a:lnTo>
                <a:lnTo>
                  <a:pt x="14660" y="1036"/>
                </a:lnTo>
                <a:lnTo>
                  <a:pt x="14013" y="1081"/>
                </a:lnTo>
                <a:lnTo>
                  <a:pt x="13778" y="677"/>
                </a:lnTo>
                <a:lnTo>
                  <a:pt x="13248" y="218"/>
                </a:lnTo>
                <a:lnTo>
                  <a:pt x="12829" y="0"/>
                </a:lnTo>
                <a:lnTo>
                  <a:pt x="12550" y="252"/>
                </a:lnTo>
                <a:lnTo>
                  <a:pt x="12594" y="677"/>
                </a:lnTo>
                <a:lnTo>
                  <a:pt x="12167" y="1075"/>
                </a:lnTo>
                <a:lnTo>
                  <a:pt x="12013" y="1484"/>
                </a:lnTo>
                <a:lnTo>
                  <a:pt x="11462" y="1999"/>
                </a:lnTo>
                <a:lnTo>
                  <a:pt x="11263" y="2374"/>
                </a:lnTo>
                <a:lnTo>
                  <a:pt x="10344" y="2419"/>
                </a:lnTo>
                <a:lnTo>
                  <a:pt x="9969" y="2189"/>
                </a:lnTo>
                <a:lnTo>
                  <a:pt x="9550" y="2055"/>
                </a:lnTo>
                <a:lnTo>
                  <a:pt x="9175" y="2290"/>
                </a:lnTo>
                <a:lnTo>
                  <a:pt x="9021" y="2693"/>
                </a:lnTo>
                <a:lnTo>
                  <a:pt x="8403" y="2911"/>
                </a:lnTo>
                <a:lnTo>
                  <a:pt x="7962" y="2654"/>
                </a:lnTo>
                <a:lnTo>
                  <a:pt x="7359" y="2956"/>
                </a:lnTo>
                <a:lnTo>
                  <a:pt x="6793" y="3096"/>
                </a:lnTo>
                <a:lnTo>
                  <a:pt x="5705" y="3057"/>
                </a:lnTo>
                <a:lnTo>
                  <a:pt x="4845" y="3046"/>
                </a:lnTo>
                <a:lnTo>
                  <a:pt x="3852" y="3230"/>
                </a:lnTo>
                <a:lnTo>
                  <a:pt x="3220" y="3359"/>
                </a:lnTo>
                <a:lnTo>
                  <a:pt x="2757" y="3393"/>
                </a:lnTo>
                <a:lnTo>
                  <a:pt x="2492" y="3813"/>
                </a:lnTo>
                <a:lnTo>
                  <a:pt x="2353" y="4283"/>
                </a:lnTo>
                <a:lnTo>
                  <a:pt x="2294" y="4871"/>
                </a:lnTo>
                <a:lnTo>
                  <a:pt x="2536" y="5408"/>
                </a:lnTo>
                <a:lnTo>
                  <a:pt x="2441" y="5733"/>
                </a:lnTo>
                <a:lnTo>
                  <a:pt x="2066" y="6030"/>
                </a:lnTo>
                <a:lnTo>
                  <a:pt x="2242" y="6635"/>
                </a:lnTo>
                <a:lnTo>
                  <a:pt x="1588" y="7088"/>
                </a:lnTo>
                <a:lnTo>
                  <a:pt x="1095" y="7161"/>
                </a:lnTo>
                <a:lnTo>
                  <a:pt x="610" y="6993"/>
                </a:lnTo>
                <a:lnTo>
                  <a:pt x="176" y="7178"/>
                </a:lnTo>
                <a:lnTo>
                  <a:pt x="0" y="7530"/>
                </a:lnTo>
                <a:lnTo>
                  <a:pt x="772" y="7961"/>
                </a:lnTo>
                <a:lnTo>
                  <a:pt x="1426" y="8034"/>
                </a:lnTo>
                <a:lnTo>
                  <a:pt x="2007" y="8297"/>
                </a:lnTo>
                <a:lnTo>
                  <a:pt x="2198" y="8784"/>
                </a:lnTo>
                <a:lnTo>
                  <a:pt x="1875" y="9322"/>
                </a:lnTo>
                <a:lnTo>
                  <a:pt x="1559" y="9675"/>
                </a:lnTo>
                <a:lnTo>
                  <a:pt x="1764" y="10570"/>
                </a:lnTo>
                <a:lnTo>
                  <a:pt x="1779" y="11354"/>
                </a:lnTo>
                <a:lnTo>
                  <a:pt x="1559" y="11981"/>
                </a:lnTo>
                <a:lnTo>
                  <a:pt x="1492" y="12866"/>
                </a:lnTo>
                <a:lnTo>
                  <a:pt x="1544" y="13291"/>
                </a:lnTo>
                <a:lnTo>
                  <a:pt x="1720" y="13622"/>
                </a:lnTo>
                <a:lnTo>
                  <a:pt x="1919" y="14081"/>
                </a:lnTo>
                <a:lnTo>
                  <a:pt x="2117" y="14551"/>
                </a:lnTo>
                <a:lnTo>
                  <a:pt x="2338" y="15307"/>
                </a:lnTo>
                <a:lnTo>
                  <a:pt x="2088" y="15576"/>
                </a:lnTo>
                <a:lnTo>
                  <a:pt x="2206" y="15872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7804925" y="2923197"/>
            <a:ext cx="1737250" cy="164427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234" y="1644"/>
                </a:moveTo>
                <a:lnTo>
                  <a:pt x="7934" y="952"/>
                </a:lnTo>
                <a:lnTo>
                  <a:pt x="8569" y="893"/>
                </a:lnTo>
                <a:lnTo>
                  <a:pt x="9602" y="684"/>
                </a:lnTo>
                <a:lnTo>
                  <a:pt x="9980" y="223"/>
                </a:lnTo>
                <a:lnTo>
                  <a:pt x="10301" y="0"/>
                </a:lnTo>
                <a:lnTo>
                  <a:pt x="10622" y="662"/>
                </a:lnTo>
                <a:lnTo>
                  <a:pt x="11199" y="536"/>
                </a:lnTo>
                <a:lnTo>
                  <a:pt x="11862" y="848"/>
                </a:lnTo>
                <a:lnTo>
                  <a:pt x="12447" y="1272"/>
                </a:lnTo>
                <a:lnTo>
                  <a:pt x="13152" y="1599"/>
                </a:lnTo>
                <a:lnTo>
                  <a:pt x="13872" y="1555"/>
                </a:lnTo>
                <a:lnTo>
                  <a:pt x="14478" y="1540"/>
                </a:lnTo>
                <a:lnTo>
                  <a:pt x="15013" y="1317"/>
                </a:lnTo>
                <a:lnTo>
                  <a:pt x="15462" y="1250"/>
                </a:lnTo>
                <a:lnTo>
                  <a:pt x="15997" y="1666"/>
                </a:lnTo>
                <a:lnTo>
                  <a:pt x="16524" y="2045"/>
                </a:lnTo>
                <a:lnTo>
                  <a:pt x="16760" y="2469"/>
                </a:lnTo>
                <a:lnTo>
                  <a:pt x="16845" y="2983"/>
                </a:lnTo>
                <a:lnTo>
                  <a:pt x="18307" y="4143"/>
                </a:lnTo>
                <a:lnTo>
                  <a:pt x="18328" y="5214"/>
                </a:lnTo>
                <a:lnTo>
                  <a:pt x="18435" y="5913"/>
                </a:lnTo>
                <a:lnTo>
                  <a:pt x="18905" y="6441"/>
                </a:lnTo>
                <a:lnTo>
                  <a:pt x="19697" y="6307"/>
                </a:lnTo>
                <a:lnTo>
                  <a:pt x="20331" y="6969"/>
                </a:lnTo>
                <a:lnTo>
                  <a:pt x="20802" y="7356"/>
                </a:lnTo>
                <a:lnTo>
                  <a:pt x="21293" y="7609"/>
                </a:lnTo>
                <a:lnTo>
                  <a:pt x="21087" y="8160"/>
                </a:lnTo>
                <a:lnTo>
                  <a:pt x="20958" y="8680"/>
                </a:lnTo>
                <a:lnTo>
                  <a:pt x="21172" y="9283"/>
                </a:lnTo>
                <a:lnTo>
                  <a:pt x="21600" y="9818"/>
                </a:lnTo>
                <a:lnTo>
                  <a:pt x="21343" y="10235"/>
                </a:lnTo>
                <a:lnTo>
                  <a:pt x="20787" y="10279"/>
                </a:lnTo>
                <a:lnTo>
                  <a:pt x="20124" y="10123"/>
                </a:lnTo>
                <a:lnTo>
                  <a:pt x="19690" y="10264"/>
                </a:lnTo>
                <a:lnTo>
                  <a:pt x="19632" y="10837"/>
                </a:lnTo>
                <a:lnTo>
                  <a:pt x="19889" y="11603"/>
                </a:lnTo>
                <a:lnTo>
                  <a:pt x="20039" y="12377"/>
                </a:lnTo>
                <a:lnTo>
                  <a:pt x="20737" y="12488"/>
                </a:lnTo>
                <a:lnTo>
                  <a:pt x="20659" y="13292"/>
                </a:lnTo>
                <a:lnTo>
                  <a:pt x="19946" y="14236"/>
                </a:lnTo>
                <a:lnTo>
                  <a:pt x="19697" y="14757"/>
                </a:lnTo>
                <a:lnTo>
                  <a:pt x="19518" y="15293"/>
                </a:lnTo>
                <a:lnTo>
                  <a:pt x="19347" y="15947"/>
                </a:lnTo>
                <a:lnTo>
                  <a:pt x="18549" y="16304"/>
                </a:lnTo>
                <a:lnTo>
                  <a:pt x="17979" y="16721"/>
                </a:lnTo>
                <a:lnTo>
                  <a:pt x="17594" y="16981"/>
                </a:lnTo>
                <a:lnTo>
                  <a:pt x="16496" y="17018"/>
                </a:lnTo>
                <a:lnTo>
                  <a:pt x="16382" y="17554"/>
                </a:lnTo>
                <a:lnTo>
                  <a:pt x="16268" y="17970"/>
                </a:lnTo>
                <a:lnTo>
                  <a:pt x="16610" y="18744"/>
                </a:lnTo>
                <a:lnTo>
                  <a:pt x="16610" y="19755"/>
                </a:lnTo>
                <a:lnTo>
                  <a:pt x="16211" y="19815"/>
                </a:lnTo>
                <a:lnTo>
                  <a:pt x="15754" y="19755"/>
                </a:lnTo>
                <a:lnTo>
                  <a:pt x="15355" y="19339"/>
                </a:lnTo>
                <a:lnTo>
                  <a:pt x="15070" y="19517"/>
                </a:lnTo>
                <a:lnTo>
                  <a:pt x="15127" y="19993"/>
                </a:lnTo>
                <a:lnTo>
                  <a:pt x="15013" y="20350"/>
                </a:lnTo>
                <a:lnTo>
                  <a:pt x="14650" y="20990"/>
                </a:lnTo>
                <a:lnTo>
                  <a:pt x="14215" y="21600"/>
                </a:lnTo>
                <a:lnTo>
                  <a:pt x="13587" y="21540"/>
                </a:lnTo>
                <a:lnTo>
                  <a:pt x="13302" y="21302"/>
                </a:lnTo>
                <a:lnTo>
                  <a:pt x="12846" y="21005"/>
                </a:lnTo>
                <a:lnTo>
                  <a:pt x="12390" y="21064"/>
                </a:lnTo>
                <a:lnTo>
                  <a:pt x="11876" y="21064"/>
                </a:lnTo>
                <a:lnTo>
                  <a:pt x="11819" y="20707"/>
                </a:lnTo>
                <a:lnTo>
                  <a:pt x="11591" y="20291"/>
                </a:lnTo>
                <a:lnTo>
                  <a:pt x="11363" y="19934"/>
                </a:lnTo>
                <a:lnTo>
                  <a:pt x="10850" y="19696"/>
                </a:lnTo>
                <a:lnTo>
                  <a:pt x="10679" y="19220"/>
                </a:lnTo>
                <a:lnTo>
                  <a:pt x="10280" y="18982"/>
                </a:lnTo>
                <a:lnTo>
                  <a:pt x="9823" y="19220"/>
                </a:lnTo>
                <a:lnTo>
                  <a:pt x="9481" y="19636"/>
                </a:lnTo>
                <a:lnTo>
                  <a:pt x="8968" y="19339"/>
                </a:lnTo>
                <a:lnTo>
                  <a:pt x="8512" y="18982"/>
                </a:lnTo>
                <a:lnTo>
                  <a:pt x="7884" y="18684"/>
                </a:lnTo>
                <a:lnTo>
                  <a:pt x="7086" y="18327"/>
                </a:lnTo>
                <a:lnTo>
                  <a:pt x="6630" y="18446"/>
                </a:lnTo>
                <a:lnTo>
                  <a:pt x="6002" y="18565"/>
                </a:lnTo>
                <a:lnTo>
                  <a:pt x="5375" y="18744"/>
                </a:lnTo>
                <a:lnTo>
                  <a:pt x="4919" y="18744"/>
                </a:lnTo>
                <a:lnTo>
                  <a:pt x="4463" y="18327"/>
                </a:lnTo>
                <a:lnTo>
                  <a:pt x="3949" y="17792"/>
                </a:lnTo>
                <a:lnTo>
                  <a:pt x="3322" y="18208"/>
                </a:lnTo>
                <a:lnTo>
                  <a:pt x="2638" y="17613"/>
                </a:lnTo>
                <a:lnTo>
                  <a:pt x="1611" y="17554"/>
                </a:lnTo>
                <a:lnTo>
                  <a:pt x="984" y="17494"/>
                </a:lnTo>
                <a:lnTo>
                  <a:pt x="642" y="17152"/>
                </a:lnTo>
                <a:lnTo>
                  <a:pt x="699" y="16326"/>
                </a:lnTo>
                <a:lnTo>
                  <a:pt x="642" y="15865"/>
                </a:lnTo>
                <a:lnTo>
                  <a:pt x="0" y="14809"/>
                </a:lnTo>
                <a:lnTo>
                  <a:pt x="399" y="14370"/>
                </a:lnTo>
                <a:lnTo>
                  <a:pt x="977" y="14058"/>
                </a:lnTo>
                <a:lnTo>
                  <a:pt x="1490" y="13515"/>
                </a:lnTo>
                <a:lnTo>
                  <a:pt x="2003" y="13136"/>
                </a:lnTo>
                <a:lnTo>
                  <a:pt x="2502" y="12979"/>
                </a:lnTo>
                <a:lnTo>
                  <a:pt x="2481" y="12206"/>
                </a:lnTo>
                <a:lnTo>
                  <a:pt x="2566" y="11373"/>
                </a:lnTo>
                <a:lnTo>
                  <a:pt x="2260" y="10889"/>
                </a:lnTo>
                <a:lnTo>
                  <a:pt x="2474" y="10592"/>
                </a:lnTo>
                <a:lnTo>
                  <a:pt x="2459" y="9997"/>
                </a:lnTo>
                <a:lnTo>
                  <a:pt x="2866" y="9588"/>
                </a:lnTo>
                <a:lnTo>
                  <a:pt x="3158" y="8390"/>
                </a:lnTo>
                <a:lnTo>
                  <a:pt x="3500" y="7914"/>
                </a:lnTo>
                <a:lnTo>
                  <a:pt x="3956" y="7624"/>
                </a:lnTo>
                <a:lnTo>
                  <a:pt x="4448" y="7899"/>
                </a:lnTo>
                <a:lnTo>
                  <a:pt x="4826" y="7743"/>
                </a:lnTo>
                <a:lnTo>
                  <a:pt x="5446" y="7252"/>
                </a:lnTo>
                <a:lnTo>
                  <a:pt x="5710" y="6493"/>
                </a:lnTo>
                <a:lnTo>
                  <a:pt x="5731" y="6069"/>
                </a:lnTo>
                <a:lnTo>
                  <a:pt x="5275" y="5623"/>
                </a:lnTo>
                <a:lnTo>
                  <a:pt x="5304" y="5036"/>
                </a:lnTo>
                <a:lnTo>
                  <a:pt x="5304" y="4664"/>
                </a:lnTo>
                <a:lnTo>
                  <a:pt x="5710" y="4277"/>
                </a:lnTo>
                <a:lnTo>
                  <a:pt x="6451" y="4455"/>
                </a:lnTo>
                <a:lnTo>
                  <a:pt x="6993" y="4351"/>
                </a:lnTo>
                <a:lnTo>
                  <a:pt x="7143" y="3726"/>
                </a:lnTo>
                <a:lnTo>
                  <a:pt x="6908" y="3146"/>
                </a:lnTo>
                <a:lnTo>
                  <a:pt x="7592" y="2789"/>
                </a:lnTo>
                <a:lnTo>
                  <a:pt x="8276" y="2246"/>
                </a:lnTo>
                <a:lnTo>
                  <a:pt x="8234" y="1644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5607396" y="3553043"/>
            <a:ext cx="1994365" cy="18108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5695" y="17125"/>
                </a:moveTo>
                <a:lnTo>
                  <a:pt x="16093" y="16746"/>
                </a:lnTo>
                <a:lnTo>
                  <a:pt x="16590" y="16638"/>
                </a:lnTo>
                <a:lnTo>
                  <a:pt x="17137" y="15935"/>
                </a:lnTo>
                <a:lnTo>
                  <a:pt x="17535" y="15826"/>
                </a:lnTo>
                <a:lnTo>
                  <a:pt x="17833" y="15556"/>
                </a:lnTo>
                <a:lnTo>
                  <a:pt x="17933" y="14853"/>
                </a:lnTo>
                <a:lnTo>
                  <a:pt x="17833" y="13934"/>
                </a:lnTo>
                <a:lnTo>
                  <a:pt x="18082" y="13501"/>
                </a:lnTo>
                <a:lnTo>
                  <a:pt x="18132" y="12852"/>
                </a:lnTo>
                <a:lnTo>
                  <a:pt x="18629" y="12365"/>
                </a:lnTo>
                <a:lnTo>
                  <a:pt x="18629" y="11662"/>
                </a:lnTo>
                <a:lnTo>
                  <a:pt x="19076" y="11067"/>
                </a:lnTo>
                <a:lnTo>
                  <a:pt x="19574" y="10634"/>
                </a:lnTo>
                <a:lnTo>
                  <a:pt x="20121" y="10039"/>
                </a:lnTo>
                <a:lnTo>
                  <a:pt x="20369" y="9390"/>
                </a:lnTo>
                <a:lnTo>
                  <a:pt x="20369" y="8687"/>
                </a:lnTo>
                <a:lnTo>
                  <a:pt x="20320" y="7984"/>
                </a:lnTo>
                <a:lnTo>
                  <a:pt x="20717" y="7930"/>
                </a:lnTo>
                <a:lnTo>
                  <a:pt x="21115" y="7930"/>
                </a:lnTo>
                <a:lnTo>
                  <a:pt x="21563" y="7714"/>
                </a:lnTo>
                <a:lnTo>
                  <a:pt x="21600" y="6842"/>
                </a:lnTo>
                <a:lnTo>
                  <a:pt x="21569" y="6024"/>
                </a:lnTo>
                <a:lnTo>
                  <a:pt x="21308" y="4807"/>
                </a:lnTo>
                <a:lnTo>
                  <a:pt x="20463" y="4908"/>
                </a:lnTo>
                <a:lnTo>
                  <a:pt x="20164" y="4523"/>
                </a:lnTo>
                <a:lnTo>
                  <a:pt x="20021" y="3921"/>
                </a:lnTo>
                <a:lnTo>
                  <a:pt x="20282" y="3272"/>
                </a:lnTo>
                <a:lnTo>
                  <a:pt x="20201" y="2583"/>
                </a:lnTo>
                <a:lnTo>
                  <a:pt x="19698" y="2292"/>
                </a:lnTo>
                <a:lnTo>
                  <a:pt x="19437" y="1927"/>
                </a:lnTo>
                <a:lnTo>
                  <a:pt x="18989" y="1812"/>
                </a:lnTo>
                <a:lnTo>
                  <a:pt x="18567" y="1785"/>
                </a:lnTo>
                <a:lnTo>
                  <a:pt x="18076" y="1825"/>
                </a:lnTo>
                <a:lnTo>
                  <a:pt x="17728" y="2157"/>
                </a:lnTo>
                <a:lnTo>
                  <a:pt x="17504" y="2555"/>
                </a:lnTo>
                <a:lnTo>
                  <a:pt x="16845" y="3008"/>
                </a:lnTo>
                <a:lnTo>
                  <a:pt x="16192" y="3022"/>
                </a:lnTo>
                <a:lnTo>
                  <a:pt x="15670" y="2839"/>
                </a:lnTo>
                <a:lnTo>
                  <a:pt x="15148" y="2839"/>
                </a:lnTo>
                <a:lnTo>
                  <a:pt x="14961" y="2495"/>
                </a:lnTo>
                <a:lnTo>
                  <a:pt x="14663" y="2272"/>
                </a:lnTo>
                <a:lnTo>
                  <a:pt x="14446" y="1825"/>
                </a:lnTo>
                <a:lnTo>
                  <a:pt x="13849" y="1812"/>
                </a:lnTo>
                <a:lnTo>
                  <a:pt x="13451" y="1609"/>
                </a:lnTo>
                <a:lnTo>
                  <a:pt x="13712" y="1285"/>
                </a:lnTo>
                <a:lnTo>
                  <a:pt x="13606" y="953"/>
                </a:lnTo>
                <a:lnTo>
                  <a:pt x="13097" y="487"/>
                </a:lnTo>
                <a:lnTo>
                  <a:pt x="12537" y="149"/>
                </a:lnTo>
                <a:lnTo>
                  <a:pt x="12059" y="142"/>
                </a:lnTo>
                <a:lnTo>
                  <a:pt x="11680" y="392"/>
                </a:lnTo>
                <a:lnTo>
                  <a:pt x="11443" y="872"/>
                </a:lnTo>
                <a:lnTo>
                  <a:pt x="11101" y="1034"/>
                </a:lnTo>
                <a:lnTo>
                  <a:pt x="10803" y="1278"/>
                </a:lnTo>
                <a:lnTo>
                  <a:pt x="10617" y="1095"/>
                </a:lnTo>
                <a:lnTo>
                  <a:pt x="10213" y="811"/>
                </a:lnTo>
                <a:lnTo>
                  <a:pt x="9821" y="433"/>
                </a:lnTo>
                <a:lnTo>
                  <a:pt x="9318" y="68"/>
                </a:lnTo>
                <a:lnTo>
                  <a:pt x="8771" y="0"/>
                </a:lnTo>
                <a:lnTo>
                  <a:pt x="8398" y="453"/>
                </a:lnTo>
                <a:lnTo>
                  <a:pt x="7820" y="1082"/>
                </a:lnTo>
                <a:lnTo>
                  <a:pt x="7764" y="1582"/>
                </a:lnTo>
                <a:lnTo>
                  <a:pt x="7509" y="2055"/>
                </a:lnTo>
                <a:lnTo>
                  <a:pt x="7527" y="2522"/>
                </a:lnTo>
                <a:lnTo>
                  <a:pt x="7136" y="2900"/>
                </a:lnTo>
                <a:lnTo>
                  <a:pt x="6775" y="3150"/>
                </a:lnTo>
                <a:lnTo>
                  <a:pt x="6067" y="3995"/>
                </a:lnTo>
                <a:lnTo>
                  <a:pt x="4991" y="3414"/>
                </a:lnTo>
                <a:lnTo>
                  <a:pt x="4538" y="3306"/>
                </a:lnTo>
                <a:lnTo>
                  <a:pt x="4183" y="3637"/>
                </a:lnTo>
                <a:lnTo>
                  <a:pt x="4096" y="4205"/>
                </a:lnTo>
                <a:lnTo>
                  <a:pt x="3817" y="4509"/>
                </a:lnTo>
                <a:lnTo>
                  <a:pt x="3425" y="4482"/>
                </a:lnTo>
                <a:lnTo>
                  <a:pt x="2940" y="4428"/>
                </a:lnTo>
                <a:lnTo>
                  <a:pt x="2524" y="4685"/>
                </a:lnTo>
                <a:lnTo>
                  <a:pt x="1970" y="5111"/>
                </a:lnTo>
                <a:lnTo>
                  <a:pt x="1293" y="5233"/>
                </a:lnTo>
                <a:lnTo>
                  <a:pt x="1473" y="6254"/>
                </a:lnTo>
                <a:lnTo>
                  <a:pt x="1374" y="6957"/>
                </a:lnTo>
                <a:lnTo>
                  <a:pt x="1324" y="7768"/>
                </a:lnTo>
                <a:lnTo>
                  <a:pt x="1324" y="8579"/>
                </a:lnTo>
                <a:lnTo>
                  <a:pt x="1125" y="9174"/>
                </a:lnTo>
                <a:lnTo>
                  <a:pt x="876" y="10094"/>
                </a:lnTo>
                <a:lnTo>
                  <a:pt x="479" y="10634"/>
                </a:lnTo>
                <a:lnTo>
                  <a:pt x="81" y="11337"/>
                </a:lnTo>
                <a:lnTo>
                  <a:pt x="0" y="11892"/>
                </a:lnTo>
                <a:lnTo>
                  <a:pt x="628" y="12149"/>
                </a:lnTo>
                <a:lnTo>
                  <a:pt x="1274" y="12149"/>
                </a:lnTo>
                <a:lnTo>
                  <a:pt x="1871" y="11770"/>
                </a:lnTo>
                <a:lnTo>
                  <a:pt x="2020" y="11175"/>
                </a:lnTo>
                <a:lnTo>
                  <a:pt x="2020" y="10688"/>
                </a:lnTo>
                <a:lnTo>
                  <a:pt x="1772" y="10148"/>
                </a:lnTo>
                <a:lnTo>
                  <a:pt x="2517" y="10472"/>
                </a:lnTo>
                <a:lnTo>
                  <a:pt x="2865" y="10743"/>
                </a:lnTo>
                <a:lnTo>
                  <a:pt x="3164" y="11283"/>
                </a:lnTo>
                <a:lnTo>
                  <a:pt x="3611" y="11878"/>
                </a:lnTo>
                <a:lnTo>
                  <a:pt x="4009" y="12419"/>
                </a:lnTo>
                <a:lnTo>
                  <a:pt x="4040" y="12899"/>
                </a:lnTo>
                <a:lnTo>
                  <a:pt x="4954" y="13122"/>
                </a:lnTo>
                <a:lnTo>
                  <a:pt x="5799" y="13230"/>
                </a:lnTo>
                <a:lnTo>
                  <a:pt x="6346" y="13393"/>
                </a:lnTo>
                <a:lnTo>
                  <a:pt x="6993" y="13663"/>
                </a:lnTo>
                <a:lnTo>
                  <a:pt x="7440" y="13988"/>
                </a:lnTo>
                <a:lnTo>
                  <a:pt x="8037" y="14366"/>
                </a:lnTo>
                <a:lnTo>
                  <a:pt x="8435" y="14312"/>
                </a:lnTo>
                <a:lnTo>
                  <a:pt x="8814" y="14927"/>
                </a:lnTo>
                <a:lnTo>
                  <a:pt x="9380" y="15177"/>
                </a:lnTo>
                <a:lnTo>
                  <a:pt x="9728" y="14799"/>
                </a:lnTo>
                <a:lnTo>
                  <a:pt x="10374" y="15123"/>
                </a:lnTo>
                <a:lnTo>
                  <a:pt x="10722" y="14583"/>
                </a:lnTo>
                <a:lnTo>
                  <a:pt x="11220" y="14745"/>
                </a:lnTo>
                <a:lnTo>
                  <a:pt x="11767" y="15556"/>
                </a:lnTo>
                <a:lnTo>
                  <a:pt x="10822" y="16421"/>
                </a:lnTo>
                <a:lnTo>
                  <a:pt x="10175" y="16854"/>
                </a:lnTo>
                <a:lnTo>
                  <a:pt x="10175" y="17503"/>
                </a:lnTo>
                <a:lnTo>
                  <a:pt x="10424" y="17990"/>
                </a:lnTo>
                <a:lnTo>
                  <a:pt x="11120" y="18098"/>
                </a:lnTo>
                <a:lnTo>
                  <a:pt x="12214" y="19396"/>
                </a:lnTo>
                <a:lnTo>
                  <a:pt x="12662" y="20153"/>
                </a:lnTo>
                <a:lnTo>
                  <a:pt x="12662" y="20802"/>
                </a:lnTo>
                <a:lnTo>
                  <a:pt x="13401" y="21600"/>
                </a:lnTo>
                <a:lnTo>
                  <a:pt x="14352" y="21559"/>
                </a:lnTo>
                <a:lnTo>
                  <a:pt x="14850" y="20748"/>
                </a:lnTo>
                <a:lnTo>
                  <a:pt x="15347" y="20153"/>
                </a:lnTo>
                <a:lnTo>
                  <a:pt x="15944" y="20153"/>
                </a:lnTo>
                <a:lnTo>
                  <a:pt x="16391" y="19829"/>
                </a:lnTo>
                <a:lnTo>
                  <a:pt x="16540" y="19234"/>
                </a:lnTo>
                <a:lnTo>
                  <a:pt x="16093" y="18801"/>
                </a:lnTo>
                <a:lnTo>
                  <a:pt x="15794" y="18368"/>
                </a:lnTo>
                <a:lnTo>
                  <a:pt x="15546" y="17665"/>
                </a:lnTo>
                <a:lnTo>
                  <a:pt x="15695" y="17125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7045059" y="4200442"/>
            <a:ext cx="1158167" cy="12823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9265" y="15315"/>
                </a:moveTo>
                <a:lnTo>
                  <a:pt x="8676" y="16412"/>
                </a:lnTo>
                <a:lnTo>
                  <a:pt x="7307" y="16412"/>
                </a:lnTo>
                <a:lnTo>
                  <a:pt x="6451" y="16565"/>
                </a:lnTo>
                <a:lnTo>
                  <a:pt x="5424" y="16488"/>
                </a:lnTo>
                <a:lnTo>
                  <a:pt x="4996" y="16031"/>
                </a:lnTo>
                <a:lnTo>
                  <a:pt x="4568" y="15420"/>
                </a:lnTo>
                <a:lnTo>
                  <a:pt x="3627" y="15344"/>
                </a:lnTo>
                <a:lnTo>
                  <a:pt x="3113" y="14734"/>
                </a:lnTo>
                <a:lnTo>
                  <a:pt x="2257" y="14123"/>
                </a:lnTo>
                <a:lnTo>
                  <a:pt x="1230" y="14200"/>
                </a:lnTo>
                <a:lnTo>
                  <a:pt x="0" y="14019"/>
                </a:lnTo>
                <a:lnTo>
                  <a:pt x="171" y="13284"/>
                </a:lnTo>
                <a:lnTo>
                  <a:pt x="834" y="12769"/>
                </a:lnTo>
                <a:lnTo>
                  <a:pt x="1744" y="12588"/>
                </a:lnTo>
                <a:lnTo>
                  <a:pt x="2664" y="11615"/>
                </a:lnTo>
                <a:lnTo>
                  <a:pt x="3370" y="11453"/>
                </a:lnTo>
                <a:lnTo>
                  <a:pt x="3894" y="11034"/>
                </a:lnTo>
                <a:lnTo>
                  <a:pt x="4044" y="10023"/>
                </a:lnTo>
                <a:lnTo>
                  <a:pt x="3862" y="8754"/>
                </a:lnTo>
                <a:lnTo>
                  <a:pt x="4333" y="8163"/>
                </a:lnTo>
                <a:lnTo>
                  <a:pt x="4397" y="7267"/>
                </a:lnTo>
                <a:lnTo>
                  <a:pt x="5264" y="6580"/>
                </a:lnTo>
                <a:lnTo>
                  <a:pt x="5264" y="5550"/>
                </a:lnTo>
                <a:lnTo>
                  <a:pt x="6034" y="4721"/>
                </a:lnTo>
                <a:lnTo>
                  <a:pt x="6975" y="4043"/>
                </a:lnTo>
                <a:lnTo>
                  <a:pt x="7842" y="3290"/>
                </a:lnTo>
                <a:lnTo>
                  <a:pt x="8227" y="2375"/>
                </a:lnTo>
                <a:lnTo>
                  <a:pt x="8248" y="1287"/>
                </a:lnTo>
                <a:lnTo>
                  <a:pt x="8152" y="381"/>
                </a:lnTo>
                <a:lnTo>
                  <a:pt x="8858" y="324"/>
                </a:lnTo>
                <a:lnTo>
                  <a:pt x="9575" y="296"/>
                </a:lnTo>
                <a:lnTo>
                  <a:pt x="10303" y="0"/>
                </a:lnTo>
                <a:lnTo>
                  <a:pt x="10880" y="601"/>
                </a:lnTo>
                <a:lnTo>
                  <a:pt x="11233" y="1173"/>
                </a:lnTo>
                <a:lnTo>
                  <a:pt x="11758" y="1469"/>
                </a:lnTo>
                <a:lnTo>
                  <a:pt x="12367" y="1755"/>
                </a:lnTo>
                <a:lnTo>
                  <a:pt x="12945" y="1316"/>
                </a:lnTo>
                <a:lnTo>
                  <a:pt x="13897" y="1440"/>
                </a:lnTo>
                <a:lnTo>
                  <a:pt x="14486" y="954"/>
                </a:lnTo>
                <a:lnTo>
                  <a:pt x="15085" y="515"/>
                </a:lnTo>
                <a:lnTo>
                  <a:pt x="15609" y="944"/>
                </a:lnTo>
                <a:lnTo>
                  <a:pt x="16593" y="1001"/>
                </a:lnTo>
                <a:lnTo>
                  <a:pt x="18166" y="1097"/>
                </a:lnTo>
                <a:lnTo>
                  <a:pt x="19097" y="1860"/>
                </a:lnTo>
                <a:lnTo>
                  <a:pt x="20059" y="1297"/>
                </a:lnTo>
                <a:lnTo>
                  <a:pt x="20808" y="1984"/>
                </a:lnTo>
                <a:lnTo>
                  <a:pt x="21547" y="2546"/>
                </a:lnTo>
                <a:lnTo>
                  <a:pt x="21600" y="3290"/>
                </a:lnTo>
                <a:lnTo>
                  <a:pt x="21429" y="3977"/>
                </a:lnTo>
                <a:lnTo>
                  <a:pt x="21001" y="4587"/>
                </a:lnTo>
                <a:lnTo>
                  <a:pt x="21514" y="5808"/>
                </a:lnTo>
                <a:lnTo>
                  <a:pt x="20744" y="6113"/>
                </a:lnTo>
                <a:lnTo>
                  <a:pt x="20231" y="6571"/>
                </a:lnTo>
                <a:lnTo>
                  <a:pt x="20487" y="7486"/>
                </a:lnTo>
                <a:lnTo>
                  <a:pt x="20744" y="8020"/>
                </a:lnTo>
                <a:lnTo>
                  <a:pt x="20231" y="8554"/>
                </a:lnTo>
                <a:lnTo>
                  <a:pt x="19717" y="9165"/>
                </a:lnTo>
                <a:lnTo>
                  <a:pt x="19803" y="9851"/>
                </a:lnTo>
                <a:lnTo>
                  <a:pt x="20316" y="10233"/>
                </a:lnTo>
                <a:lnTo>
                  <a:pt x="20830" y="10767"/>
                </a:lnTo>
                <a:lnTo>
                  <a:pt x="20744" y="11530"/>
                </a:lnTo>
                <a:lnTo>
                  <a:pt x="20059" y="11682"/>
                </a:lnTo>
                <a:lnTo>
                  <a:pt x="19289" y="11987"/>
                </a:lnTo>
                <a:lnTo>
                  <a:pt x="19118" y="12750"/>
                </a:lnTo>
                <a:lnTo>
                  <a:pt x="18177" y="13437"/>
                </a:lnTo>
                <a:lnTo>
                  <a:pt x="18262" y="14276"/>
                </a:lnTo>
                <a:lnTo>
                  <a:pt x="18262" y="15039"/>
                </a:lnTo>
                <a:lnTo>
                  <a:pt x="18519" y="15516"/>
                </a:lnTo>
                <a:lnTo>
                  <a:pt x="18519" y="15954"/>
                </a:lnTo>
                <a:lnTo>
                  <a:pt x="17834" y="16565"/>
                </a:lnTo>
                <a:lnTo>
                  <a:pt x="17160" y="17032"/>
                </a:lnTo>
                <a:lnTo>
                  <a:pt x="15951" y="17862"/>
                </a:lnTo>
                <a:lnTo>
                  <a:pt x="15010" y="18319"/>
                </a:lnTo>
                <a:lnTo>
                  <a:pt x="14411" y="18701"/>
                </a:lnTo>
                <a:lnTo>
                  <a:pt x="14325" y="19235"/>
                </a:lnTo>
                <a:lnTo>
                  <a:pt x="14325" y="20074"/>
                </a:lnTo>
                <a:lnTo>
                  <a:pt x="13640" y="20761"/>
                </a:lnTo>
                <a:lnTo>
                  <a:pt x="12613" y="21524"/>
                </a:lnTo>
                <a:lnTo>
                  <a:pt x="11758" y="21600"/>
                </a:lnTo>
                <a:lnTo>
                  <a:pt x="10645" y="21295"/>
                </a:lnTo>
                <a:lnTo>
                  <a:pt x="10206" y="20742"/>
                </a:lnTo>
                <a:lnTo>
                  <a:pt x="10046" y="19922"/>
                </a:lnTo>
                <a:lnTo>
                  <a:pt x="9703" y="19388"/>
                </a:lnTo>
                <a:lnTo>
                  <a:pt x="8848" y="19311"/>
                </a:lnTo>
                <a:lnTo>
                  <a:pt x="8313" y="18463"/>
                </a:lnTo>
                <a:lnTo>
                  <a:pt x="9275" y="18014"/>
                </a:lnTo>
                <a:lnTo>
                  <a:pt x="10206" y="16746"/>
                </a:lnTo>
                <a:lnTo>
                  <a:pt x="9789" y="15878"/>
                </a:lnTo>
                <a:lnTo>
                  <a:pt x="9265" y="15315"/>
                </a:lnTo>
                <a:close/>
              </a:path>
            </a:pathLst>
          </a:custGeom>
          <a:solidFill>
            <a:srgbClr val="312B7A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7799185" y="4315989"/>
            <a:ext cx="1248846" cy="178248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68" y="13038"/>
                </a:moveTo>
                <a:lnTo>
                  <a:pt x="258" y="12448"/>
                </a:lnTo>
                <a:lnTo>
                  <a:pt x="327" y="12070"/>
                </a:lnTo>
                <a:lnTo>
                  <a:pt x="952" y="11741"/>
                </a:lnTo>
                <a:lnTo>
                  <a:pt x="1814" y="11432"/>
                </a:lnTo>
                <a:lnTo>
                  <a:pt x="2736" y="10924"/>
                </a:lnTo>
                <a:lnTo>
                  <a:pt x="3479" y="10525"/>
                </a:lnTo>
                <a:lnTo>
                  <a:pt x="4153" y="10079"/>
                </a:lnTo>
                <a:lnTo>
                  <a:pt x="4163" y="9729"/>
                </a:lnTo>
                <a:lnTo>
                  <a:pt x="3916" y="9399"/>
                </a:lnTo>
                <a:lnTo>
                  <a:pt x="3896" y="8816"/>
                </a:lnTo>
                <a:lnTo>
                  <a:pt x="3836" y="8260"/>
                </a:lnTo>
                <a:lnTo>
                  <a:pt x="4699" y="7765"/>
                </a:lnTo>
                <a:lnTo>
                  <a:pt x="4877" y="7230"/>
                </a:lnTo>
                <a:lnTo>
                  <a:pt x="5561" y="6983"/>
                </a:lnTo>
                <a:lnTo>
                  <a:pt x="6186" y="6880"/>
                </a:lnTo>
                <a:lnTo>
                  <a:pt x="6324" y="6330"/>
                </a:lnTo>
                <a:lnTo>
                  <a:pt x="5789" y="5960"/>
                </a:lnTo>
                <a:lnTo>
                  <a:pt x="5343" y="5664"/>
                </a:lnTo>
                <a:lnTo>
                  <a:pt x="5264" y="5197"/>
                </a:lnTo>
                <a:lnTo>
                  <a:pt x="5789" y="4696"/>
                </a:lnTo>
                <a:lnTo>
                  <a:pt x="6215" y="4346"/>
                </a:lnTo>
                <a:lnTo>
                  <a:pt x="5997" y="3962"/>
                </a:lnTo>
                <a:lnTo>
                  <a:pt x="5759" y="3323"/>
                </a:lnTo>
                <a:lnTo>
                  <a:pt x="6215" y="2966"/>
                </a:lnTo>
                <a:lnTo>
                  <a:pt x="6949" y="2767"/>
                </a:lnTo>
                <a:lnTo>
                  <a:pt x="6453" y="1840"/>
                </a:lnTo>
                <a:lnTo>
                  <a:pt x="6860" y="1442"/>
                </a:lnTo>
                <a:lnTo>
                  <a:pt x="6989" y="913"/>
                </a:lnTo>
                <a:lnTo>
                  <a:pt x="6959" y="391"/>
                </a:lnTo>
                <a:lnTo>
                  <a:pt x="7573" y="391"/>
                </a:lnTo>
                <a:lnTo>
                  <a:pt x="8416" y="233"/>
                </a:lnTo>
                <a:lnTo>
                  <a:pt x="9298" y="144"/>
                </a:lnTo>
                <a:lnTo>
                  <a:pt x="9962" y="0"/>
                </a:lnTo>
                <a:lnTo>
                  <a:pt x="11925" y="604"/>
                </a:lnTo>
                <a:lnTo>
                  <a:pt x="12579" y="954"/>
                </a:lnTo>
                <a:lnTo>
                  <a:pt x="13283" y="1215"/>
                </a:lnTo>
                <a:lnTo>
                  <a:pt x="13729" y="851"/>
                </a:lnTo>
                <a:lnTo>
                  <a:pt x="14364" y="618"/>
                </a:lnTo>
                <a:lnTo>
                  <a:pt x="14929" y="810"/>
                </a:lnTo>
                <a:lnTo>
                  <a:pt x="15186" y="1284"/>
                </a:lnTo>
                <a:lnTo>
                  <a:pt x="15930" y="1510"/>
                </a:lnTo>
                <a:lnTo>
                  <a:pt x="16525" y="2170"/>
                </a:lnTo>
                <a:lnTo>
                  <a:pt x="16594" y="2520"/>
                </a:lnTo>
                <a:lnTo>
                  <a:pt x="17219" y="2534"/>
                </a:lnTo>
                <a:lnTo>
                  <a:pt x="17873" y="2479"/>
                </a:lnTo>
                <a:lnTo>
                  <a:pt x="18408" y="2685"/>
                </a:lnTo>
                <a:lnTo>
                  <a:pt x="19023" y="2987"/>
                </a:lnTo>
                <a:lnTo>
                  <a:pt x="19855" y="3048"/>
                </a:lnTo>
                <a:lnTo>
                  <a:pt x="19935" y="3639"/>
                </a:lnTo>
                <a:lnTo>
                  <a:pt x="19935" y="4023"/>
                </a:lnTo>
                <a:lnTo>
                  <a:pt x="19697" y="4353"/>
                </a:lnTo>
                <a:lnTo>
                  <a:pt x="20014" y="4573"/>
                </a:lnTo>
                <a:lnTo>
                  <a:pt x="20331" y="4737"/>
                </a:lnTo>
                <a:lnTo>
                  <a:pt x="20728" y="5232"/>
                </a:lnTo>
                <a:lnTo>
                  <a:pt x="20966" y="5836"/>
                </a:lnTo>
                <a:lnTo>
                  <a:pt x="20569" y="6275"/>
                </a:lnTo>
                <a:lnTo>
                  <a:pt x="20460" y="6729"/>
                </a:lnTo>
                <a:lnTo>
                  <a:pt x="21283" y="7264"/>
                </a:lnTo>
                <a:lnTo>
                  <a:pt x="21362" y="7539"/>
                </a:lnTo>
                <a:lnTo>
                  <a:pt x="21600" y="7923"/>
                </a:lnTo>
                <a:lnTo>
                  <a:pt x="21203" y="8253"/>
                </a:lnTo>
                <a:lnTo>
                  <a:pt x="20728" y="8198"/>
                </a:lnTo>
                <a:lnTo>
                  <a:pt x="20331" y="8418"/>
                </a:lnTo>
                <a:lnTo>
                  <a:pt x="19697" y="8363"/>
                </a:lnTo>
                <a:lnTo>
                  <a:pt x="18983" y="8527"/>
                </a:lnTo>
                <a:lnTo>
                  <a:pt x="18111" y="8692"/>
                </a:lnTo>
                <a:lnTo>
                  <a:pt x="17318" y="8692"/>
                </a:lnTo>
                <a:lnTo>
                  <a:pt x="16842" y="8857"/>
                </a:lnTo>
                <a:lnTo>
                  <a:pt x="16604" y="9901"/>
                </a:lnTo>
                <a:lnTo>
                  <a:pt x="15652" y="10010"/>
                </a:lnTo>
                <a:lnTo>
                  <a:pt x="14939" y="10285"/>
                </a:lnTo>
                <a:lnTo>
                  <a:pt x="15177" y="10779"/>
                </a:lnTo>
                <a:lnTo>
                  <a:pt x="15652" y="11329"/>
                </a:lnTo>
                <a:lnTo>
                  <a:pt x="15018" y="11933"/>
                </a:lnTo>
                <a:lnTo>
                  <a:pt x="14383" y="12153"/>
                </a:lnTo>
                <a:lnTo>
                  <a:pt x="13749" y="12702"/>
                </a:lnTo>
                <a:lnTo>
                  <a:pt x="13115" y="13141"/>
                </a:lnTo>
                <a:lnTo>
                  <a:pt x="12401" y="13581"/>
                </a:lnTo>
                <a:lnTo>
                  <a:pt x="12480" y="14075"/>
                </a:lnTo>
                <a:lnTo>
                  <a:pt x="12480" y="14569"/>
                </a:lnTo>
                <a:lnTo>
                  <a:pt x="13194" y="14624"/>
                </a:lnTo>
                <a:lnTo>
                  <a:pt x="13590" y="14899"/>
                </a:lnTo>
                <a:lnTo>
                  <a:pt x="13511" y="15338"/>
                </a:lnTo>
                <a:lnTo>
                  <a:pt x="14146" y="15613"/>
                </a:lnTo>
                <a:lnTo>
                  <a:pt x="14621" y="16217"/>
                </a:lnTo>
                <a:lnTo>
                  <a:pt x="15097" y="16492"/>
                </a:lnTo>
                <a:lnTo>
                  <a:pt x="15573" y="16602"/>
                </a:lnTo>
                <a:lnTo>
                  <a:pt x="16128" y="17096"/>
                </a:lnTo>
                <a:lnTo>
                  <a:pt x="15970" y="17700"/>
                </a:lnTo>
                <a:lnTo>
                  <a:pt x="16683" y="18414"/>
                </a:lnTo>
                <a:lnTo>
                  <a:pt x="16525" y="19073"/>
                </a:lnTo>
                <a:lnTo>
                  <a:pt x="15652" y="19293"/>
                </a:lnTo>
                <a:lnTo>
                  <a:pt x="15018" y="19787"/>
                </a:lnTo>
                <a:lnTo>
                  <a:pt x="14066" y="19897"/>
                </a:lnTo>
                <a:lnTo>
                  <a:pt x="13511" y="20611"/>
                </a:lnTo>
                <a:lnTo>
                  <a:pt x="13432" y="21106"/>
                </a:lnTo>
                <a:lnTo>
                  <a:pt x="13115" y="21600"/>
                </a:lnTo>
                <a:lnTo>
                  <a:pt x="12560" y="21216"/>
                </a:lnTo>
                <a:lnTo>
                  <a:pt x="11132" y="21380"/>
                </a:lnTo>
                <a:lnTo>
                  <a:pt x="10508" y="20907"/>
                </a:lnTo>
                <a:lnTo>
                  <a:pt x="10508" y="20083"/>
                </a:lnTo>
                <a:lnTo>
                  <a:pt x="9328" y="20083"/>
                </a:lnTo>
                <a:lnTo>
                  <a:pt x="8832" y="19623"/>
                </a:lnTo>
                <a:lnTo>
                  <a:pt x="8594" y="19018"/>
                </a:lnTo>
                <a:lnTo>
                  <a:pt x="8456" y="18236"/>
                </a:lnTo>
                <a:lnTo>
                  <a:pt x="7405" y="17810"/>
                </a:lnTo>
                <a:lnTo>
                  <a:pt x="6453" y="17535"/>
                </a:lnTo>
                <a:lnTo>
                  <a:pt x="6106" y="17000"/>
                </a:lnTo>
                <a:lnTo>
                  <a:pt x="6057" y="16492"/>
                </a:lnTo>
                <a:lnTo>
                  <a:pt x="6106" y="15771"/>
                </a:lnTo>
                <a:lnTo>
                  <a:pt x="5660" y="15283"/>
                </a:lnTo>
                <a:lnTo>
                  <a:pt x="5026" y="15174"/>
                </a:lnTo>
                <a:lnTo>
                  <a:pt x="4233" y="14844"/>
                </a:lnTo>
                <a:lnTo>
                  <a:pt x="3202" y="14954"/>
                </a:lnTo>
                <a:lnTo>
                  <a:pt x="2567" y="14624"/>
                </a:lnTo>
                <a:lnTo>
                  <a:pt x="1616" y="14240"/>
                </a:lnTo>
                <a:lnTo>
                  <a:pt x="902" y="13910"/>
                </a:lnTo>
                <a:lnTo>
                  <a:pt x="0" y="13272"/>
                </a:lnTo>
                <a:lnTo>
                  <a:pt x="268" y="13038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8949318" y="4010697"/>
            <a:ext cx="1426186" cy="125459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24" y="6849"/>
                </a:moveTo>
                <a:lnTo>
                  <a:pt x="1406" y="6664"/>
                </a:lnTo>
                <a:lnTo>
                  <a:pt x="1858" y="7171"/>
                </a:lnTo>
                <a:lnTo>
                  <a:pt x="2509" y="7249"/>
                </a:lnTo>
                <a:lnTo>
                  <a:pt x="2917" y="7171"/>
                </a:lnTo>
                <a:lnTo>
                  <a:pt x="2900" y="5846"/>
                </a:lnTo>
                <a:lnTo>
                  <a:pt x="2509" y="4852"/>
                </a:lnTo>
                <a:lnTo>
                  <a:pt x="2769" y="3624"/>
                </a:lnTo>
                <a:lnTo>
                  <a:pt x="4115" y="3546"/>
                </a:lnTo>
                <a:lnTo>
                  <a:pt x="5261" y="2689"/>
                </a:lnTo>
                <a:lnTo>
                  <a:pt x="6251" y="2202"/>
                </a:lnTo>
                <a:lnTo>
                  <a:pt x="6694" y="565"/>
                </a:lnTo>
                <a:lnTo>
                  <a:pt x="6937" y="0"/>
                </a:lnTo>
                <a:lnTo>
                  <a:pt x="7301" y="887"/>
                </a:lnTo>
                <a:lnTo>
                  <a:pt x="8395" y="2514"/>
                </a:lnTo>
                <a:lnTo>
                  <a:pt x="9098" y="3050"/>
                </a:lnTo>
                <a:lnTo>
                  <a:pt x="9723" y="3751"/>
                </a:lnTo>
                <a:lnTo>
                  <a:pt x="10922" y="3897"/>
                </a:lnTo>
                <a:lnTo>
                  <a:pt x="11330" y="3605"/>
                </a:lnTo>
                <a:lnTo>
                  <a:pt x="11859" y="4209"/>
                </a:lnTo>
                <a:lnTo>
                  <a:pt x="12658" y="3985"/>
                </a:lnTo>
                <a:lnTo>
                  <a:pt x="13266" y="2962"/>
                </a:lnTo>
                <a:lnTo>
                  <a:pt x="13656" y="3693"/>
                </a:lnTo>
                <a:lnTo>
                  <a:pt x="13813" y="4823"/>
                </a:lnTo>
                <a:lnTo>
                  <a:pt x="14429" y="5359"/>
                </a:lnTo>
                <a:lnTo>
                  <a:pt x="15236" y="5466"/>
                </a:lnTo>
                <a:lnTo>
                  <a:pt x="16070" y="5797"/>
                </a:lnTo>
                <a:lnTo>
                  <a:pt x="17198" y="6401"/>
                </a:lnTo>
                <a:lnTo>
                  <a:pt x="17797" y="5885"/>
                </a:lnTo>
                <a:lnTo>
                  <a:pt x="18683" y="5466"/>
                </a:lnTo>
                <a:lnTo>
                  <a:pt x="19221" y="5787"/>
                </a:lnTo>
                <a:lnTo>
                  <a:pt x="19794" y="5943"/>
                </a:lnTo>
                <a:lnTo>
                  <a:pt x="20367" y="5846"/>
                </a:lnTo>
                <a:lnTo>
                  <a:pt x="20784" y="7161"/>
                </a:lnTo>
                <a:lnTo>
                  <a:pt x="21044" y="8106"/>
                </a:lnTo>
                <a:lnTo>
                  <a:pt x="21279" y="9334"/>
                </a:lnTo>
                <a:lnTo>
                  <a:pt x="21001" y="9801"/>
                </a:lnTo>
                <a:lnTo>
                  <a:pt x="21131" y="10347"/>
                </a:lnTo>
                <a:lnTo>
                  <a:pt x="21600" y="10883"/>
                </a:lnTo>
                <a:lnTo>
                  <a:pt x="21149" y="11195"/>
                </a:lnTo>
                <a:lnTo>
                  <a:pt x="20836" y="11545"/>
                </a:lnTo>
                <a:lnTo>
                  <a:pt x="20905" y="12247"/>
                </a:lnTo>
                <a:lnTo>
                  <a:pt x="20836" y="13026"/>
                </a:lnTo>
                <a:lnTo>
                  <a:pt x="20072" y="13650"/>
                </a:lnTo>
                <a:lnTo>
                  <a:pt x="19447" y="14273"/>
                </a:lnTo>
                <a:lnTo>
                  <a:pt x="18614" y="15209"/>
                </a:lnTo>
                <a:lnTo>
                  <a:pt x="17988" y="15520"/>
                </a:lnTo>
                <a:lnTo>
                  <a:pt x="17294" y="16144"/>
                </a:lnTo>
                <a:lnTo>
                  <a:pt x="16808" y="16845"/>
                </a:lnTo>
                <a:lnTo>
                  <a:pt x="16113" y="17157"/>
                </a:lnTo>
                <a:lnTo>
                  <a:pt x="15419" y="17547"/>
                </a:lnTo>
                <a:lnTo>
                  <a:pt x="15071" y="18171"/>
                </a:lnTo>
                <a:lnTo>
                  <a:pt x="14377" y="18872"/>
                </a:lnTo>
                <a:lnTo>
                  <a:pt x="13266" y="19496"/>
                </a:lnTo>
                <a:lnTo>
                  <a:pt x="12432" y="19729"/>
                </a:lnTo>
                <a:lnTo>
                  <a:pt x="11390" y="19573"/>
                </a:lnTo>
                <a:lnTo>
                  <a:pt x="10765" y="20197"/>
                </a:lnTo>
                <a:lnTo>
                  <a:pt x="9793" y="20353"/>
                </a:lnTo>
                <a:lnTo>
                  <a:pt x="9446" y="21054"/>
                </a:lnTo>
                <a:lnTo>
                  <a:pt x="8543" y="21366"/>
                </a:lnTo>
                <a:lnTo>
                  <a:pt x="7779" y="21288"/>
                </a:lnTo>
                <a:lnTo>
                  <a:pt x="7084" y="21600"/>
                </a:lnTo>
                <a:lnTo>
                  <a:pt x="6598" y="21288"/>
                </a:lnTo>
                <a:lnTo>
                  <a:pt x="6042" y="20197"/>
                </a:lnTo>
                <a:lnTo>
                  <a:pt x="5626" y="19340"/>
                </a:lnTo>
                <a:lnTo>
                  <a:pt x="5556" y="18326"/>
                </a:lnTo>
                <a:lnTo>
                  <a:pt x="5140" y="17625"/>
                </a:lnTo>
                <a:lnTo>
                  <a:pt x="5278" y="17001"/>
                </a:lnTo>
                <a:lnTo>
                  <a:pt x="4584" y="16378"/>
                </a:lnTo>
                <a:lnTo>
                  <a:pt x="3889" y="16222"/>
                </a:lnTo>
                <a:lnTo>
                  <a:pt x="3264" y="15988"/>
                </a:lnTo>
                <a:lnTo>
                  <a:pt x="2570" y="15754"/>
                </a:lnTo>
                <a:lnTo>
                  <a:pt x="2084" y="16222"/>
                </a:lnTo>
                <a:lnTo>
                  <a:pt x="1511" y="16514"/>
                </a:lnTo>
                <a:lnTo>
                  <a:pt x="1328" y="15998"/>
                </a:lnTo>
                <a:lnTo>
                  <a:pt x="1259" y="15559"/>
                </a:lnTo>
                <a:lnTo>
                  <a:pt x="547" y="14848"/>
                </a:lnTo>
                <a:lnTo>
                  <a:pt x="651" y="14127"/>
                </a:lnTo>
                <a:lnTo>
                  <a:pt x="972" y="13572"/>
                </a:lnTo>
                <a:lnTo>
                  <a:pt x="764" y="12695"/>
                </a:lnTo>
                <a:lnTo>
                  <a:pt x="425" y="12023"/>
                </a:lnTo>
                <a:lnTo>
                  <a:pt x="78" y="11000"/>
                </a:lnTo>
                <a:lnTo>
                  <a:pt x="0" y="9616"/>
                </a:lnTo>
                <a:lnTo>
                  <a:pt x="530" y="8778"/>
                </a:lnTo>
                <a:lnTo>
                  <a:pt x="964" y="7950"/>
                </a:lnTo>
                <a:lnTo>
                  <a:pt x="1120" y="7463"/>
                </a:lnTo>
                <a:lnTo>
                  <a:pt x="1024" y="6849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8517156" y="4926008"/>
            <a:ext cx="1536380" cy="140978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320" y="14820"/>
                </a:moveTo>
                <a:lnTo>
                  <a:pt x="3465" y="13951"/>
                </a:lnTo>
                <a:lnTo>
                  <a:pt x="2876" y="13040"/>
                </a:lnTo>
                <a:lnTo>
                  <a:pt x="3021" y="12267"/>
                </a:lnTo>
                <a:lnTo>
                  <a:pt x="2545" y="11659"/>
                </a:lnTo>
                <a:lnTo>
                  <a:pt x="2173" y="11529"/>
                </a:lnTo>
                <a:lnTo>
                  <a:pt x="1793" y="11191"/>
                </a:lnTo>
                <a:lnTo>
                  <a:pt x="1373" y="10409"/>
                </a:lnTo>
                <a:lnTo>
                  <a:pt x="889" y="10053"/>
                </a:lnTo>
                <a:lnTo>
                  <a:pt x="937" y="9498"/>
                </a:lnTo>
                <a:lnTo>
                  <a:pt x="630" y="9168"/>
                </a:lnTo>
                <a:lnTo>
                  <a:pt x="65" y="9081"/>
                </a:lnTo>
                <a:lnTo>
                  <a:pt x="24" y="8456"/>
                </a:lnTo>
                <a:lnTo>
                  <a:pt x="0" y="7840"/>
                </a:lnTo>
                <a:lnTo>
                  <a:pt x="1010" y="6798"/>
                </a:lnTo>
                <a:lnTo>
                  <a:pt x="1591" y="6034"/>
                </a:lnTo>
                <a:lnTo>
                  <a:pt x="2076" y="5773"/>
                </a:lnTo>
                <a:lnTo>
                  <a:pt x="2617" y="4992"/>
                </a:lnTo>
                <a:lnTo>
                  <a:pt x="2229" y="4289"/>
                </a:lnTo>
                <a:lnTo>
                  <a:pt x="2036" y="3672"/>
                </a:lnTo>
                <a:lnTo>
                  <a:pt x="2617" y="3325"/>
                </a:lnTo>
                <a:lnTo>
                  <a:pt x="3393" y="3195"/>
                </a:lnTo>
                <a:lnTo>
                  <a:pt x="3578" y="1867"/>
                </a:lnTo>
                <a:lnTo>
                  <a:pt x="3990" y="1658"/>
                </a:lnTo>
                <a:lnTo>
                  <a:pt x="4629" y="1658"/>
                </a:lnTo>
                <a:lnTo>
                  <a:pt x="5905" y="1241"/>
                </a:lnTo>
                <a:lnTo>
                  <a:pt x="6462" y="1302"/>
                </a:lnTo>
                <a:lnTo>
                  <a:pt x="6761" y="1042"/>
                </a:lnTo>
                <a:lnTo>
                  <a:pt x="7141" y="1111"/>
                </a:lnTo>
                <a:lnTo>
                  <a:pt x="7464" y="668"/>
                </a:lnTo>
                <a:lnTo>
                  <a:pt x="7997" y="391"/>
                </a:lnTo>
                <a:lnTo>
                  <a:pt x="8409" y="0"/>
                </a:lnTo>
                <a:lnTo>
                  <a:pt x="9685" y="391"/>
                </a:lnTo>
                <a:lnTo>
                  <a:pt x="10340" y="564"/>
                </a:lnTo>
                <a:lnTo>
                  <a:pt x="10945" y="1094"/>
                </a:lnTo>
                <a:lnTo>
                  <a:pt x="10824" y="1667"/>
                </a:lnTo>
                <a:lnTo>
                  <a:pt x="11220" y="2257"/>
                </a:lnTo>
                <a:lnTo>
                  <a:pt x="11285" y="3177"/>
                </a:lnTo>
                <a:lnTo>
                  <a:pt x="12206" y="4923"/>
                </a:lnTo>
                <a:lnTo>
                  <a:pt x="12626" y="5200"/>
                </a:lnTo>
                <a:lnTo>
                  <a:pt x="13272" y="4923"/>
                </a:lnTo>
                <a:lnTo>
                  <a:pt x="14047" y="5001"/>
                </a:lnTo>
                <a:lnTo>
                  <a:pt x="14847" y="4714"/>
                </a:lnTo>
                <a:lnTo>
                  <a:pt x="15162" y="4089"/>
                </a:lnTo>
                <a:lnTo>
                  <a:pt x="16067" y="3950"/>
                </a:lnTo>
                <a:lnTo>
                  <a:pt x="16624" y="3403"/>
                </a:lnTo>
                <a:lnTo>
                  <a:pt x="17593" y="3516"/>
                </a:lnTo>
                <a:lnTo>
                  <a:pt x="18345" y="3351"/>
                </a:lnTo>
                <a:lnTo>
                  <a:pt x="19185" y="2908"/>
                </a:lnTo>
                <a:lnTo>
                  <a:pt x="19451" y="3308"/>
                </a:lnTo>
                <a:lnTo>
                  <a:pt x="19403" y="4306"/>
                </a:lnTo>
                <a:lnTo>
                  <a:pt x="19144" y="4792"/>
                </a:lnTo>
                <a:lnTo>
                  <a:pt x="19144" y="5904"/>
                </a:lnTo>
                <a:lnTo>
                  <a:pt x="19427" y="6867"/>
                </a:lnTo>
                <a:lnTo>
                  <a:pt x="19492" y="7909"/>
                </a:lnTo>
                <a:lnTo>
                  <a:pt x="19298" y="8812"/>
                </a:lnTo>
                <a:lnTo>
                  <a:pt x="19233" y="9784"/>
                </a:lnTo>
                <a:lnTo>
                  <a:pt x="19169" y="10895"/>
                </a:lnTo>
                <a:lnTo>
                  <a:pt x="19815" y="11590"/>
                </a:lnTo>
                <a:lnTo>
                  <a:pt x="20526" y="12076"/>
                </a:lnTo>
                <a:lnTo>
                  <a:pt x="20978" y="12493"/>
                </a:lnTo>
                <a:lnTo>
                  <a:pt x="20954" y="13057"/>
                </a:lnTo>
                <a:lnTo>
                  <a:pt x="21018" y="13821"/>
                </a:lnTo>
                <a:lnTo>
                  <a:pt x="20760" y="14377"/>
                </a:lnTo>
                <a:lnTo>
                  <a:pt x="20833" y="15106"/>
                </a:lnTo>
                <a:lnTo>
                  <a:pt x="21212" y="15766"/>
                </a:lnTo>
                <a:lnTo>
                  <a:pt x="21600" y="16391"/>
                </a:lnTo>
                <a:lnTo>
                  <a:pt x="21471" y="16877"/>
                </a:lnTo>
                <a:lnTo>
                  <a:pt x="21212" y="17502"/>
                </a:lnTo>
                <a:lnTo>
                  <a:pt x="19984" y="17433"/>
                </a:lnTo>
                <a:lnTo>
                  <a:pt x="19403" y="17919"/>
                </a:lnTo>
                <a:lnTo>
                  <a:pt x="18684" y="17441"/>
                </a:lnTo>
                <a:lnTo>
                  <a:pt x="18498" y="18127"/>
                </a:lnTo>
                <a:lnTo>
                  <a:pt x="17917" y="18752"/>
                </a:lnTo>
                <a:lnTo>
                  <a:pt x="17488" y="19525"/>
                </a:lnTo>
                <a:lnTo>
                  <a:pt x="16947" y="19655"/>
                </a:lnTo>
                <a:lnTo>
                  <a:pt x="16559" y="19377"/>
                </a:lnTo>
                <a:lnTo>
                  <a:pt x="15978" y="18822"/>
                </a:lnTo>
                <a:lnTo>
                  <a:pt x="15461" y="18544"/>
                </a:lnTo>
                <a:lnTo>
                  <a:pt x="15202" y="18058"/>
                </a:lnTo>
                <a:lnTo>
                  <a:pt x="15138" y="17641"/>
                </a:lnTo>
                <a:lnTo>
                  <a:pt x="14556" y="17711"/>
                </a:lnTo>
                <a:lnTo>
                  <a:pt x="14039" y="17919"/>
                </a:lnTo>
                <a:lnTo>
                  <a:pt x="13393" y="18336"/>
                </a:lnTo>
                <a:lnTo>
                  <a:pt x="12811" y="18266"/>
                </a:lnTo>
                <a:lnTo>
                  <a:pt x="12359" y="17850"/>
                </a:lnTo>
                <a:lnTo>
                  <a:pt x="11761" y="17962"/>
                </a:lnTo>
                <a:lnTo>
                  <a:pt x="11196" y="18544"/>
                </a:lnTo>
                <a:lnTo>
                  <a:pt x="10485" y="18961"/>
                </a:lnTo>
                <a:lnTo>
                  <a:pt x="9645" y="19586"/>
                </a:lnTo>
                <a:lnTo>
                  <a:pt x="9451" y="20141"/>
                </a:lnTo>
                <a:lnTo>
                  <a:pt x="9322" y="20697"/>
                </a:lnTo>
                <a:lnTo>
                  <a:pt x="8902" y="21600"/>
                </a:lnTo>
                <a:lnTo>
                  <a:pt x="8054" y="21175"/>
                </a:lnTo>
                <a:lnTo>
                  <a:pt x="7666" y="20550"/>
                </a:lnTo>
                <a:lnTo>
                  <a:pt x="7020" y="20550"/>
                </a:lnTo>
                <a:lnTo>
                  <a:pt x="6696" y="20966"/>
                </a:lnTo>
                <a:lnTo>
                  <a:pt x="6042" y="21340"/>
                </a:lnTo>
                <a:lnTo>
                  <a:pt x="5663" y="20966"/>
                </a:lnTo>
                <a:lnTo>
                  <a:pt x="5921" y="20202"/>
                </a:lnTo>
                <a:lnTo>
                  <a:pt x="6309" y="19508"/>
                </a:lnTo>
                <a:lnTo>
                  <a:pt x="5986" y="18744"/>
                </a:lnTo>
                <a:lnTo>
                  <a:pt x="5921" y="17910"/>
                </a:lnTo>
                <a:lnTo>
                  <a:pt x="5275" y="17771"/>
                </a:lnTo>
                <a:lnTo>
                  <a:pt x="4241" y="17146"/>
                </a:lnTo>
                <a:lnTo>
                  <a:pt x="3893" y="16400"/>
                </a:lnTo>
                <a:lnTo>
                  <a:pt x="3788" y="15479"/>
                </a:lnTo>
                <a:lnTo>
                  <a:pt x="3482" y="15228"/>
                </a:lnTo>
                <a:lnTo>
                  <a:pt x="3320" y="14820"/>
                </a:lnTo>
                <a:close/>
              </a:path>
            </a:pathLst>
          </a:custGeom>
          <a:solidFill>
            <a:srgbClr val="312B7A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3"/>
          <p:cNvSpPr/>
          <p:nvPr/>
        </p:nvSpPr>
        <p:spPr>
          <a:xfrm>
            <a:off x="9878490" y="4581633"/>
            <a:ext cx="1598937" cy="19263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47" y="5969"/>
                </a:moveTo>
                <a:lnTo>
                  <a:pt x="310" y="5874"/>
                </a:lnTo>
                <a:lnTo>
                  <a:pt x="891" y="5441"/>
                </a:lnTo>
                <a:lnTo>
                  <a:pt x="1209" y="5022"/>
                </a:lnTo>
                <a:lnTo>
                  <a:pt x="1821" y="4774"/>
                </a:lnTo>
                <a:lnTo>
                  <a:pt x="2441" y="4564"/>
                </a:lnTo>
                <a:lnTo>
                  <a:pt x="2868" y="4125"/>
                </a:lnTo>
                <a:lnTo>
                  <a:pt x="3511" y="3687"/>
                </a:lnTo>
                <a:lnTo>
                  <a:pt x="4046" y="3496"/>
                </a:lnTo>
                <a:lnTo>
                  <a:pt x="5278" y="2543"/>
                </a:lnTo>
                <a:lnTo>
                  <a:pt x="6053" y="2060"/>
                </a:lnTo>
                <a:lnTo>
                  <a:pt x="6092" y="1583"/>
                </a:lnTo>
                <a:lnTo>
                  <a:pt x="6045" y="1112"/>
                </a:lnTo>
                <a:lnTo>
                  <a:pt x="6324" y="884"/>
                </a:lnTo>
                <a:lnTo>
                  <a:pt x="6704" y="687"/>
                </a:lnTo>
                <a:lnTo>
                  <a:pt x="7184" y="712"/>
                </a:lnTo>
                <a:lnTo>
                  <a:pt x="7564" y="712"/>
                </a:lnTo>
                <a:lnTo>
                  <a:pt x="7657" y="502"/>
                </a:lnTo>
                <a:lnTo>
                  <a:pt x="7719" y="248"/>
                </a:lnTo>
                <a:lnTo>
                  <a:pt x="8347" y="0"/>
                </a:lnTo>
                <a:lnTo>
                  <a:pt x="8649" y="248"/>
                </a:lnTo>
                <a:lnTo>
                  <a:pt x="9254" y="521"/>
                </a:lnTo>
                <a:lnTo>
                  <a:pt x="9424" y="801"/>
                </a:lnTo>
                <a:lnTo>
                  <a:pt x="9882" y="1106"/>
                </a:lnTo>
                <a:lnTo>
                  <a:pt x="9448" y="1507"/>
                </a:lnTo>
                <a:lnTo>
                  <a:pt x="9424" y="1869"/>
                </a:lnTo>
                <a:lnTo>
                  <a:pt x="10556" y="2581"/>
                </a:lnTo>
                <a:lnTo>
                  <a:pt x="11230" y="2638"/>
                </a:lnTo>
                <a:lnTo>
                  <a:pt x="11587" y="2905"/>
                </a:lnTo>
                <a:lnTo>
                  <a:pt x="11997" y="2905"/>
                </a:lnTo>
                <a:lnTo>
                  <a:pt x="12230" y="3153"/>
                </a:lnTo>
                <a:lnTo>
                  <a:pt x="12424" y="3420"/>
                </a:lnTo>
                <a:lnTo>
                  <a:pt x="12470" y="3782"/>
                </a:lnTo>
                <a:lnTo>
                  <a:pt x="12656" y="4100"/>
                </a:lnTo>
                <a:lnTo>
                  <a:pt x="12672" y="4545"/>
                </a:lnTo>
                <a:lnTo>
                  <a:pt x="12439" y="4717"/>
                </a:lnTo>
                <a:lnTo>
                  <a:pt x="11889" y="4831"/>
                </a:lnTo>
                <a:lnTo>
                  <a:pt x="11494" y="4958"/>
                </a:lnTo>
                <a:lnTo>
                  <a:pt x="11842" y="5270"/>
                </a:lnTo>
                <a:lnTo>
                  <a:pt x="12075" y="5556"/>
                </a:lnTo>
                <a:lnTo>
                  <a:pt x="12230" y="5918"/>
                </a:lnTo>
                <a:lnTo>
                  <a:pt x="12563" y="5785"/>
                </a:lnTo>
                <a:lnTo>
                  <a:pt x="13044" y="5632"/>
                </a:lnTo>
                <a:lnTo>
                  <a:pt x="13485" y="6007"/>
                </a:lnTo>
                <a:lnTo>
                  <a:pt x="13718" y="6357"/>
                </a:lnTo>
                <a:lnTo>
                  <a:pt x="14950" y="6446"/>
                </a:lnTo>
                <a:lnTo>
                  <a:pt x="16345" y="6522"/>
                </a:lnTo>
                <a:lnTo>
                  <a:pt x="17074" y="6141"/>
                </a:lnTo>
                <a:lnTo>
                  <a:pt x="18120" y="5168"/>
                </a:lnTo>
                <a:lnTo>
                  <a:pt x="19112" y="5321"/>
                </a:lnTo>
                <a:lnTo>
                  <a:pt x="19864" y="5282"/>
                </a:lnTo>
                <a:lnTo>
                  <a:pt x="20740" y="5918"/>
                </a:lnTo>
                <a:lnTo>
                  <a:pt x="21329" y="6376"/>
                </a:lnTo>
                <a:lnTo>
                  <a:pt x="21600" y="6808"/>
                </a:lnTo>
                <a:lnTo>
                  <a:pt x="21050" y="7259"/>
                </a:lnTo>
                <a:lnTo>
                  <a:pt x="20616" y="7870"/>
                </a:lnTo>
                <a:lnTo>
                  <a:pt x="19810" y="8327"/>
                </a:lnTo>
                <a:lnTo>
                  <a:pt x="19314" y="9090"/>
                </a:lnTo>
                <a:lnTo>
                  <a:pt x="18353" y="9344"/>
                </a:lnTo>
                <a:lnTo>
                  <a:pt x="18384" y="9955"/>
                </a:lnTo>
                <a:lnTo>
                  <a:pt x="17888" y="10514"/>
                </a:lnTo>
                <a:lnTo>
                  <a:pt x="17330" y="11022"/>
                </a:lnTo>
                <a:lnTo>
                  <a:pt x="16896" y="11785"/>
                </a:lnTo>
                <a:lnTo>
                  <a:pt x="16276" y="12294"/>
                </a:lnTo>
                <a:lnTo>
                  <a:pt x="15532" y="12955"/>
                </a:lnTo>
                <a:lnTo>
                  <a:pt x="14850" y="13616"/>
                </a:lnTo>
                <a:lnTo>
                  <a:pt x="14540" y="14328"/>
                </a:lnTo>
                <a:lnTo>
                  <a:pt x="14043" y="14887"/>
                </a:lnTo>
                <a:lnTo>
                  <a:pt x="13485" y="15498"/>
                </a:lnTo>
                <a:lnTo>
                  <a:pt x="14291" y="16057"/>
                </a:lnTo>
                <a:lnTo>
                  <a:pt x="14105" y="19261"/>
                </a:lnTo>
                <a:lnTo>
                  <a:pt x="14478" y="19820"/>
                </a:lnTo>
                <a:lnTo>
                  <a:pt x="14912" y="20278"/>
                </a:lnTo>
                <a:lnTo>
                  <a:pt x="15834" y="20564"/>
                </a:lnTo>
                <a:lnTo>
                  <a:pt x="15408" y="21091"/>
                </a:lnTo>
                <a:lnTo>
                  <a:pt x="14912" y="21600"/>
                </a:lnTo>
                <a:lnTo>
                  <a:pt x="14602" y="21142"/>
                </a:lnTo>
                <a:lnTo>
                  <a:pt x="14353" y="20837"/>
                </a:lnTo>
                <a:lnTo>
                  <a:pt x="13609" y="20939"/>
                </a:lnTo>
                <a:lnTo>
                  <a:pt x="12989" y="21041"/>
                </a:lnTo>
                <a:lnTo>
                  <a:pt x="12369" y="20481"/>
                </a:lnTo>
                <a:lnTo>
                  <a:pt x="11501" y="20481"/>
                </a:lnTo>
                <a:lnTo>
                  <a:pt x="10881" y="20278"/>
                </a:lnTo>
                <a:lnTo>
                  <a:pt x="10323" y="19922"/>
                </a:lnTo>
                <a:lnTo>
                  <a:pt x="9455" y="19871"/>
                </a:lnTo>
                <a:lnTo>
                  <a:pt x="8835" y="19566"/>
                </a:lnTo>
                <a:lnTo>
                  <a:pt x="8277" y="19362"/>
                </a:lnTo>
                <a:lnTo>
                  <a:pt x="7781" y="19006"/>
                </a:lnTo>
                <a:lnTo>
                  <a:pt x="7533" y="18549"/>
                </a:lnTo>
                <a:lnTo>
                  <a:pt x="7223" y="17888"/>
                </a:lnTo>
                <a:lnTo>
                  <a:pt x="6541" y="17532"/>
                </a:lnTo>
                <a:lnTo>
                  <a:pt x="5859" y="17379"/>
                </a:lnTo>
                <a:lnTo>
                  <a:pt x="5301" y="17532"/>
                </a:lnTo>
                <a:lnTo>
                  <a:pt x="4991" y="17074"/>
                </a:lnTo>
                <a:lnTo>
                  <a:pt x="4433" y="16921"/>
                </a:lnTo>
                <a:lnTo>
                  <a:pt x="3937" y="16616"/>
                </a:lnTo>
                <a:lnTo>
                  <a:pt x="3441" y="16515"/>
                </a:lnTo>
                <a:lnTo>
                  <a:pt x="2759" y="16667"/>
                </a:lnTo>
                <a:lnTo>
                  <a:pt x="2007" y="16667"/>
                </a:lnTo>
                <a:lnTo>
                  <a:pt x="2232" y="16229"/>
                </a:lnTo>
                <a:lnTo>
                  <a:pt x="2372" y="15854"/>
                </a:lnTo>
                <a:lnTo>
                  <a:pt x="1628" y="14932"/>
                </a:lnTo>
                <a:lnTo>
                  <a:pt x="1558" y="14379"/>
                </a:lnTo>
                <a:lnTo>
                  <a:pt x="1798" y="13966"/>
                </a:lnTo>
                <a:lnTo>
                  <a:pt x="1744" y="13463"/>
                </a:lnTo>
                <a:lnTo>
                  <a:pt x="1775" y="12987"/>
                </a:lnTo>
                <a:lnTo>
                  <a:pt x="1263" y="12669"/>
                </a:lnTo>
                <a:lnTo>
                  <a:pt x="698" y="12376"/>
                </a:lnTo>
                <a:lnTo>
                  <a:pt x="23" y="11811"/>
                </a:lnTo>
                <a:lnTo>
                  <a:pt x="147" y="10323"/>
                </a:lnTo>
                <a:lnTo>
                  <a:pt x="333" y="9656"/>
                </a:lnTo>
                <a:lnTo>
                  <a:pt x="279" y="8855"/>
                </a:lnTo>
                <a:lnTo>
                  <a:pt x="0" y="8162"/>
                </a:lnTo>
                <a:lnTo>
                  <a:pt x="8" y="7386"/>
                </a:lnTo>
                <a:lnTo>
                  <a:pt x="256" y="6980"/>
                </a:lnTo>
                <a:lnTo>
                  <a:pt x="310" y="6280"/>
                </a:lnTo>
                <a:lnTo>
                  <a:pt x="47" y="5969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3"/>
          <p:cNvSpPr/>
          <p:nvPr/>
        </p:nvSpPr>
        <p:spPr>
          <a:xfrm>
            <a:off x="5234349" y="1228516"/>
            <a:ext cx="313934" cy="18068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551" y="15100"/>
                </a:moveTo>
                <a:lnTo>
                  <a:pt x="2422" y="15641"/>
                </a:lnTo>
                <a:lnTo>
                  <a:pt x="0" y="18418"/>
                </a:lnTo>
                <a:lnTo>
                  <a:pt x="1787" y="21532"/>
                </a:lnTo>
                <a:lnTo>
                  <a:pt x="4646" y="21600"/>
                </a:lnTo>
                <a:lnTo>
                  <a:pt x="7822" y="20517"/>
                </a:lnTo>
                <a:lnTo>
                  <a:pt x="9410" y="17266"/>
                </a:lnTo>
                <a:lnTo>
                  <a:pt x="11634" y="17808"/>
                </a:lnTo>
                <a:lnTo>
                  <a:pt x="14413" y="18418"/>
                </a:lnTo>
                <a:lnTo>
                  <a:pt x="17987" y="16183"/>
                </a:lnTo>
                <a:lnTo>
                  <a:pt x="20210" y="11850"/>
                </a:lnTo>
                <a:lnTo>
                  <a:pt x="21481" y="8058"/>
                </a:lnTo>
                <a:lnTo>
                  <a:pt x="21600" y="3115"/>
                </a:lnTo>
                <a:lnTo>
                  <a:pt x="21600" y="0"/>
                </a:lnTo>
                <a:lnTo>
                  <a:pt x="18622" y="2099"/>
                </a:lnTo>
                <a:lnTo>
                  <a:pt x="14810" y="5349"/>
                </a:lnTo>
                <a:lnTo>
                  <a:pt x="10681" y="8599"/>
                </a:lnTo>
                <a:lnTo>
                  <a:pt x="8140" y="11850"/>
                </a:lnTo>
                <a:lnTo>
                  <a:pt x="6551" y="15100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3"/>
          <p:cNvSpPr/>
          <p:nvPr/>
        </p:nvSpPr>
        <p:spPr>
          <a:xfrm>
            <a:off x="5454732" y="2166483"/>
            <a:ext cx="1231628" cy="182722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4799" y="21600"/>
                </a:moveTo>
                <a:lnTo>
                  <a:pt x="4316" y="20957"/>
                </a:lnTo>
                <a:lnTo>
                  <a:pt x="3592" y="20422"/>
                </a:lnTo>
                <a:lnTo>
                  <a:pt x="2706" y="19886"/>
                </a:lnTo>
                <a:lnTo>
                  <a:pt x="1730" y="19678"/>
                </a:lnTo>
                <a:lnTo>
                  <a:pt x="2384" y="18440"/>
                </a:lnTo>
                <a:lnTo>
                  <a:pt x="1580" y="17958"/>
                </a:lnTo>
                <a:lnTo>
                  <a:pt x="1046" y="17295"/>
                </a:lnTo>
                <a:lnTo>
                  <a:pt x="644" y="16545"/>
                </a:lnTo>
                <a:lnTo>
                  <a:pt x="543" y="15668"/>
                </a:lnTo>
                <a:lnTo>
                  <a:pt x="1610" y="15045"/>
                </a:lnTo>
                <a:lnTo>
                  <a:pt x="1851" y="14081"/>
                </a:lnTo>
                <a:lnTo>
                  <a:pt x="2576" y="13599"/>
                </a:lnTo>
                <a:lnTo>
                  <a:pt x="1771" y="12849"/>
                </a:lnTo>
                <a:lnTo>
                  <a:pt x="1137" y="12065"/>
                </a:lnTo>
                <a:lnTo>
                  <a:pt x="1730" y="11061"/>
                </a:lnTo>
                <a:lnTo>
                  <a:pt x="563" y="10385"/>
                </a:lnTo>
                <a:lnTo>
                  <a:pt x="161" y="9796"/>
                </a:lnTo>
                <a:lnTo>
                  <a:pt x="0" y="9099"/>
                </a:lnTo>
                <a:lnTo>
                  <a:pt x="80" y="8403"/>
                </a:lnTo>
                <a:lnTo>
                  <a:pt x="885" y="7867"/>
                </a:lnTo>
                <a:lnTo>
                  <a:pt x="885" y="7064"/>
                </a:lnTo>
                <a:lnTo>
                  <a:pt x="654" y="6307"/>
                </a:lnTo>
                <a:lnTo>
                  <a:pt x="1127" y="5785"/>
                </a:lnTo>
                <a:lnTo>
                  <a:pt x="2576" y="5818"/>
                </a:lnTo>
                <a:lnTo>
                  <a:pt x="3149" y="5236"/>
                </a:lnTo>
                <a:lnTo>
                  <a:pt x="3058" y="4520"/>
                </a:lnTo>
                <a:lnTo>
                  <a:pt x="3883" y="4051"/>
                </a:lnTo>
                <a:lnTo>
                  <a:pt x="4205" y="3334"/>
                </a:lnTo>
                <a:lnTo>
                  <a:pt x="5151" y="3314"/>
                </a:lnTo>
                <a:lnTo>
                  <a:pt x="5926" y="3515"/>
                </a:lnTo>
                <a:lnTo>
                  <a:pt x="6891" y="3375"/>
                </a:lnTo>
                <a:lnTo>
                  <a:pt x="7857" y="2892"/>
                </a:lnTo>
                <a:lnTo>
                  <a:pt x="9246" y="2069"/>
                </a:lnTo>
                <a:lnTo>
                  <a:pt x="10332" y="1808"/>
                </a:lnTo>
                <a:lnTo>
                  <a:pt x="11338" y="1339"/>
                </a:lnTo>
                <a:lnTo>
                  <a:pt x="12113" y="1500"/>
                </a:lnTo>
                <a:lnTo>
                  <a:pt x="12606" y="1868"/>
                </a:lnTo>
                <a:lnTo>
                  <a:pt x="13471" y="1620"/>
                </a:lnTo>
                <a:lnTo>
                  <a:pt x="14205" y="1299"/>
                </a:lnTo>
                <a:lnTo>
                  <a:pt x="15342" y="234"/>
                </a:lnTo>
                <a:lnTo>
                  <a:pt x="15926" y="0"/>
                </a:lnTo>
                <a:lnTo>
                  <a:pt x="16771" y="261"/>
                </a:lnTo>
                <a:lnTo>
                  <a:pt x="16982" y="857"/>
                </a:lnTo>
                <a:lnTo>
                  <a:pt x="16560" y="957"/>
                </a:lnTo>
                <a:lnTo>
                  <a:pt x="16489" y="1440"/>
                </a:lnTo>
                <a:lnTo>
                  <a:pt x="15986" y="1620"/>
                </a:lnTo>
                <a:lnTo>
                  <a:pt x="16389" y="2049"/>
                </a:lnTo>
                <a:lnTo>
                  <a:pt x="16872" y="2906"/>
                </a:lnTo>
                <a:lnTo>
                  <a:pt x="16308" y="3281"/>
                </a:lnTo>
                <a:lnTo>
                  <a:pt x="15664" y="3656"/>
                </a:lnTo>
                <a:lnTo>
                  <a:pt x="16228" y="4566"/>
                </a:lnTo>
                <a:lnTo>
                  <a:pt x="15342" y="4727"/>
                </a:lnTo>
                <a:lnTo>
                  <a:pt x="14698" y="5370"/>
                </a:lnTo>
                <a:lnTo>
                  <a:pt x="14537" y="6227"/>
                </a:lnTo>
                <a:lnTo>
                  <a:pt x="14618" y="6763"/>
                </a:lnTo>
                <a:lnTo>
                  <a:pt x="15262" y="7459"/>
                </a:lnTo>
                <a:lnTo>
                  <a:pt x="15181" y="8423"/>
                </a:lnTo>
                <a:lnTo>
                  <a:pt x="15503" y="9066"/>
                </a:lnTo>
                <a:lnTo>
                  <a:pt x="15503" y="11101"/>
                </a:lnTo>
                <a:lnTo>
                  <a:pt x="15262" y="11637"/>
                </a:lnTo>
                <a:lnTo>
                  <a:pt x="15181" y="12226"/>
                </a:lnTo>
                <a:lnTo>
                  <a:pt x="15503" y="12601"/>
                </a:lnTo>
                <a:lnTo>
                  <a:pt x="16389" y="12923"/>
                </a:lnTo>
                <a:lnTo>
                  <a:pt x="16711" y="13512"/>
                </a:lnTo>
                <a:lnTo>
                  <a:pt x="17435" y="13994"/>
                </a:lnTo>
                <a:lnTo>
                  <a:pt x="18159" y="14208"/>
                </a:lnTo>
                <a:lnTo>
                  <a:pt x="18401" y="14529"/>
                </a:lnTo>
                <a:lnTo>
                  <a:pt x="18159" y="15119"/>
                </a:lnTo>
                <a:lnTo>
                  <a:pt x="18723" y="15386"/>
                </a:lnTo>
                <a:lnTo>
                  <a:pt x="19608" y="15386"/>
                </a:lnTo>
                <a:lnTo>
                  <a:pt x="20735" y="15494"/>
                </a:lnTo>
                <a:lnTo>
                  <a:pt x="21540" y="15922"/>
                </a:lnTo>
                <a:lnTo>
                  <a:pt x="21379" y="16511"/>
                </a:lnTo>
                <a:lnTo>
                  <a:pt x="21600" y="16813"/>
                </a:lnTo>
                <a:lnTo>
                  <a:pt x="21218" y="17261"/>
                </a:lnTo>
                <a:lnTo>
                  <a:pt x="20654" y="17422"/>
                </a:lnTo>
                <a:lnTo>
                  <a:pt x="20171" y="17690"/>
                </a:lnTo>
                <a:lnTo>
                  <a:pt x="19849" y="17476"/>
                </a:lnTo>
                <a:lnTo>
                  <a:pt x="19206" y="17208"/>
                </a:lnTo>
                <a:lnTo>
                  <a:pt x="18672" y="16873"/>
                </a:lnTo>
                <a:lnTo>
                  <a:pt x="17777" y="16471"/>
                </a:lnTo>
                <a:lnTo>
                  <a:pt x="16872" y="16404"/>
                </a:lnTo>
                <a:lnTo>
                  <a:pt x="16228" y="16886"/>
                </a:lnTo>
                <a:lnTo>
                  <a:pt x="15342" y="17476"/>
                </a:lnTo>
                <a:lnTo>
                  <a:pt x="15262" y="17958"/>
                </a:lnTo>
                <a:lnTo>
                  <a:pt x="14859" y="18440"/>
                </a:lnTo>
                <a:lnTo>
                  <a:pt x="14859" y="18922"/>
                </a:lnTo>
                <a:lnTo>
                  <a:pt x="14216" y="19277"/>
                </a:lnTo>
                <a:lnTo>
                  <a:pt x="13652" y="19511"/>
                </a:lnTo>
                <a:lnTo>
                  <a:pt x="13008" y="19993"/>
                </a:lnTo>
                <a:lnTo>
                  <a:pt x="12525" y="20368"/>
                </a:lnTo>
                <a:lnTo>
                  <a:pt x="10755" y="19779"/>
                </a:lnTo>
                <a:lnTo>
                  <a:pt x="10050" y="19678"/>
                </a:lnTo>
                <a:lnTo>
                  <a:pt x="9467" y="19993"/>
                </a:lnTo>
                <a:lnTo>
                  <a:pt x="9306" y="20582"/>
                </a:lnTo>
                <a:lnTo>
                  <a:pt x="8863" y="20877"/>
                </a:lnTo>
                <a:lnTo>
                  <a:pt x="8179" y="20850"/>
                </a:lnTo>
                <a:lnTo>
                  <a:pt x="7455" y="20797"/>
                </a:lnTo>
                <a:lnTo>
                  <a:pt x="6811" y="21011"/>
                </a:lnTo>
                <a:lnTo>
                  <a:pt x="5926" y="21439"/>
                </a:lnTo>
                <a:lnTo>
                  <a:pt x="4799" y="21600"/>
                </a:lnTo>
                <a:close/>
              </a:path>
            </a:pathLst>
          </a:custGeom>
          <a:solidFill>
            <a:srgbClr val="D5D5D5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rotWithShape="0">
              <a:srgbClr val="B2B2B2">
                <a:alpha val="49803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3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3"/>
          <p:cNvSpPr txBox="1">
            <a:spLocks noGrp="1"/>
          </p:cNvSpPr>
          <p:nvPr>
            <p:ph type="body" idx="1"/>
          </p:nvPr>
        </p:nvSpPr>
        <p:spPr>
          <a:xfrm>
            <a:off x="494535" y="1853730"/>
            <a:ext cx="4067758" cy="4324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/>
          </p:nvPr>
        </p:nvSpPr>
        <p:spPr>
          <a:xfrm>
            <a:off x="470337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 slajd">
  <p:cSld name="Pusty slajd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ytuł i zawartość">
  <p:cSld name="1_Tytuł i zawartość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519113" y="1549400"/>
            <a:ext cx="4464050" cy="303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A600"/>
              </a:buClr>
              <a:buSzPts val="2800"/>
              <a:buFont typeface="Noto Sans Symbols"/>
              <a:buChar char="▪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400"/>
              <a:buFont typeface="Noto Sans Symbols"/>
              <a:buChar char="▪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000"/>
              <a:buFont typeface="Noto Sans Symbols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>
            <a:spLocks noGrp="1"/>
          </p:cNvSpPr>
          <p:nvPr>
            <p:ph type="pic" idx="2"/>
          </p:nvPr>
        </p:nvSpPr>
        <p:spPr>
          <a:xfrm>
            <a:off x="8335963" y="1020763"/>
            <a:ext cx="3017837" cy="437515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522885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wa elementy zawartości">
  <p:cSld name="1_Dwa elementy zawartości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38805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" name="Google Shape;28;p5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A600"/>
              </a:buClr>
              <a:buSzPts val="2800"/>
              <a:buFont typeface="Noto Sans Symbols"/>
              <a:buChar char="▪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400"/>
              <a:buFont typeface="Noto Sans Symbols"/>
              <a:buChar char="▪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000"/>
              <a:buFont typeface="Noto Sans Symbols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Char char="▪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▪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ytuł i zawartość">
  <p:cSld name="2_Tytuł i zawartość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6"/>
          <p:cNvGrpSpPr/>
          <p:nvPr/>
        </p:nvGrpSpPr>
        <p:grpSpPr>
          <a:xfrm>
            <a:off x="2613610" y="4667693"/>
            <a:ext cx="9637837" cy="2190307"/>
            <a:chOff x="5272521" y="1329043"/>
            <a:chExt cx="9325980" cy="2119434"/>
          </a:xfrm>
        </p:grpSpPr>
        <p:sp>
          <p:nvSpPr>
            <p:cNvPr id="34" name="Google Shape;34;p6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6"/>
            <p:cNvSpPr/>
            <p:nvPr/>
          </p:nvSpPr>
          <p:spPr>
            <a:xfrm rot="10800000">
              <a:off x="6796775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8610600" y="643873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grpSp>
        <p:nvGrpSpPr>
          <p:cNvPr id="37" name="Google Shape;37;p6"/>
          <p:cNvGrpSpPr/>
          <p:nvPr/>
        </p:nvGrpSpPr>
        <p:grpSpPr>
          <a:xfrm>
            <a:off x="0" y="5575308"/>
            <a:ext cx="3405720" cy="1285292"/>
            <a:chOff x="-1770830" y="2643827"/>
            <a:chExt cx="5615998" cy="2119434"/>
          </a:xfrm>
        </p:grpSpPr>
        <p:sp>
          <p:nvSpPr>
            <p:cNvPr id="38" name="Google Shape;38;p6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6"/>
            <p:cNvSpPr/>
            <p:nvPr/>
          </p:nvSpPr>
          <p:spPr>
            <a:xfrm>
              <a:off x="-1770830" y="2643827"/>
              <a:ext cx="4091742" cy="2119434"/>
            </a:xfrm>
            <a:prstGeom prst="rect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494534" y="1853730"/>
            <a:ext cx="7562071" cy="187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2"/>
          </p:nvPr>
        </p:nvSpPr>
        <p:spPr>
          <a:xfrm>
            <a:off x="4258963" y="5340582"/>
            <a:ext cx="7411210" cy="187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>
            <a:spLocks noGrp="1"/>
          </p:cNvSpPr>
          <p:nvPr>
            <p:ph type="pic" idx="3"/>
          </p:nvPr>
        </p:nvSpPr>
        <p:spPr>
          <a:xfrm>
            <a:off x="8652336" y="601192"/>
            <a:ext cx="3017837" cy="437515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449315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Grafika Smart Art">
  <p:cSld name="6_Grafika Smart Ar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7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7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7"/>
          <p:cNvSpPr>
            <a:spLocks noGrp="1"/>
          </p:cNvSpPr>
          <p:nvPr>
            <p:ph type="dgm" idx="2"/>
          </p:nvPr>
        </p:nvSpPr>
        <p:spPr>
          <a:xfrm>
            <a:off x="503238" y="2074863"/>
            <a:ext cx="11393487" cy="3892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A600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abela">
  <p:cSld name="8_Tabela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8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8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52289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3 obszary">
  <p:cSld name="4_3 obszar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9"/>
          <p:cNvPicPr preferRelativeResize="0"/>
          <p:nvPr/>
        </p:nvPicPr>
        <p:blipFill rotWithShape="1">
          <a:blip r:embed="rId2">
            <a:alphaModFix/>
          </a:blip>
          <a:srcRect l="18934" t="1" r="875" b="34321"/>
          <a:stretch/>
        </p:blipFill>
        <p:spPr>
          <a:xfrm>
            <a:off x="-16778" y="6464418"/>
            <a:ext cx="12222955" cy="46801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9"/>
          <p:cNvSpPr/>
          <p:nvPr/>
        </p:nvSpPr>
        <p:spPr>
          <a:xfrm>
            <a:off x="600075" y="2628900"/>
            <a:ext cx="3393893" cy="3486150"/>
          </a:xfrm>
          <a:prstGeom prst="rect">
            <a:avLst/>
          </a:prstGeom>
          <a:solidFill>
            <a:srgbClr val="F7A600">
              <a:alpha val="49803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9"/>
          <p:cNvSpPr/>
          <p:nvPr/>
        </p:nvSpPr>
        <p:spPr>
          <a:xfrm>
            <a:off x="8201025" y="2628900"/>
            <a:ext cx="3393893" cy="3486150"/>
          </a:xfrm>
          <a:prstGeom prst="rect">
            <a:avLst/>
          </a:prstGeom>
          <a:solidFill>
            <a:srgbClr val="F7A600">
              <a:alpha val="49803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9"/>
          <p:cNvSpPr/>
          <p:nvPr/>
        </p:nvSpPr>
        <p:spPr>
          <a:xfrm>
            <a:off x="4400550" y="2650441"/>
            <a:ext cx="3393893" cy="3486150"/>
          </a:xfrm>
          <a:prstGeom prst="rect">
            <a:avLst/>
          </a:prstGeom>
          <a:solidFill>
            <a:srgbClr val="31278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9"/>
          <p:cNvSpPr>
            <a:spLocks noGrp="1"/>
          </p:cNvSpPr>
          <p:nvPr>
            <p:ph type="pic" idx="2"/>
          </p:nvPr>
        </p:nvSpPr>
        <p:spPr>
          <a:xfrm>
            <a:off x="1488803" y="1519235"/>
            <a:ext cx="1616436" cy="1832078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9"/>
          <p:cNvSpPr>
            <a:spLocks noGrp="1"/>
          </p:cNvSpPr>
          <p:nvPr>
            <p:ph type="pic" idx="3"/>
          </p:nvPr>
        </p:nvSpPr>
        <p:spPr>
          <a:xfrm>
            <a:off x="9170264" y="1516591"/>
            <a:ext cx="1616436" cy="1832078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9"/>
          <p:cNvSpPr>
            <a:spLocks noGrp="1"/>
          </p:cNvSpPr>
          <p:nvPr>
            <p:ph type="pic" idx="4"/>
          </p:nvPr>
        </p:nvSpPr>
        <p:spPr>
          <a:xfrm>
            <a:off x="5289278" y="1516591"/>
            <a:ext cx="1616436" cy="1832078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9"/>
          <p:cNvSpPr txBox="1">
            <a:spLocks noGrp="1"/>
          </p:cNvSpPr>
          <p:nvPr>
            <p:ph type="body" idx="1"/>
          </p:nvPr>
        </p:nvSpPr>
        <p:spPr>
          <a:xfrm>
            <a:off x="888602" y="3085259"/>
            <a:ext cx="2876089" cy="296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5"/>
          </p:nvPr>
        </p:nvSpPr>
        <p:spPr>
          <a:xfrm>
            <a:off x="8540437" y="3085259"/>
            <a:ext cx="2876089" cy="296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6"/>
          </p:nvPr>
        </p:nvSpPr>
        <p:spPr>
          <a:xfrm>
            <a:off x="4653419" y="3085259"/>
            <a:ext cx="2876089" cy="296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title"/>
          </p:nvPr>
        </p:nvSpPr>
        <p:spPr>
          <a:xfrm>
            <a:off x="617484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Nagłówek sekcji">
  <p:cSld name="5_Nagłówek sekcji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10"/>
          <p:cNvGrpSpPr/>
          <p:nvPr/>
        </p:nvGrpSpPr>
        <p:grpSpPr>
          <a:xfrm>
            <a:off x="2051218" y="4562918"/>
            <a:ext cx="10140782" cy="2304607"/>
            <a:chOff x="5272521" y="1329043"/>
            <a:chExt cx="9325980" cy="2119434"/>
          </a:xfrm>
        </p:grpSpPr>
        <p:sp>
          <p:nvSpPr>
            <p:cNvPr id="68" name="Google Shape;68;p10"/>
            <p:cNvSpPr/>
            <p:nvPr/>
          </p:nvSpPr>
          <p:spPr>
            <a:xfrm flipH="1">
              <a:off x="5272521" y="1329043"/>
              <a:ext cx="1532963" cy="2119434"/>
            </a:xfrm>
            <a:prstGeom prst="rtTriangle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10"/>
            <p:cNvSpPr/>
            <p:nvPr/>
          </p:nvSpPr>
          <p:spPr>
            <a:xfrm rot="10800000">
              <a:off x="6796775" y="1329043"/>
              <a:ext cx="7801726" cy="2119434"/>
            </a:xfrm>
            <a:prstGeom prst="rect">
              <a:avLst/>
            </a:prstGeom>
            <a:solidFill>
              <a:srgbClr val="31278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Google Shape;70;p10"/>
          <p:cNvSpPr txBox="1"/>
          <p:nvPr/>
        </p:nvSpPr>
        <p:spPr>
          <a:xfrm>
            <a:off x="8610600" y="650463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1" name="Google Shape;71;p10"/>
          <p:cNvGrpSpPr/>
          <p:nvPr/>
        </p:nvGrpSpPr>
        <p:grpSpPr>
          <a:xfrm>
            <a:off x="0" y="3722259"/>
            <a:ext cx="4876800" cy="2688063"/>
            <a:chOff x="-1" y="2643827"/>
            <a:chExt cx="3845169" cy="2119434"/>
          </a:xfrm>
        </p:grpSpPr>
        <p:sp>
          <p:nvSpPr>
            <p:cNvPr id="72" name="Google Shape;72;p10"/>
            <p:cNvSpPr/>
            <p:nvPr/>
          </p:nvSpPr>
          <p:spPr>
            <a:xfrm rot="10800000" flipH="1">
              <a:off x="2312205" y="2643827"/>
              <a:ext cx="1532963" cy="2119434"/>
            </a:xfrm>
            <a:prstGeom prst="rtTriangle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10"/>
            <p:cNvSpPr/>
            <p:nvPr/>
          </p:nvSpPr>
          <p:spPr>
            <a:xfrm>
              <a:off x="-1" y="2643827"/>
              <a:ext cx="2320913" cy="2119434"/>
            </a:xfrm>
            <a:prstGeom prst="rect">
              <a:avLst/>
            </a:prstGeom>
            <a:solidFill>
              <a:srgbClr val="F7A600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494534" y="1853730"/>
            <a:ext cx="5502611" cy="1735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body" idx="2"/>
          </p:nvPr>
        </p:nvSpPr>
        <p:spPr>
          <a:xfrm>
            <a:off x="4258963" y="5340583"/>
            <a:ext cx="7411210" cy="1164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>
            <a:spLocks noGrp="1"/>
          </p:cNvSpPr>
          <p:nvPr>
            <p:ph type="pic" idx="3"/>
          </p:nvPr>
        </p:nvSpPr>
        <p:spPr>
          <a:xfrm>
            <a:off x="6534228" y="0"/>
            <a:ext cx="5657771" cy="5395913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0"/>
          <p:cNvSpPr txBox="1">
            <a:spLocks noGrp="1"/>
          </p:cNvSpPr>
          <p:nvPr>
            <p:ph type="title"/>
          </p:nvPr>
        </p:nvSpPr>
        <p:spPr>
          <a:xfrm>
            <a:off x="50187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Font typeface="Calibri"/>
              <a:buNone/>
              <a:defRPr sz="3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A600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10600" y="642517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400" b="0" i="0" u="none" strike="noStrike" cap="none">
                <a:solidFill>
                  <a:srgbClr val="8D8BA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l="18933" r="874" b="34322"/>
          <a:stretch/>
        </p:blipFill>
        <p:spPr>
          <a:xfrm>
            <a:off x="-16778" y="6464418"/>
            <a:ext cx="12222953" cy="46801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4"/>
          <p:cNvSpPr txBox="1">
            <a:spLocks noGrp="1"/>
          </p:cNvSpPr>
          <p:nvPr>
            <p:ph type="body" idx="1"/>
          </p:nvPr>
        </p:nvSpPr>
        <p:spPr>
          <a:xfrm>
            <a:off x="4642267" y="2597740"/>
            <a:ext cx="6235200" cy="8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pl-PL" dirty="0"/>
              <a:t>Śląski Oddział Wojewódzki </a:t>
            </a:r>
            <a:r>
              <a:rPr lang="pl-PL" sz="2400" dirty="0"/>
              <a:t>Narodowego Funduszu Zdrowia w Katowicach</a:t>
            </a:r>
            <a:endParaRPr sz="24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900"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dirty="0"/>
              <a:t>KONKURS OFERT – 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2400" dirty="0"/>
              <a:t>NOCNA I ŚWIĄTECZNA OPIEKA ZDROWOTNA</a:t>
            </a:r>
            <a:endParaRPr sz="2400" dirty="0"/>
          </a:p>
        </p:txBody>
      </p:sp>
      <p:sp>
        <p:nvSpPr>
          <p:cNvPr id="120" name="Google Shape;120;p14"/>
          <p:cNvSpPr txBox="1"/>
          <p:nvPr/>
        </p:nvSpPr>
        <p:spPr>
          <a:xfrm>
            <a:off x="170842" y="2457074"/>
            <a:ext cx="2807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7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Spotkanie informacyjne</a:t>
            </a:r>
            <a:endParaRPr sz="17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Katowice, 19 grudnia 2022 r.</a:t>
            </a:r>
            <a:endParaRPr sz="16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9"/>
          <p:cNvSpPr/>
          <p:nvPr/>
        </p:nvSpPr>
        <p:spPr>
          <a:xfrm>
            <a:off x="559450" y="2527150"/>
            <a:ext cx="5382300" cy="32988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9"/>
          <p:cNvSpPr>
            <a:spLocks noGrp="1"/>
          </p:cNvSpPr>
          <p:nvPr>
            <p:ph type="dgm" idx="2"/>
          </p:nvPr>
        </p:nvSpPr>
        <p:spPr>
          <a:xfrm>
            <a:off x="790925" y="2884025"/>
            <a:ext cx="5015700" cy="2657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200" b="1" u="sng" dirty="0"/>
              <a:t>Z</a:t>
            </a:r>
            <a:r>
              <a:rPr lang="pl-PL" sz="2100" b="1" u="sng" dirty="0"/>
              <a:t>ałącznik nr 2 do Zarządzenia nr 18/2017/DSOZ Prezesa NFZ</a:t>
            </a:r>
            <a:r>
              <a:rPr lang="pl-PL" sz="2100" dirty="0"/>
              <a:t> – oświadczenie oferenta o wpisach do rejestrów</a:t>
            </a:r>
            <a:endParaRPr sz="21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21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100" dirty="0"/>
              <a:t>Koniecznym jest zaznaczenie odpowiedniej pozycji i wpisanie właściwego numeru: księgi rejestrowej, wpisu do KRS ……itd.</a:t>
            </a:r>
            <a:endParaRPr sz="21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5" name="Google Shape;285;p29"/>
          <p:cNvSpPr/>
          <p:nvPr/>
        </p:nvSpPr>
        <p:spPr>
          <a:xfrm>
            <a:off x="607675" y="491925"/>
            <a:ext cx="5237700" cy="12732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9"/>
          <p:cNvSpPr txBox="1">
            <a:spLocks noGrp="1"/>
          </p:cNvSpPr>
          <p:nvPr>
            <p:ph type="title"/>
          </p:nvPr>
        </p:nvSpPr>
        <p:spPr>
          <a:xfrm>
            <a:off x="607669" y="465675"/>
            <a:ext cx="52575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710">
                <a:solidFill>
                  <a:schemeClr val="accent1"/>
                </a:solidFill>
              </a:rPr>
              <a:t>Dokumenty i oświadczenia składane do ofert</a:t>
            </a:r>
            <a:endParaRPr sz="2710">
              <a:solidFill>
                <a:schemeClr val="accent1"/>
              </a:solidFill>
            </a:endParaRPr>
          </a:p>
        </p:txBody>
      </p:sp>
      <p:pic>
        <p:nvPicPr>
          <p:cNvPr id="287" name="Google Shape;287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4177" y="259045"/>
            <a:ext cx="5095360" cy="6158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0"/>
          <p:cNvSpPr/>
          <p:nvPr/>
        </p:nvSpPr>
        <p:spPr>
          <a:xfrm>
            <a:off x="144675" y="144675"/>
            <a:ext cx="54402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0"/>
          <p:cNvSpPr txBox="1">
            <a:spLocks noGrp="1"/>
          </p:cNvSpPr>
          <p:nvPr>
            <p:ph type="title"/>
          </p:nvPr>
        </p:nvSpPr>
        <p:spPr>
          <a:xfrm>
            <a:off x="125400" y="115750"/>
            <a:ext cx="54615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294" name="Google Shape;294;p30"/>
          <p:cNvSpPr/>
          <p:nvPr/>
        </p:nvSpPr>
        <p:spPr>
          <a:xfrm>
            <a:off x="5829500" y="144675"/>
            <a:ext cx="6105900" cy="16590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0"/>
          <p:cNvSpPr>
            <a:spLocks noGrp="1"/>
          </p:cNvSpPr>
          <p:nvPr>
            <p:ph type="dgm" idx="2"/>
          </p:nvPr>
        </p:nvSpPr>
        <p:spPr>
          <a:xfrm>
            <a:off x="6026000" y="318300"/>
            <a:ext cx="5963700" cy="1157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600" b="1" u="sng" dirty="0"/>
              <a:t>Załącznik nr 3 do zarządzenia 18/2017/DSOZ Prezesa NFZ</a:t>
            </a:r>
            <a:r>
              <a:rPr lang="pl-PL" sz="1600" dirty="0"/>
              <a:t> - oświadczenie świadczeniodawcy o zapoznaniu się z istotnymi dokumentami niezbędnymi do przeprowadzenia postępowania oraz do posiadania tytułów prawnych do korzystania z lokali, sprzętu, aparatury medycznej i środków transportu w miejscach udzielania świadczeń</a:t>
            </a:r>
            <a:endParaRPr sz="1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96" name="Google Shape;29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161" y="948765"/>
            <a:ext cx="5049153" cy="4960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26000" y="1842250"/>
            <a:ext cx="4623824" cy="4548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1"/>
          <p:cNvSpPr/>
          <p:nvPr/>
        </p:nvSpPr>
        <p:spPr>
          <a:xfrm>
            <a:off x="6539675" y="1668700"/>
            <a:ext cx="5551200" cy="45912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1"/>
          <p:cNvSpPr>
            <a:spLocks noGrp="1"/>
          </p:cNvSpPr>
          <p:nvPr>
            <p:ph type="dgm" idx="2"/>
          </p:nvPr>
        </p:nvSpPr>
        <p:spPr>
          <a:xfrm>
            <a:off x="6705900" y="1668700"/>
            <a:ext cx="5112300" cy="3838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1700" b="1" u="sng" dirty="0"/>
              <a:t>Załącznik nr 4 do Zarządzenia 18/2017/DSOZ</a:t>
            </a:r>
            <a:endParaRPr sz="17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5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1600" dirty="0"/>
              <a:t>W przypadku oferentów wykonujących działalność leczniczą w formie </a:t>
            </a:r>
            <a:r>
              <a:rPr lang="pl-PL" sz="1600" b="1" u="sng" dirty="0"/>
              <a:t>spółki cywilnej:</a:t>
            </a:r>
            <a:endParaRPr sz="1600" b="1" u="sng" dirty="0"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</a:pPr>
            <a:r>
              <a:rPr lang="pl-PL" sz="1600" dirty="0"/>
              <a:t>kopia umowy spółki lub wyciąg z tej umowy zawierający postanowienie o zasadach reprezentacji spółki</a:t>
            </a:r>
            <a:endParaRPr sz="1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1600" dirty="0"/>
              <a:t>albo</a:t>
            </a:r>
            <a:endParaRPr sz="1600" dirty="0"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</a:pPr>
            <a:r>
              <a:rPr lang="pl-PL" sz="1600" u="sng" dirty="0"/>
              <a:t>uchwała wspólników spółki cywilnej w przedmiocie zasad reprezentacji</a:t>
            </a:r>
            <a:r>
              <a:rPr lang="pl-PL" sz="1600" dirty="0"/>
              <a:t> spółki lub kopie pełnomocnictw udzielonych przez pozostałych wspólników do prowadzenia spraw spółki wykraczających poza zwykłe czynności,</a:t>
            </a:r>
            <a:endParaRPr sz="16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</a:pPr>
            <a:r>
              <a:rPr lang="pl-PL" sz="1600" dirty="0"/>
              <a:t>kopia polisy o ile jest w posiadaniu NFZ w jednej ze złożonych ofert i jest nadal aktualna.</a:t>
            </a:r>
            <a:endParaRPr sz="1600" dirty="0"/>
          </a:p>
        </p:txBody>
      </p:sp>
      <p:sp>
        <p:nvSpPr>
          <p:cNvPr id="304" name="Google Shape;304;p31"/>
          <p:cNvSpPr/>
          <p:nvPr/>
        </p:nvSpPr>
        <p:spPr>
          <a:xfrm>
            <a:off x="6486450" y="376200"/>
            <a:ext cx="5551200" cy="9453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1"/>
          <p:cNvSpPr txBox="1">
            <a:spLocks noGrp="1"/>
          </p:cNvSpPr>
          <p:nvPr>
            <p:ph type="title"/>
          </p:nvPr>
        </p:nvSpPr>
        <p:spPr>
          <a:xfrm>
            <a:off x="6732600" y="429300"/>
            <a:ext cx="4745400" cy="839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>
                <a:solidFill>
                  <a:schemeClr val="accent1"/>
                </a:solidFill>
              </a:rPr>
              <a:t>Dokumenty i oświadczenia składane do ofert</a:t>
            </a:r>
            <a:endParaRPr sz="2510">
              <a:solidFill>
                <a:schemeClr val="accent1"/>
              </a:solidFill>
            </a:endParaRPr>
          </a:p>
        </p:txBody>
      </p:sp>
      <p:pic>
        <p:nvPicPr>
          <p:cNvPr id="306" name="Google Shape;30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075" y="144700"/>
            <a:ext cx="5300649" cy="637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4"/>
          <p:cNvSpPr/>
          <p:nvPr/>
        </p:nvSpPr>
        <p:spPr>
          <a:xfrm>
            <a:off x="6486450" y="1639750"/>
            <a:ext cx="5503200" cy="31926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34"/>
          <p:cNvSpPr>
            <a:spLocks noGrp="1"/>
          </p:cNvSpPr>
          <p:nvPr>
            <p:ph type="dgm" idx="2"/>
          </p:nvPr>
        </p:nvSpPr>
        <p:spPr>
          <a:xfrm>
            <a:off x="6732600" y="2160600"/>
            <a:ext cx="4620300" cy="3617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000" b="1" u="sng"/>
              <a:t>Załącznik nr 6 do Zarządzenia 18/2017/DSOZ Prezesa NFZ</a:t>
            </a:r>
            <a:endParaRPr sz="2000" b="1" u="sng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b="1" u="sng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000" b="1"/>
              <a:t>Wzór podpisu i parafy osoby podpisującej formularz ofertowy </a:t>
            </a:r>
            <a:br>
              <a:rPr lang="pl-PL" sz="2000" b="1"/>
            </a:br>
            <a:r>
              <a:rPr lang="pl-PL" sz="2000" b="1"/>
              <a:t>i ofertę</a:t>
            </a:r>
            <a:endParaRPr sz="2000" b="1"/>
          </a:p>
        </p:txBody>
      </p:sp>
      <p:sp>
        <p:nvSpPr>
          <p:cNvPr id="375" name="Google Shape;375;p34"/>
          <p:cNvSpPr/>
          <p:nvPr/>
        </p:nvSpPr>
        <p:spPr>
          <a:xfrm>
            <a:off x="6486450" y="376200"/>
            <a:ext cx="5551200" cy="9453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34"/>
          <p:cNvSpPr txBox="1">
            <a:spLocks noGrp="1"/>
          </p:cNvSpPr>
          <p:nvPr>
            <p:ph type="title"/>
          </p:nvPr>
        </p:nvSpPr>
        <p:spPr>
          <a:xfrm>
            <a:off x="6732600" y="429300"/>
            <a:ext cx="4745400" cy="839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>
                <a:solidFill>
                  <a:schemeClr val="accent1"/>
                </a:solidFill>
              </a:rPr>
              <a:t>Dokumenty i oświadczenia składane do ofert</a:t>
            </a:r>
            <a:endParaRPr sz="2510">
              <a:solidFill>
                <a:schemeClr val="accent1"/>
              </a:solidFill>
            </a:endParaRPr>
          </a:p>
        </p:txBody>
      </p:sp>
      <p:pic>
        <p:nvPicPr>
          <p:cNvPr id="377" name="Google Shape;37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804" y="429293"/>
            <a:ext cx="4435831" cy="5310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5"/>
          <p:cNvSpPr/>
          <p:nvPr/>
        </p:nvSpPr>
        <p:spPr>
          <a:xfrm>
            <a:off x="7803275" y="231500"/>
            <a:ext cx="4157100" cy="57969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5"/>
          <p:cNvSpPr/>
          <p:nvPr/>
        </p:nvSpPr>
        <p:spPr>
          <a:xfrm>
            <a:off x="144675" y="144675"/>
            <a:ext cx="54402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35"/>
          <p:cNvSpPr txBox="1">
            <a:spLocks noGrp="1"/>
          </p:cNvSpPr>
          <p:nvPr>
            <p:ph type="title"/>
          </p:nvPr>
        </p:nvSpPr>
        <p:spPr>
          <a:xfrm>
            <a:off x="125400" y="115750"/>
            <a:ext cx="54615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385" name="Google Shape;385;p35"/>
          <p:cNvSpPr>
            <a:spLocks noGrp="1"/>
          </p:cNvSpPr>
          <p:nvPr>
            <p:ph type="dgm" idx="2"/>
          </p:nvPr>
        </p:nvSpPr>
        <p:spPr>
          <a:xfrm>
            <a:off x="7947950" y="578725"/>
            <a:ext cx="3771300" cy="511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u="sng" dirty="0"/>
              <a:t>Załącznik nr 8 do Zarządzenia 18/2017/DSOZ Prezesa NFZ</a:t>
            </a:r>
            <a:r>
              <a:rPr lang="pl-PL" sz="1800" dirty="0"/>
              <a:t>, tj.: </a:t>
            </a:r>
            <a:r>
              <a:rPr lang="pl-PL" sz="1800" b="1" dirty="0"/>
              <a:t>Oświadczenie oferenta o zastrzeżeniu informacji stanowiących tajemnicę przedsiębiorcy.</a:t>
            </a:r>
            <a:endParaRPr sz="18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dirty="0"/>
              <a:t>Po zakończonym postępowaniu oferty są jawne. </a:t>
            </a:r>
            <a:endParaRPr sz="18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dirty="0"/>
              <a:t>Zgodnie z art. 135 ust. 2 pkt 2 ustawy </a:t>
            </a:r>
            <a:br>
              <a:rPr lang="pl-PL" sz="1800" dirty="0"/>
            </a:br>
            <a:r>
              <a:rPr lang="pl-PL" sz="1800" dirty="0"/>
              <a:t>z dnia 27 sierpnia 2004 r. o świadczeniach opieki zdrowotnej finansowanych ze środków publicznych </a:t>
            </a:r>
            <a:r>
              <a:rPr lang="pl-PL" sz="1800" u="sng" dirty="0"/>
              <a:t>oferent może złożyć oświadczenie, w którym wnosi o zastrzeżenie informacji znajdujących się w ofercie, stanowiących tajemnicę przedsiębiorcy.</a:t>
            </a:r>
            <a:endParaRPr sz="1800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u="sng" dirty="0"/>
              <a:t>NIEDOPUSZCZALNE JEST ZASTRZEŻENIE CAŁEJ OFERTY!!!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86" name="Google Shape;386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381" y="1143050"/>
            <a:ext cx="3429462" cy="4968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9823" y="1002324"/>
            <a:ext cx="3789102" cy="5427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9"/>
          <p:cNvSpPr/>
          <p:nvPr/>
        </p:nvSpPr>
        <p:spPr>
          <a:xfrm>
            <a:off x="6510450" y="1639750"/>
            <a:ext cx="5623800" cy="46395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9"/>
          <p:cNvSpPr>
            <a:spLocks noGrp="1"/>
          </p:cNvSpPr>
          <p:nvPr>
            <p:ph type="dgm" idx="2"/>
          </p:nvPr>
        </p:nvSpPr>
        <p:spPr>
          <a:xfrm>
            <a:off x="6626500" y="2054500"/>
            <a:ext cx="4948200" cy="3983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000" b="1" u="sng" dirty="0"/>
              <a:t>Załącznik nr 9 do Zarządzenia 18/2017/DSOZ Prezesa NFZ</a:t>
            </a:r>
            <a:endParaRPr sz="2000" b="1" u="sng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2000" b="1" u="sng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1700" dirty="0"/>
              <a:t>tj.: Oświadczenie oferenta w przypadku, gdy oferent wyraża zgodę na doręczanie przez komisję konkursową oświadczeń i zawiadomień za pośrednictwem środków komunikacji elektronicznej.</a:t>
            </a:r>
            <a:endParaRPr sz="17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7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700" dirty="0"/>
              <a:t>Oferent wyraża zgodę w szczególności przez wypełnienie i załączenie do oferty formularza, którego wzór określony jest w załączniku nr 9 </a:t>
            </a:r>
            <a:br>
              <a:rPr lang="pl-PL" sz="1700" dirty="0"/>
            </a:br>
            <a:r>
              <a:rPr lang="pl-PL" sz="1700" dirty="0"/>
              <a:t>do zarządzenia.</a:t>
            </a:r>
            <a:endParaRPr sz="1700" dirty="0"/>
          </a:p>
        </p:txBody>
      </p:sp>
      <p:sp>
        <p:nvSpPr>
          <p:cNvPr id="430" name="Google Shape;430;p39"/>
          <p:cNvSpPr/>
          <p:nvPr/>
        </p:nvSpPr>
        <p:spPr>
          <a:xfrm>
            <a:off x="6486450" y="376200"/>
            <a:ext cx="5551200" cy="9453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9"/>
          <p:cNvSpPr txBox="1">
            <a:spLocks noGrp="1"/>
          </p:cNvSpPr>
          <p:nvPr>
            <p:ph type="title"/>
          </p:nvPr>
        </p:nvSpPr>
        <p:spPr>
          <a:xfrm>
            <a:off x="6732600" y="429300"/>
            <a:ext cx="4745400" cy="839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>
                <a:solidFill>
                  <a:schemeClr val="accent1"/>
                </a:solidFill>
              </a:rPr>
              <a:t>Dokumenty i oświadczenia składane do ofert</a:t>
            </a:r>
            <a:endParaRPr sz="2510">
              <a:solidFill>
                <a:schemeClr val="accent1"/>
              </a:solidFill>
            </a:endParaRPr>
          </a:p>
        </p:txBody>
      </p:sp>
      <p:pic>
        <p:nvPicPr>
          <p:cNvPr id="432" name="Google Shape;43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97" y="270587"/>
            <a:ext cx="4773815" cy="6326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1"/>
          <p:cNvSpPr/>
          <p:nvPr/>
        </p:nvSpPr>
        <p:spPr>
          <a:xfrm>
            <a:off x="917350" y="168675"/>
            <a:ext cx="76866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41"/>
          <p:cNvSpPr txBox="1">
            <a:spLocks noGrp="1"/>
          </p:cNvSpPr>
          <p:nvPr>
            <p:ph type="title"/>
          </p:nvPr>
        </p:nvSpPr>
        <p:spPr>
          <a:xfrm>
            <a:off x="906700" y="120675"/>
            <a:ext cx="67422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448" name="Google Shape;448;p41"/>
          <p:cNvSpPr>
            <a:spLocks noGrp="1"/>
          </p:cNvSpPr>
          <p:nvPr>
            <p:ph type="dgm" idx="2"/>
          </p:nvPr>
        </p:nvSpPr>
        <p:spPr>
          <a:xfrm>
            <a:off x="829524" y="1486428"/>
            <a:ext cx="5791083" cy="43956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400" b="1" u="sng" dirty="0"/>
              <a:t>W przypadku gdy oferent jest reprezentowany przez pełnomocnika - </a:t>
            </a:r>
            <a:r>
              <a:rPr lang="pl-PL" sz="2400" dirty="0"/>
              <a:t>pełnomocnictwo do składania oświadczeń woli w imieniu oferenta, w szczególności do złożenia oferty, udzielone przez osobę lub osoby, których prawo do reprezentowania oferenta wynika z dokumentów przedstawionych wraz z ofertą.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 b="1" u="sng" dirty="0"/>
          </a:p>
        </p:txBody>
      </p:sp>
      <p:sp>
        <p:nvSpPr>
          <p:cNvPr id="449" name="Google Shape;449;p41"/>
          <p:cNvSpPr/>
          <p:nvPr/>
        </p:nvSpPr>
        <p:spPr>
          <a:xfrm>
            <a:off x="9622375" y="1803824"/>
            <a:ext cx="1439370" cy="189043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18" y="13848"/>
                </a:moveTo>
                <a:lnTo>
                  <a:pt x="21116" y="13808"/>
                </a:lnTo>
                <a:lnTo>
                  <a:pt x="20996" y="13808"/>
                </a:lnTo>
                <a:lnTo>
                  <a:pt x="20875" y="13848"/>
                </a:lnTo>
                <a:lnTo>
                  <a:pt x="19787" y="14938"/>
                </a:lnTo>
                <a:lnTo>
                  <a:pt x="19706" y="15059"/>
                </a:lnTo>
                <a:lnTo>
                  <a:pt x="19666" y="15302"/>
                </a:lnTo>
                <a:lnTo>
                  <a:pt x="19666" y="17482"/>
                </a:lnTo>
                <a:lnTo>
                  <a:pt x="19504" y="17886"/>
                </a:lnTo>
                <a:lnTo>
                  <a:pt x="19464" y="18168"/>
                </a:lnTo>
                <a:lnTo>
                  <a:pt x="19343" y="18330"/>
                </a:lnTo>
                <a:lnTo>
                  <a:pt x="19263" y="18532"/>
                </a:lnTo>
                <a:lnTo>
                  <a:pt x="19061" y="18774"/>
                </a:lnTo>
                <a:lnTo>
                  <a:pt x="18900" y="18935"/>
                </a:lnTo>
                <a:lnTo>
                  <a:pt x="18739" y="19137"/>
                </a:lnTo>
                <a:lnTo>
                  <a:pt x="18578" y="19258"/>
                </a:lnTo>
                <a:lnTo>
                  <a:pt x="18336" y="19379"/>
                </a:lnTo>
                <a:lnTo>
                  <a:pt x="18134" y="19460"/>
                </a:lnTo>
                <a:lnTo>
                  <a:pt x="17893" y="19541"/>
                </a:lnTo>
                <a:lnTo>
                  <a:pt x="17691" y="19581"/>
                </a:lnTo>
                <a:lnTo>
                  <a:pt x="17409" y="19622"/>
                </a:lnTo>
                <a:lnTo>
                  <a:pt x="4191" y="19622"/>
                </a:lnTo>
                <a:lnTo>
                  <a:pt x="3707" y="19541"/>
                </a:lnTo>
                <a:lnTo>
                  <a:pt x="3506" y="19460"/>
                </a:lnTo>
                <a:lnTo>
                  <a:pt x="3264" y="19379"/>
                </a:lnTo>
                <a:lnTo>
                  <a:pt x="3063" y="19258"/>
                </a:lnTo>
                <a:lnTo>
                  <a:pt x="2901" y="19137"/>
                </a:lnTo>
                <a:lnTo>
                  <a:pt x="2539" y="18774"/>
                </a:lnTo>
                <a:lnTo>
                  <a:pt x="2378" y="18532"/>
                </a:lnTo>
                <a:lnTo>
                  <a:pt x="2257" y="18330"/>
                </a:lnTo>
                <a:lnTo>
                  <a:pt x="2136" y="18168"/>
                </a:lnTo>
                <a:lnTo>
                  <a:pt x="2055" y="17886"/>
                </a:lnTo>
                <a:lnTo>
                  <a:pt x="1975" y="17482"/>
                </a:lnTo>
                <a:lnTo>
                  <a:pt x="1975" y="4159"/>
                </a:lnTo>
                <a:lnTo>
                  <a:pt x="2015" y="3957"/>
                </a:lnTo>
                <a:lnTo>
                  <a:pt x="2055" y="3674"/>
                </a:lnTo>
                <a:lnTo>
                  <a:pt x="2136" y="3472"/>
                </a:lnTo>
                <a:lnTo>
                  <a:pt x="2378" y="3068"/>
                </a:lnTo>
                <a:lnTo>
                  <a:pt x="2700" y="2665"/>
                </a:lnTo>
                <a:lnTo>
                  <a:pt x="2901" y="2503"/>
                </a:lnTo>
                <a:lnTo>
                  <a:pt x="3063" y="2382"/>
                </a:lnTo>
                <a:lnTo>
                  <a:pt x="3264" y="2261"/>
                </a:lnTo>
                <a:lnTo>
                  <a:pt x="3506" y="2180"/>
                </a:lnTo>
                <a:lnTo>
                  <a:pt x="3707" y="2059"/>
                </a:lnTo>
                <a:lnTo>
                  <a:pt x="4433" y="1938"/>
                </a:lnTo>
                <a:lnTo>
                  <a:pt x="17167" y="1938"/>
                </a:lnTo>
                <a:lnTo>
                  <a:pt x="17530" y="1978"/>
                </a:lnTo>
                <a:lnTo>
                  <a:pt x="17852" y="2059"/>
                </a:lnTo>
                <a:lnTo>
                  <a:pt x="18134" y="2059"/>
                </a:lnTo>
                <a:lnTo>
                  <a:pt x="18255" y="2019"/>
                </a:lnTo>
                <a:lnTo>
                  <a:pt x="18376" y="1938"/>
                </a:lnTo>
                <a:lnTo>
                  <a:pt x="19142" y="1211"/>
                </a:lnTo>
                <a:lnTo>
                  <a:pt x="19222" y="1090"/>
                </a:lnTo>
                <a:lnTo>
                  <a:pt x="19263" y="969"/>
                </a:lnTo>
                <a:lnTo>
                  <a:pt x="19263" y="727"/>
                </a:lnTo>
                <a:lnTo>
                  <a:pt x="19222" y="646"/>
                </a:lnTo>
                <a:lnTo>
                  <a:pt x="19182" y="484"/>
                </a:lnTo>
                <a:lnTo>
                  <a:pt x="19061" y="444"/>
                </a:lnTo>
                <a:lnTo>
                  <a:pt x="18981" y="363"/>
                </a:lnTo>
                <a:lnTo>
                  <a:pt x="18578" y="202"/>
                </a:lnTo>
                <a:lnTo>
                  <a:pt x="18134" y="121"/>
                </a:lnTo>
                <a:lnTo>
                  <a:pt x="17651" y="40"/>
                </a:lnTo>
                <a:lnTo>
                  <a:pt x="17167" y="0"/>
                </a:lnTo>
                <a:lnTo>
                  <a:pt x="4433" y="0"/>
                </a:lnTo>
                <a:lnTo>
                  <a:pt x="3546" y="81"/>
                </a:lnTo>
                <a:lnTo>
                  <a:pt x="3143" y="202"/>
                </a:lnTo>
                <a:lnTo>
                  <a:pt x="2700" y="323"/>
                </a:lnTo>
                <a:lnTo>
                  <a:pt x="2378" y="484"/>
                </a:lnTo>
                <a:lnTo>
                  <a:pt x="1975" y="727"/>
                </a:lnTo>
                <a:lnTo>
                  <a:pt x="1612" y="969"/>
                </a:lnTo>
                <a:lnTo>
                  <a:pt x="1330" y="1292"/>
                </a:lnTo>
                <a:lnTo>
                  <a:pt x="1007" y="1655"/>
                </a:lnTo>
                <a:lnTo>
                  <a:pt x="766" y="1978"/>
                </a:lnTo>
                <a:lnTo>
                  <a:pt x="484" y="2342"/>
                </a:lnTo>
                <a:lnTo>
                  <a:pt x="322" y="2745"/>
                </a:lnTo>
                <a:lnTo>
                  <a:pt x="201" y="3109"/>
                </a:lnTo>
                <a:lnTo>
                  <a:pt x="121" y="3553"/>
                </a:lnTo>
                <a:lnTo>
                  <a:pt x="0" y="3997"/>
                </a:lnTo>
                <a:lnTo>
                  <a:pt x="0" y="17643"/>
                </a:lnTo>
                <a:lnTo>
                  <a:pt x="121" y="18087"/>
                </a:lnTo>
                <a:lnTo>
                  <a:pt x="201" y="18491"/>
                </a:lnTo>
                <a:lnTo>
                  <a:pt x="322" y="18895"/>
                </a:lnTo>
                <a:lnTo>
                  <a:pt x="484" y="19299"/>
                </a:lnTo>
                <a:lnTo>
                  <a:pt x="766" y="19622"/>
                </a:lnTo>
                <a:lnTo>
                  <a:pt x="1007" y="19985"/>
                </a:lnTo>
                <a:lnTo>
                  <a:pt x="1330" y="20348"/>
                </a:lnTo>
                <a:lnTo>
                  <a:pt x="1612" y="20631"/>
                </a:lnTo>
                <a:lnTo>
                  <a:pt x="1975" y="20914"/>
                </a:lnTo>
                <a:lnTo>
                  <a:pt x="2378" y="21116"/>
                </a:lnTo>
                <a:lnTo>
                  <a:pt x="2700" y="21317"/>
                </a:lnTo>
                <a:lnTo>
                  <a:pt x="3143" y="21439"/>
                </a:lnTo>
                <a:lnTo>
                  <a:pt x="3546" y="21560"/>
                </a:lnTo>
                <a:lnTo>
                  <a:pt x="3990" y="21600"/>
                </a:lnTo>
                <a:lnTo>
                  <a:pt x="17651" y="21600"/>
                </a:lnTo>
                <a:lnTo>
                  <a:pt x="18094" y="21560"/>
                </a:lnTo>
                <a:lnTo>
                  <a:pt x="18457" y="21439"/>
                </a:lnTo>
                <a:lnTo>
                  <a:pt x="18860" y="21317"/>
                </a:lnTo>
                <a:lnTo>
                  <a:pt x="19263" y="21116"/>
                </a:lnTo>
                <a:lnTo>
                  <a:pt x="19585" y="20914"/>
                </a:lnTo>
                <a:lnTo>
                  <a:pt x="19988" y="20631"/>
                </a:lnTo>
                <a:lnTo>
                  <a:pt x="20310" y="20348"/>
                </a:lnTo>
                <a:lnTo>
                  <a:pt x="20875" y="19622"/>
                </a:lnTo>
                <a:lnTo>
                  <a:pt x="21076" y="19299"/>
                </a:lnTo>
                <a:lnTo>
                  <a:pt x="21237" y="18895"/>
                </a:lnTo>
                <a:lnTo>
                  <a:pt x="21439" y="18491"/>
                </a:lnTo>
                <a:lnTo>
                  <a:pt x="21519" y="18087"/>
                </a:lnTo>
                <a:lnTo>
                  <a:pt x="21600" y="17199"/>
                </a:lnTo>
                <a:lnTo>
                  <a:pt x="21600" y="14292"/>
                </a:lnTo>
                <a:lnTo>
                  <a:pt x="21560" y="14131"/>
                </a:lnTo>
                <a:lnTo>
                  <a:pt x="21519" y="14010"/>
                </a:lnTo>
                <a:lnTo>
                  <a:pt x="21439" y="13929"/>
                </a:lnTo>
                <a:lnTo>
                  <a:pt x="21318" y="138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41"/>
          <p:cNvSpPr/>
          <p:nvPr/>
        </p:nvSpPr>
        <p:spPr>
          <a:xfrm>
            <a:off x="10072696" y="1739877"/>
            <a:ext cx="989064" cy="127785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5150"/>
                </a:moveTo>
                <a:lnTo>
                  <a:pt x="0" y="21600"/>
                </a:lnTo>
                <a:lnTo>
                  <a:pt x="6533" y="21600"/>
                </a:lnTo>
                <a:lnTo>
                  <a:pt x="21600" y="6510"/>
                </a:lnTo>
                <a:lnTo>
                  <a:pt x="15067" y="0"/>
                </a:lnTo>
                <a:lnTo>
                  <a:pt x="0" y="15150"/>
                </a:lnTo>
                <a:close/>
                <a:moveTo>
                  <a:pt x="5591" y="19410"/>
                </a:moveTo>
                <a:lnTo>
                  <a:pt x="4355" y="19410"/>
                </a:lnTo>
                <a:lnTo>
                  <a:pt x="4355" y="17339"/>
                </a:lnTo>
                <a:lnTo>
                  <a:pt x="2178" y="17339"/>
                </a:lnTo>
                <a:lnTo>
                  <a:pt x="2178" y="16037"/>
                </a:lnTo>
                <a:lnTo>
                  <a:pt x="4767" y="13433"/>
                </a:lnTo>
                <a:lnTo>
                  <a:pt x="8240" y="16866"/>
                </a:lnTo>
                <a:lnTo>
                  <a:pt x="5591" y="19410"/>
                </a:lnTo>
                <a:close/>
                <a:moveTo>
                  <a:pt x="15420" y="3965"/>
                </a:moveTo>
                <a:lnTo>
                  <a:pt x="7592" y="11895"/>
                </a:lnTo>
                <a:lnTo>
                  <a:pt x="7416" y="12013"/>
                </a:lnTo>
                <a:lnTo>
                  <a:pt x="7180" y="12072"/>
                </a:lnTo>
                <a:lnTo>
                  <a:pt x="7004" y="12013"/>
                </a:lnTo>
                <a:lnTo>
                  <a:pt x="6827" y="11895"/>
                </a:lnTo>
                <a:lnTo>
                  <a:pt x="6710" y="11717"/>
                </a:lnTo>
                <a:lnTo>
                  <a:pt x="6710" y="11481"/>
                </a:lnTo>
                <a:lnTo>
                  <a:pt x="6768" y="11303"/>
                </a:lnTo>
                <a:lnTo>
                  <a:pt x="6886" y="11125"/>
                </a:lnTo>
                <a:lnTo>
                  <a:pt x="14714" y="3255"/>
                </a:lnTo>
                <a:lnTo>
                  <a:pt x="14890" y="3136"/>
                </a:lnTo>
                <a:lnTo>
                  <a:pt x="15067" y="3077"/>
                </a:lnTo>
                <a:lnTo>
                  <a:pt x="15302" y="3136"/>
                </a:lnTo>
                <a:lnTo>
                  <a:pt x="15479" y="3255"/>
                </a:lnTo>
                <a:lnTo>
                  <a:pt x="15597" y="3432"/>
                </a:lnTo>
                <a:lnTo>
                  <a:pt x="15597" y="3787"/>
                </a:lnTo>
                <a:lnTo>
                  <a:pt x="15420" y="396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41"/>
          <p:cNvSpPr/>
          <p:nvPr/>
        </p:nvSpPr>
        <p:spPr>
          <a:xfrm>
            <a:off x="10828521" y="1486428"/>
            <a:ext cx="418230" cy="54928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206" y="9615"/>
                </a:moveTo>
                <a:lnTo>
                  <a:pt x="12124" y="1533"/>
                </a:lnTo>
                <a:lnTo>
                  <a:pt x="11288" y="836"/>
                </a:lnTo>
                <a:lnTo>
                  <a:pt x="10452" y="418"/>
                </a:lnTo>
                <a:lnTo>
                  <a:pt x="9476" y="139"/>
                </a:lnTo>
                <a:lnTo>
                  <a:pt x="8501" y="0"/>
                </a:lnTo>
                <a:lnTo>
                  <a:pt x="7386" y="139"/>
                </a:lnTo>
                <a:lnTo>
                  <a:pt x="6550" y="418"/>
                </a:lnTo>
                <a:lnTo>
                  <a:pt x="5574" y="836"/>
                </a:lnTo>
                <a:lnTo>
                  <a:pt x="4877" y="1533"/>
                </a:lnTo>
                <a:lnTo>
                  <a:pt x="0" y="6271"/>
                </a:lnTo>
                <a:lnTo>
                  <a:pt x="15190" y="21600"/>
                </a:lnTo>
                <a:lnTo>
                  <a:pt x="20206" y="16862"/>
                </a:lnTo>
                <a:lnTo>
                  <a:pt x="20764" y="15886"/>
                </a:lnTo>
                <a:lnTo>
                  <a:pt x="21321" y="15190"/>
                </a:lnTo>
                <a:lnTo>
                  <a:pt x="21600" y="14075"/>
                </a:lnTo>
                <a:lnTo>
                  <a:pt x="21600" y="12124"/>
                </a:lnTo>
                <a:lnTo>
                  <a:pt x="21321" y="11288"/>
                </a:lnTo>
                <a:lnTo>
                  <a:pt x="20764" y="10312"/>
                </a:lnTo>
                <a:lnTo>
                  <a:pt x="20206" y="961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6"/>
          <p:cNvSpPr/>
          <p:nvPr/>
        </p:nvSpPr>
        <p:spPr>
          <a:xfrm>
            <a:off x="1742244" y="352050"/>
            <a:ext cx="7823787" cy="641481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6"/>
          <p:cNvSpPr txBox="1">
            <a:spLocks noGrp="1"/>
          </p:cNvSpPr>
          <p:nvPr>
            <p:ph type="title"/>
          </p:nvPr>
        </p:nvSpPr>
        <p:spPr>
          <a:xfrm>
            <a:off x="1872761" y="443550"/>
            <a:ext cx="8018585" cy="488435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 dirty="0">
                <a:solidFill>
                  <a:schemeClr val="accent1"/>
                </a:solidFill>
              </a:rPr>
              <a:t>Dokumenty i oświadczenia składane do ofert</a:t>
            </a:r>
            <a:endParaRPr sz="2510" dirty="0">
              <a:solidFill>
                <a:schemeClr val="accent1"/>
              </a:solidFill>
            </a:endParaRPr>
          </a:p>
        </p:txBody>
      </p:sp>
      <p:grpSp>
        <p:nvGrpSpPr>
          <p:cNvPr id="396" name="Google Shape;396;p36"/>
          <p:cNvGrpSpPr/>
          <p:nvPr/>
        </p:nvGrpSpPr>
        <p:grpSpPr>
          <a:xfrm>
            <a:off x="1742244" y="1258936"/>
            <a:ext cx="7823787" cy="4905094"/>
            <a:chOff x="-9" y="-337425"/>
            <a:chExt cx="7514903" cy="4905094"/>
          </a:xfrm>
        </p:grpSpPr>
        <p:sp>
          <p:nvSpPr>
            <p:cNvPr id="397" name="Google Shape;397;p36"/>
            <p:cNvSpPr/>
            <p:nvPr/>
          </p:nvSpPr>
          <p:spPr>
            <a:xfrm>
              <a:off x="-9" y="-337425"/>
              <a:ext cx="7514903" cy="19938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9525" cap="flat" cmpd="sng">
              <a:solidFill>
                <a:srgbClr val="CBD8EA">
                  <a:alpha val="89800"/>
                </a:srgb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6"/>
            <p:cNvSpPr/>
            <p:nvPr/>
          </p:nvSpPr>
          <p:spPr>
            <a:xfrm>
              <a:off x="613943" y="359970"/>
              <a:ext cx="1436700" cy="1153500"/>
            </a:xfrm>
            <a:prstGeom prst="roundRect">
              <a:avLst>
                <a:gd name="adj" fmla="val 10000"/>
              </a:avLst>
            </a:prstGeom>
            <a:blipFill rotWithShape="1">
              <a:blip r:embed="rId3">
                <a:alphaModFix/>
              </a:blip>
              <a:stretch>
                <a:fillRect t="-24998" b="-24998"/>
              </a:stretch>
            </a:blip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6"/>
            <p:cNvSpPr/>
            <p:nvPr/>
          </p:nvSpPr>
          <p:spPr>
            <a:xfrm rot="10800000">
              <a:off x="295365" y="1944169"/>
              <a:ext cx="2152800" cy="2496000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6"/>
            <p:cNvSpPr txBox="1"/>
            <p:nvPr/>
          </p:nvSpPr>
          <p:spPr>
            <a:xfrm>
              <a:off x="361612" y="1944222"/>
              <a:ext cx="2020200" cy="242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u="sng" dirty="0">
                  <a:solidFill>
                    <a:srgbClr val="FFFFFF"/>
                  </a:solidFill>
                </a:rPr>
                <a:t>WYMAGANE:</a:t>
              </a:r>
              <a:endParaRPr u="sng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00" dirty="0">
                  <a:solidFill>
                    <a:srgbClr val="FFFFFF"/>
                  </a:solidFill>
                </a:rPr>
                <a:t>   </a:t>
              </a:r>
              <a:endParaRPr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dirty="0">
                  <a:solidFill>
                    <a:srgbClr val="FFFFFF"/>
                  </a:solidFill>
                </a:rPr>
                <a:t>OŚWIADCZENIE O SAMODZIELNEJ REALIZACJI ŚWIADCZEŃ</a:t>
              </a:r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401" name="Google Shape;401;p36"/>
            <p:cNvSpPr/>
            <p:nvPr/>
          </p:nvSpPr>
          <p:spPr>
            <a:xfrm>
              <a:off x="5387315" y="393627"/>
              <a:ext cx="1436700" cy="1153500"/>
            </a:xfrm>
            <a:prstGeom prst="roundRect">
              <a:avLst>
                <a:gd name="adj" fmla="val 10000"/>
              </a:avLst>
            </a:prstGeom>
            <a:blipFill rotWithShape="1">
              <a:blip r:embed="rId4">
                <a:alphaModFix/>
              </a:blip>
              <a:stretch>
                <a:fillRect t="-7999" b="-7999"/>
              </a:stretch>
            </a:blip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6"/>
            <p:cNvSpPr/>
            <p:nvPr/>
          </p:nvSpPr>
          <p:spPr>
            <a:xfrm rot="10800000">
              <a:off x="5006014" y="1921780"/>
              <a:ext cx="2199300" cy="2478900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6"/>
            <p:cNvSpPr txBox="1"/>
            <p:nvPr/>
          </p:nvSpPr>
          <p:spPr>
            <a:xfrm>
              <a:off x="5122714" y="1944169"/>
              <a:ext cx="2082600" cy="26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r>
                <a:rPr lang="pl-PL" u="sng" dirty="0">
                  <a:solidFill>
                    <a:srgbClr val="FFFFFF"/>
                  </a:solidFill>
                </a:rPr>
                <a:t>WYMAGANE:</a:t>
              </a:r>
              <a:endParaRPr u="sng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endParaRPr sz="1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 dirty="0">
                  <a:solidFill>
                    <a:srgbClr val="FFFFFF"/>
                  </a:solidFill>
                </a:rPr>
                <a:t>WYKAZ PODWYKONAWCÓW </a:t>
              </a:r>
              <a:br>
                <a:rPr lang="pl-PL" sz="1300" dirty="0">
                  <a:solidFill>
                    <a:srgbClr val="FFFFFF"/>
                  </a:solidFill>
                </a:rPr>
              </a:br>
              <a:r>
                <a:rPr lang="pl-PL" sz="1300" dirty="0">
                  <a:solidFill>
                    <a:srgbClr val="FFFFFF"/>
                  </a:solidFill>
                </a:rPr>
                <a:t>+</a:t>
              </a:r>
              <a:endParaRPr sz="13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 dirty="0">
                  <a:solidFill>
                    <a:srgbClr val="FFFFFF"/>
                  </a:solidFill>
                </a:rPr>
                <a:t>KOPIE UMÓW Z PODWYKONAWCAMI ZAWIERAJĄCE ZASTRZEŻENIE O PRAWIE FUNDUSZU DO PRZEPROWADZENIA KONTROLI</a:t>
              </a:r>
              <a:endParaRPr sz="1300" dirty="0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FFFF"/>
                </a:solidFill>
              </a:endParaRPr>
            </a:p>
          </p:txBody>
        </p:sp>
      </p:grpSp>
      <p:sp>
        <p:nvSpPr>
          <p:cNvPr id="404" name="Google Shape;404;p36"/>
          <p:cNvSpPr txBox="1"/>
          <p:nvPr/>
        </p:nvSpPr>
        <p:spPr>
          <a:xfrm>
            <a:off x="2071320" y="1309209"/>
            <a:ext cx="1912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SAMODZIELNIE</a:t>
            </a:r>
            <a:endParaRPr/>
          </a:p>
        </p:txBody>
      </p:sp>
      <p:sp>
        <p:nvSpPr>
          <p:cNvPr id="405" name="Google Shape;405;p36"/>
          <p:cNvSpPr txBox="1"/>
          <p:nvPr/>
        </p:nvSpPr>
        <p:spPr>
          <a:xfrm>
            <a:off x="7054728" y="1295741"/>
            <a:ext cx="2088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b="1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Z UDZIAŁEM PODWYKONAWCY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7"/>
          <p:cNvSpPr/>
          <p:nvPr/>
        </p:nvSpPr>
        <p:spPr>
          <a:xfrm>
            <a:off x="917350" y="168675"/>
            <a:ext cx="54402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7"/>
          <p:cNvSpPr txBox="1">
            <a:spLocks noGrp="1"/>
          </p:cNvSpPr>
          <p:nvPr>
            <p:ph type="title"/>
          </p:nvPr>
        </p:nvSpPr>
        <p:spPr>
          <a:xfrm>
            <a:off x="906700" y="120675"/>
            <a:ext cx="54615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412" name="Google Shape;412;p37"/>
          <p:cNvSpPr>
            <a:spLocks noGrp="1"/>
          </p:cNvSpPr>
          <p:nvPr>
            <p:ph type="dgm" idx="2"/>
          </p:nvPr>
        </p:nvSpPr>
        <p:spPr>
          <a:xfrm>
            <a:off x="917349" y="1125415"/>
            <a:ext cx="7917975" cy="434366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1800" b="1" u="sng" dirty="0"/>
              <a:t>UMOWY PODWYKONAWCZE</a:t>
            </a:r>
            <a:endParaRPr sz="18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00" b="1" u="sng" dirty="0"/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600" dirty="0"/>
              <a:t>W przypadku, gdy w warunkach zawierania umów lub we wzorze umowy, dopuszczone jest zlecanie podwykonawcom udzielania świadczeń opieki zdrowotnej objętych umową – oferent może przedstawić kopię zawartej umowy z podwykonawcą (bez postanowień określających finansowanie) albo zobowiązanie podwykonawcy do zawarcia umowy z oferentem, zawierające zastrzeżenie o prawie Funduszu do przeprowadzenia kontroli podwykonawcy, na zasadach określonych w ustawie o świadczeniach, w zakresie wynikającym z umowy zawartej </a:t>
            </a:r>
            <a:br>
              <a:rPr lang="pl-PL" sz="1600" dirty="0"/>
            </a:br>
            <a:r>
              <a:rPr lang="pl-PL" sz="1600" dirty="0"/>
              <a:t>z prezesem Funduszu.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lang="pl-PL" sz="1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1600" dirty="0"/>
              <a:t>Umowa zawarta z podwykonawcą (albo zobowiązanie podwykonawcy do zawarcia umowy </a:t>
            </a:r>
            <a:br>
              <a:rPr lang="pl-PL" sz="1600" dirty="0"/>
            </a:br>
            <a:r>
              <a:rPr lang="pl-PL" sz="1600" dirty="0"/>
              <a:t>z oferentem) musi zawierać </a:t>
            </a:r>
            <a:r>
              <a:rPr lang="pl-PL" sz="1600" b="1" dirty="0"/>
              <a:t>zastrzeżenie o prawie Funduszu do przeprowadzenia kontroli</a:t>
            </a:r>
            <a:r>
              <a:rPr lang="pl-PL" sz="1600" dirty="0"/>
              <a:t> podmiotów biorących udział w udzielaniu świadczeń, </a:t>
            </a:r>
            <a:r>
              <a:rPr lang="pl-PL" sz="1600" b="1" dirty="0"/>
              <a:t>na zasadach określonych w ustawie </a:t>
            </a:r>
            <a:br>
              <a:rPr lang="pl-PL" sz="1600" b="1" dirty="0"/>
            </a:br>
            <a:r>
              <a:rPr lang="pl-PL" sz="1600" b="1" dirty="0"/>
              <a:t>z dnia 27 sierpnia 2004 roku o świadczeniach opieki zdrowotnej finansowanych ze środków publicznych, w zakresie wynikającym z umowy zawartej z prezesem Funduszu.</a:t>
            </a:r>
            <a:endParaRPr sz="16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 b="1" u="sng" dirty="0"/>
              <a:t>BRAK POWYŻSZEJ KLAUZULI TRAKTOWANY JEST JAKO BRAK FORMALNY!</a:t>
            </a:r>
            <a:endParaRPr sz="1800" b="1" u="sng" dirty="0"/>
          </a:p>
        </p:txBody>
      </p:sp>
      <p:sp>
        <p:nvSpPr>
          <p:cNvPr id="413" name="Google Shape;413;p37"/>
          <p:cNvSpPr/>
          <p:nvPr/>
        </p:nvSpPr>
        <p:spPr>
          <a:xfrm>
            <a:off x="9339774" y="2393894"/>
            <a:ext cx="2456700" cy="1753800"/>
          </a:xfrm>
          <a:prstGeom prst="roundRect">
            <a:avLst>
              <a:gd name="adj" fmla="val 10000"/>
            </a:avLst>
          </a:prstGeom>
          <a:blipFill rotWithShape="1">
            <a:blip r:embed="rId3">
              <a:alphaModFix/>
            </a:blip>
            <a:stretch>
              <a:fillRect t="-7999" b="-7999"/>
            </a:stretch>
          </a:blipFill>
          <a:ln>
            <a:noFill/>
          </a:ln>
          <a:effectLst>
            <a:outerShdw blurRad="38100" dist="12700" dir="5400000" algn="ctr" rotWithShape="0">
              <a:srgbClr val="000000">
                <a:alpha val="627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7"/>
          <p:cNvSpPr/>
          <p:nvPr/>
        </p:nvSpPr>
        <p:spPr>
          <a:xfrm>
            <a:off x="917350" y="168675"/>
            <a:ext cx="54402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7"/>
          <p:cNvSpPr txBox="1">
            <a:spLocks noGrp="1"/>
          </p:cNvSpPr>
          <p:nvPr>
            <p:ph type="title"/>
          </p:nvPr>
        </p:nvSpPr>
        <p:spPr>
          <a:xfrm>
            <a:off x="906700" y="120675"/>
            <a:ext cx="5461500" cy="790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  <a:endParaRPr sz="2219">
              <a:solidFill>
                <a:schemeClr val="accent1"/>
              </a:solidFill>
            </a:endParaRPr>
          </a:p>
        </p:txBody>
      </p:sp>
      <p:sp>
        <p:nvSpPr>
          <p:cNvPr id="412" name="Google Shape;412;p37"/>
          <p:cNvSpPr>
            <a:spLocks noGrp="1"/>
          </p:cNvSpPr>
          <p:nvPr>
            <p:ph type="dgm" idx="2"/>
          </p:nvPr>
        </p:nvSpPr>
        <p:spPr>
          <a:xfrm>
            <a:off x="917349" y="1503485"/>
            <a:ext cx="5440201" cy="396559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Clr>
                <a:schemeClr val="lt2"/>
              </a:buClr>
              <a:buSzPts val="1100"/>
              <a:buNone/>
            </a:pPr>
            <a:r>
              <a:rPr lang="pl-PL" sz="2400" b="1" dirty="0"/>
              <a:t>W przypadku, gdy oferent nie przedstawi kopii umów z podwykonawcami – składa oświadczenie, że będzie wykonywał umowę </a:t>
            </a:r>
            <a:r>
              <a:rPr lang="pl-PL" sz="2400" b="1" u="sng" dirty="0"/>
              <a:t>samodzielnie,</a:t>
            </a:r>
            <a:r>
              <a:rPr lang="pl-PL" sz="2400" b="1" dirty="0"/>
              <a:t> bez zlecania podwykonawcom udzielania świadczeń będących przedmiotem umowy.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800" b="1" u="sng" dirty="0"/>
          </a:p>
        </p:txBody>
      </p:sp>
      <p:sp>
        <p:nvSpPr>
          <p:cNvPr id="413" name="Google Shape;413;p37"/>
          <p:cNvSpPr/>
          <p:nvPr/>
        </p:nvSpPr>
        <p:spPr>
          <a:xfrm>
            <a:off x="9339774" y="2393894"/>
            <a:ext cx="2456700" cy="1753800"/>
          </a:xfrm>
          <a:prstGeom prst="roundRect">
            <a:avLst>
              <a:gd name="adj" fmla="val 10000"/>
            </a:avLst>
          </a:prstGeom>
          <a:blipFill rotWithShape="1">
            <a:blip r:embed="rId3">
              <a:alphaModFix/>
            </a:blip>
            <a:stretch>
              <a:fillRect t="-7999" b="-7999"/>
            </a:stretch>
          </a:blipFill>
          <a:ln>
            <a:noFill/>
          </a:ln>
          <a:effectLst>
            <a:outerShdw blurRad="38100" dist="12700" dir="5400000" algn="ctr" rotWithShape="0">
              <a:srgbClr val="000000">
                <a:alpha val="6275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706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5"/>
          <p:cNvSpPr>
            <a:spLocks noGrp="1"/>
          </p:cNvSpPr>
          <p:nvPr>
            <p:ph type="dgm" idx="2"/>
          </p:nvPr>
        </p:nvSpPr>
        <p:spPr>
          <a:xfrm>
            <a:off x="491374" y="1533649"/>
            <a:ext cx="10784297" cy="426927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82600" lvl="0" indent="-342900">
              <a:buSzPts val="1400"/>
              <a:buFont typeface="+mj-lt"/>
              <a:buAutoNum type="arabicPeriod"/>
            </a:pPr>
            <a:r>
              <a:rPr lang="pl-PL" sz="1400" dirty="0"/>
              <a:t>Ustawa z dnia 27 sierpnia 2004 r. o świadczeniach opieki zdrowotnej finansowanych ze środków publicznych</a:t>
            </a:r>
            <a:br>
              <a:rPr lang="pl-PL" sz="1400" dirty="0"/>
            </a:br>
            <a:r>
              <a:rPr lang="pl-PL" sz="1400" dirty="0"/>
              <a:t>(Dz.U. z 2022 r. poz. 2561),</a:t>
            </a:r>
            <a:endParaRPr sz="1400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endParaRPr sz="200" dirty="0"/>
          </a:p>
          <a:p>
            <a:pPr marL="482600" lvl="0" indent="-342900">
              <a:buSzPts val="1400"/>
              <a:buFont typeface="+mj-lt"/>
              <a:buAutoNum type="arabicPeriod"/>
            </a:pPr>
            <a:r>
              <a:rPr lang="pl-PL" sz="1400" dirty="0"/>
              <a:t>Ustawa z dnia 15 kwietnia 2011 r. o działalności leczniczej</a:t>
            </a:r>
            <a:br>
              <a:rPr lang="pl-PL" sz="1400" dirty="0"/>
            </a:br>
            <a:r>
              <a:rPr lang="pl-PL" sz="1400" dirty="0"/>
              <a:t>(Dz. U. z 2022 r. poz. 633 z </a:t>
            </a:r>
            <a:r>
              <a:rPr lang="pl-PL" sz="1400" dirty="0" err="1"/>
              <a:t>późn</a:t>
            </a:r>
            <a:r>
              <a:rPr lang="pl-PL" sz="1400" dirty="0"/>
              <a:t>. zm.),</a:t>
            </a:r>
          </a:p>
          <a:p>
            <a:pPr marL="482600" lvl="0" indent="-342900" algn="l" rtl="0">
              <a:spcBef>
                <a:spcPts val="1000"/>
              </a:spcBef>
              <a:spcAft>
                <a:spcPts val="0"/>
              </a:spcAft>
              <a:buSzPts val="1400"/>
              <a:buFont typeface="+mj-lt"/>
              <a:buAutoNum type="arabicPeriod"/>
            </a:pPr>
            <a:endParaRPr sz="200" dirty="0"/>
          </a:p>
          <a:p>
            <a:pPr marL="482600" lvl="0" indent="-342900">
              <a:buSzPts val="1400"/>
              <a:buFont typeface="+mj-lt"/>
              <a:buAutoNum type="arabicPeriod"/>
            </a:pPr>
            <a:r>
              <a:rPr lang="pl-PL" sz="1400" dirty="0"/>
              <a:t>Rozporządzenie Ministra Zdrowia z dnia 8 września 2015 r. w sprawie ogólnych warunków umów o udzielanie świadczeń opieki zdrowotnej</a:t>
            </a:r>
            <a:br>
              <a:rPr lang="pl-PL" sz="1400" dirty="0"/>
            </a:br>
            <a:r>
              <a:rPr lang="pl-PL" sz="1400" dirty="0"/>
              <a:t>(Dz. U. z 2022 r. poz. 787 z </a:t>
            </a:r>
            <a:r>
              <a:rPr lang="pl-PL" sz="1400" dirty="0" err="1"/>
              <a:t>późn</a:t>
            </a:r>
            <a:r>
              <a:rPr lang="pl-PL" sz="1400" dirty="0"/>
              <a:t>. zm.),</a:t>
            </a:r>
            <a:endParaRPr sz="1400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endParaRPr sz="200" dirty="0"/>
          </a:p>
          <a:p>
            <a:pPr marL="482600" lvl="0" indent="-342900" algn="l" rtl="0">
              <a:spcBef>
                <a:spcPts val="1000"/>
              </a:spcBef>
              <a:spcAft>
                <a:spcPts val="0"/>
              </a:spcAft>
              <a:buSzPts val="1400"/>
              <a:buFont typeface="+mj-lt"/>
              <a:buAutoNum type="arabicPeriod"/>
            </a:pPr>
            <a:r>
              <a:rPr lang="pl-PL" sz="1400" dirty="0"/>
              <a:t>Rozporządzenie Ministra Zdrowia z dnia 14 października 2020 r. w sprawie sposobu ogłaszania o postępowaniu w sprawie zawarcia umowy o udzielanie świadczeń opieki zdrowotnej, składania ofert, powoływania i odwoływania komisji konkursowej, jej zadań oraz trybu pracy</a:t>
            </a:r>
            <a:br>
              <a:rPr lang="pl-PL" sz="1400" dirty="0"/>
            </a:br>
            <a:r>
              <a:rPr lang="pl-PL" sz="1400" dirty="0"/>
              <a:t>(Dz. U. z 2020 r. poz. 1858),</a:t>
            </a:r>
            <a:endParaRPr sz="1400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/>
            </a:pPr>
            <a:endParaRPr sz="200" dirty="0"/>
          </a:p>
          <a:p>
            <a:pPr marL="482600" lvl="0" indent="-342900">
              <a:buSzPts val="1400"/>
              <a:buFont typeface="+mj-lt"/>
              <a:buAutoNum type="arabicPeriod"/>
            </a:pPr>
            <a:r>
              <a:rPr lang="pl-PL" sz="1400" dirty="0"/>
              <a:t>Rozporządzenie Ministra Finansów z dnia 29 kwietnia 2019 r. w sprawie obowiązkowego ubezpieczenia odpowiedzialności cywilnej podmiotu wykonującego działalność leczniczą</a:t>
            </a:r>
            <a:br>
              <a:rPr lang="pl-PL" sz="1400" dirty="0"/>
            </a:br>
            <a:r>
              <a:rPr lang="pl-PL" sz="1400" dirty="0"/>
              <a:t>(Dz. U. z 2019 r. poz. 866),</a:t>
            </a:r>
          </a:p>
          <a:p>
            <a:pPr marL="139700" lvl="0" indent="0" algn="l" rtl="0"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sz="1300" dirty="0"/>
          </a:p>
        </p:txBody>
      </p:sp>
      <p:sp>
        <p:nvSpPr>
          <p:cNvPr id="126" name="Google Shape;126;p15"/>
          <p:cNvSpPr txBox="1">
            <a:spLocks noGrp="1"/>
          </p:cNvSpPr>
          <p:nvPr>
            <p:ph type="title"/>
          </p:nvPr>
        </p:nvSpPr>
        <p:spPr>
          <a:xfrm>
            <a:off x="926100" y="144675"/>
            <a:ext cx="9867300" cy="92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/>
              <a:t>Podstawy prawne przeprowadzenia procesu kontraktowania świadczeń</a:t>
            </a:r>
            <a:r>
              <a:rPr lang="pl-PL" sz="2410"/>
              <a:t> </a:t>
            </a:r>
            <a:br>
              <a:rPr lang="pl-PL" sz="2410"/>
            </a:br>
            <a:r>
              <a:rPr lang="pl-PL" sz="2210"/>
              <a:t>(wykaz aktów prawnych zawarty jest w każdym ogłoszeniu o postępowaniu)</a:t>
            </a:r>
            <a:endParaRPr sz="2210"/>
          </a:p>
        </p:txBody>
      </p:sp>
      <p:sp>
        <p:nvSpPr>
          <p:cNvPr id="127" name="Google Shape;127;p15"/>
          <p:cNvSpPr/>
          <p:nvPr/>
        </p:nvSpPr>
        <p:spPr>
          <a:xfrm>
            <a:off x="10793397" y="462875"/>
            <a:ext cx="482274" cy="82960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124" y="11243"/>
                </a:moveTo>
                <a:lnTo>
                  <a:pt x="19337" y="10698"/>
                </a:lnTo>
                <a:lnTo>
                  <a:pt x="18992" y="10493"/>
                </a:lnTo>
                <a:lnTo>
                  <a:pt x="18549" y="10289"/>
                </a:lnTo>
                <a:lnTo>
                  <a:pt x="18156" y="10153"/>
                </a:lnTo>
                <a:lnTo>
                  <a:pt x="17713" y="10050"/>
                </a:lnTo>
                <a:lnTo>
                  <a:pt x="17221" y="10016"/>
                </a:lnTo>
                <a:lnTo>
                  <a:pt x="16827" y="9982"/>
                </a:lnTo>
                <a:lnTo>
                  <a:pt x="16827" y="3339"/>
                </a:lnTo>
                <a:lnTo>
                  <a:pt x="17270" y="3305"/>
                </a:lnTo>
                <a:lnTo>
                  <a:pt x="17713" y="3203"/>
                </a:lnTo>
                <a:lnTo>
                  <a:pt x="18156" y="3066"/>
                </a:lnTo>
                <a:lnTo>
                  <a:pt x="18500" y="2828"/>
                </a:lnTo>
                <a:lnTo>
                  <a:pt x="18795" y="2589"/>
                </a:lnTo>
                <a:lnTo>
                  <a:pt x="19041" y="2317"/>
                </a:lnTo>
                <a:lnTo>
                  <a:pt x="19140" y="1976"/>
                </a:lnTo>
                <a:lnTo>
                  <a:pt x="19189" y="1703"/>
                </a:lnTo>
                <a:lnTo>
                  <a:pt x="19140" y="1363"/>
                </a:lnTo>
                <a:lnTo>
                  <a:pt x="19041" y="1056"/>
                </a:lnTo>
                <a:lnTo>
                  <a:pt x="18795" y="784"/>
                </a:lnTo>
                <a:lnTo>
                  <a:pt x="18500" y="511"/>
                </a:lnTo>
                <a:lnTo>
                  <a:pt x="18156" y="307"/>
                </a:lnTo>
                <a:lnTo>
                  <a:pt x="17713" y="136"/>
                </a:lnTo>
                <a:lnTo>
                  <a:pt x="17270" y="34"/>
                </a:lnTo>
                <a:lnTo>
                  <a:pt x="16827" y="0"/>
                </a:lnTo>
                <a:lnTo>
                  <a:pt x="4822" y="0"/>
                </a:lnTo>
                <a:lnTo>
                  <a:pt x="4379" y="34"/>
                </a:lnTo>
                <a:lnTo>
                  <a:pt x="3887" y="136"/>
                </a:lnTo>
                <a:lnTo>
                  <a:pt x="3543" y="307"/>
                </a:lnTo>
                <a:lnTo>
                  <a:pt x="3149" y="511"/>
                </a:lnTo>
                <a:lnTo>
                  <a:pt x="2854" y="784"/>
                </a:lnTo>
                <a:lnTo>
                  <a:pt x="2608" y="1056"/>
                </a:lnTo>
                <a:lnTo>
                  <a:pt x="2460" y="1363"/>
                </a:lnTo>
                <a:lnTo>
                  <a:pt x="2411" y="1703"/>
                </a:lnTo>
                <a:lnTo>
                  <a:pt x="2460" y="1976"/>
                </a:lnTo>
                <a:lnTo>
                  <a:pt x="2608" y="2317"/>
                </a:lnTo>
                <a:lnTo>
                  <a:pt x="2854" y="2589"/>
                </a:lnTo>
                <a:lnTo>
                  <a:pt x="3149" y="2828"/>
                </a:lnTo>
                <a:lnTo>
                  <a:pt x="3543" y="3066"/>
                </a:lnTo>
                <a:lnTo>
                  <a:pt x="3887" y="3203"/>
                </a:lnTo>
                <a:lnTo>
                  <a:pt x="4379" y="3305"/>
                </a:lnTo>
                <a:lnTo>
                  <a:pt x="4822" y="3339"/>
                </a:lnTo>
                <a:lnTo>
                  <a:pt x="4822" y="9982"/>
                </a:lnTo>
                <a:lnTo>
                  <a:pt x="4379" y="10016"/>
                </a:lnTo>
                <a:lnTo>
                  <a:pt x="3887" y="10050"/>
                </a:lnTo>
                <a:lnTo>
                  <a:pt x="3493" y="10153"/>
                </a:lnTo>
                <a:lnTo>
                  <a:pt x="3051" y="10289"/>
                </a:lnTo>
                <a:lnTo>
                  <a:pt x="2263" y="10698"/>
                </a:lnTo>
                <a:lnTo>
                  <a:pt x="1870" y="10970"/>
                </a:lnTo>
                <a:lnTo>
                  <a:pt x="1525" y="11243"/>
                </a:lnTo>
                <a:lnTo>
                  <a:pt x="1132" y="11584"/>
                </a:lnTo>
                <a:lnTo>
                  <a:pt x="886" y="11924"/>
                </a:lnTo>
                <a:lnTo>
                  <a:pt x="590" y="12265"/>
                </a:lnTo>
                <a:lnTo>
                  <a:pt x="394" y="12606"/>
                </a:lnTo>
                <a:lnTo>
                  <a:pt x="98" y="13355"/>
                </a:lnTo>
                <a:lnTo>
                  <a:pt x="49" y="13730"/>
                </a:lnTo>
                <a:lnTo>
                  <a:pt x="0" y="14139"/>
                </a:lnTo>
                <a:lnTo>
                  <a:pt x="98" y="14411"/>
                </a:lnTo>
                <a:lnTo>
                  <a:pt x="246" y="14582"/>
                </a:lnTo>
                <a:lnTo>
                  <a:pt x="394" y="14718"/>
                </a:lnTo>
                <a:lnTo>
                  <a:pt x="541" y="14820"/>
                </a:lnTo>
                <a:lnTo>
                  <a:pt x="738" y="14888"/>
                </a:lnTo>
                <a:lnTo>
                  <a:pt x="984" y="14922"/>
                </a:lnTo>
                <a:lnTo>
                  <a:pt x="8807" y="14922"/>
                </a:lnTo>
                <a:lnTo>
                  <a:pt x="10234" y="21225"/>
                </a:lnTo>
                <a:lnTo>
                  <a:pt x="10283" y="21362"/>
                </a:lnTo>
                <a:lnTo>
                  <a:pt x="10431" y="21498"/>
                </a:lnTo>
                <a:lnTo>
                  <a:pt x="10579" y="21566"/>
                </a:lnTo>
                <a:lnTo>
                  <a:pt x="10825" y="21600"/>
                </a:lnTo>
                <a:lnTo>
                  <a:pt x="11021" y="21566"/>
                </a:lnTo>
                <a:lnTo>
                  <a:pt x="11218" y="21498"/>
                </a:lnTo>
                <a:lnTo>
                  <a:pt x="11317" y="21327"/>
                </a:lnTo>
                <a:lnTo>
                  <a:pt x="11366" y="21225"/>
                </a:lnTo>
                <a:lnTo>
                  <a:pt x="12350" y="14922"/>
                </a:lnTo>
                <a:lnTo>
                  <a:pt x="20616" y="14922"/>
                </a:lnTo>
                <a:lnTo>
                  <a:pt x="20862" y="14888"/>
                </a:lnTo>
                <a:lnTo>
                  <a:pt x="21059" y="14820"/>
                </a:lnTo>
                <a:lnTo>
                  <a:pt x="21206" y="14718"/>
                </a:lnTo>
                <a:lnTo>
                  <a:pt x="21354" y="14582"/>
                </a:lnTo>
                <a:lnTo>
                  <a:pt x="21502" y="14411"/>
                </a:lnTo>
                <a:lnTo>
                  <a:pt x="21600" y="14275"/>
                </a:lnTo>
                <a:lnTo>
                  <a:pt x="21600" y="13730"/>
                </a:lnTo>
                <a:lnTo>
                  <a:pt x="21502" y="13355"/>
                </a:lnTo>
                <a:lnTo>
                  <a:pt x="21206" y="12606"/>
                </a:lnTo>
                <a:lnTo>
                  <a:pt x="21010" y="12265"/>
                </a:lnTo>
                <a:lnTo>
                  <a:pt x="20764" y="11924"/>
                </a:lnTo>
                <a:lnTo>
                  <a:pt x="20468" y="11584"/>
                </a:lnTo>
                <a:lnTo>
                  <a:pt x="20124" y="11243"/>
                </a:lnTo>
                <a:close/>
                <a:moveTo>
                  <a:pt x="9004" y="9574"/>
                </a:moveTo>
                <a:lnTo>
                  <a:pt x="9004" y="9710"/>
                </a:lnTo>
                <a:lnTo>
                  <a:pt x="8856" y="9846"/>
                </a:lnTo>
                <a:lnTo>
                  <a:pt x="8660" y="9948"/>
                </a:lnTo>
                <a:lnTo>
                  <a:pt x="8414" y="9982"/>
                </a:lnTo>
                <a:lnTo>
                  <a:pt x="8217" y="9948"/>
                </a:lnTo>
                <a:lnTo>
                  <a:pt x="7971" y="9846"/>
                </a:lnTo>
                <a:lnTo>
                  <a:pt x="7872" y="9710"/>
                </a:lnTo>
                <a:lnTo>
                  <a:pt x="7823" y="9574"/>
                </a:lnTo>
                <a:lnTo>
                  <a:pt x="7823" y="3748"/>
                </a:lnTo>
                <a:lnTo>
                  <a:pt x="7872" y="3577"/>
                </a:lnTo>
                <a:lnTo>
                  <a:pt x="7971" y="3441"/>
                </a:lnTo>
                <a:lnTo>
                  <a:pt x="8217" y="3339"/>
                </a:lnTo>
                <a:lnTo>
                  <a:pt x="8660" y="3339"/>
                </a:lnTo>
                <a:lnTo>
                  <a:pt x="8856" y="3441"/>
                </a:lnTo>
                <a:lnTo>
                  <a:pt x="9004" y="3577"/>
                </a:lnTo>
                <a:lnTo>
                  <a:pt x="9004" y="95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2"/>
          <p:cNvSpPr/>
          <p:nvPr/>
        </p:nvSpPr>
        <p:spPr>
          <a:xfrm>
            <a:off x="6443250" y="1639725"/>
            <a:ext cx="5526900" cy="4581600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2"/>
          <p:cNvSpPr>
            <a:spLocks noGrp="1"/>
          </p:cNvSpPr>
          <p:nvPr>
            <p:ph type="dgm" idx="2"/>
          </p:nvPr>
        </p:nvSpPr>
        <p:spPr>
          <a:xfrm>
            <a:off x="6674725" y="1880900"/>
            <a:ext cx="5073600" cy="3554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900" b="1" u="sng" dirty="0"/>
              <a:t>POLISA OC</a:t>
            </a:r>
            <a:endParaRPr sz="19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700" b="1" dirty="0"/>
              <a:t>Oferent składa kopię polisy lub innego dokumentu</a:t>
            </a:r>
            <a:r>
              <a:rPr lang="pl-PL" sz="1700" dirty="0"/>
              <a:t> potwierdzającego zawarcie przez oferenta umowy ubezpieczenia odpowiedzialności cywilnej oferenta </a:t>
            </a:r>
            <a:br>
              <a:rPr lang="pl-PL" sz="1700" dirty="0"/>
            </a:br>
            <a:r>
              <a:rPr lang="pl-PL" sz="1700" dirty="0"/>
              <a:t>za szkody wyrządzone w związku z udzielaniem świadczeń w zakresie przedmiotu postępowania </a:t>
            </a:r>
            <a:br>
              <a:rPr lang="pl-PL" sz="1700" dirty="0"/>
            </a:br>
            <a:r>
              <a:rPr lang="pl-PL" sz="1700" dirty="0"/>
              <a:t>na okres obowiązywania umowy;</a:t>
            </a:r>
            <a:endParaRPr sz="17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700" dirty="0"/>
              <a:t>Oferent może złożyć także </a:t>
            </a:r>
            <a:r>
              <a:rPr lang="pl-PL" sz="1700" b="1" dirty="0"/>
              <a:t>umowę przedwstępną (promesę)</a:t>
            </a:r>
            <a:r>
              <a:rPr lang="pl-PL" sz="1700" dirty="0"/>
              <a:t> lub inny dokument, w tym także </a:t>
            </a:r>
            <a:r>
              <a:rPr lang="pl-PL" sz="1700" b="1" dirty="0"/>
              <a:t>oświadczenie, stwierdzające, że umowa ubezpieczenia odpowiedzialności cywilnej zostanie zawarta na okres obowiązywania umowy</a:t>
            </a:r>
            <a:r>
              <a:rPr lang="pl-PL" sz="1700" dirty="0"/>
              <a:t>.</a:t>
            </a:r>
            <a:endParaRPr sz="17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b="1" u="sng" dirty="0"/>
          </a:p>
        </p:txBody>
      </p:sp>
      <p:sp>
        <p:nvSpPr>
          <p:cNvPr id="313" name="Google Shape;313;p32"/>
          <p:cNvSpPr/>
          <p:nvPr/>
        </p:nvSpPr>
        <p:spPr>
          <a:xfrm>
            <a:off x="6404650" y="352050"/>
            <a:ext cx="5661900" cy="9306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2"/>
          <p:cNvSpPr txBox="1">
            <a:spLocks noGrp="1"/>
          </p:cNvSpPr>
          <p:nvPr>
            <p:ph type="title"/>
          </p:nvPr>
        </p:nvSpPr>
        <p:spPr>
          <a:xfrm>
            <a:off x="6674725" y="443550"/>
            <a:ext cx="4745400" cy="839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>
                <a:solidFill>
                  <a:schemeClr val="accent1"/>
                </a:solidFill>
              </a:rPr>
              <a:t>Dokumenty i oświadczenia składane do ofert</a:t>
            </a:r>
            <a:endParaRPr sz="2510">
              <a:solidFill>
                <a:schemeClr val="accent1"/>
              </a:solidFill>
            </a:endParaRPr>
          </a:p>
        </p:txBody>
      </p:sp>
      <p:pic>
        <p:nvPicPr>
          <p:cNvPr id="315" name="Google Shape;31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850" y="868100"/>
            <a:ext cx="5181600" cy="501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33"/>
          <p:cNvGrpSpPr/>
          <p:nvPr/>
        </p:nvGrpSpPr>
        <p:grpSpPr>
          <a:xfrm>
            <a:off x="2546229" y="100841"/>
            <a:ext cx="7041454" cy="646484"/>
            <a:chOff x="3802950" y="1133827"/>
            <a:chExt cx="1577033" cy="1473300"/>
          </a:xfrm>
        </p:grpSpPr>
        <p:sp>
          <p:nvSpPr>
            <p:cNvPr id="321" name="Google Shape;321;p33"/>
            <p:cNvSpPr txBox="1"/>
            <p:nvPr/>
          </p:nvSpPr>
          <p:spPr>
            <a:xfrm>
              <a:off x="3841883" y="1133827"/>
              <a:ext cx="1538100" cy="1473300"/>
            </a:xfrm>
            <a:prstGeom prst="rect">
              <a:avLst/>
            </a:prstGeom>
            <a:solidFill>
              <a:srgbClr val="0944A1"/>
            </a:solidFill>
            <a:ln w="19050" cap="flat" cmpd="sng">
              <a:solidFill>
                <a:srgbClr val="0944A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Ubezpieczenia odpowiedzialności cywilnej - medyczne</a:t>
              </a:r>
              <a:endPara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OBOWIĄZKOWE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22" name="Google Shape;322;p33"/>
            <p:cNvSpPr/>
            <p:nvPr/>
          </p:nvSpPr>
          <p:spPr>
            <a:xfrm>
              <a:off x="3802950" y="114595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" name="Google Shape;323;p33"/>
          <p:cNvGrpSpPr/>
          <p:nvPr/>
        </p:nvGrpSpPr>
        <p:grpSpPr>
          <a:xfrm>
            <a:off x="192766" y="921518"/>
            <a:ext cx="4176526" cy="531352"/>
            <a:chOff x="1345126" y="2345105"/>
            <a:chExt cx="2225700" cy="474253"/>
          </a:xfrm>
        </p:grpSpPr>
        <p:sp>
          <p:nvSpPr>
            <p:cNvPr id="324" name="Google Shape;324;p33"/>
            <p:cNvSpPr txBox="1"/>
            <p:nvPr/>
          </p:nvSpPr>
          <p:spPr>
            <a:xfrm>
              <a:off x="1345126" y="2350458"/>
              <a:ext cx="2225700" cy="468900"/>
            </a:xfrm>
            <a:prstGeom prst="rect">
              <a:avLst/>
            </a:prstGeom>
            <a:solidFill>
              <a:srgbClr val="0D5DDF"/>
            </a:solidFill>
            <a:ln w="19050" cap="flat" cmpd="sng">
              <a:solidFill>
                <a:srgbClr val="0D5D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norm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OC podmiotu wykonującego działalność leczniczą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25" name="Google Shape;325;p33"/>
            <p:cNvSpPr/>
            <p:nvPr/>
          </p:nvSpPr>
          <p:spPr>
            <a:xfrm>
              <a:off x="1345126" y="2345105"/>
              <a:ext cx="1538100" cy="752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6" name="Google Shape;326;p33"/>
          <p:cNvGrpSpPr/>
          <p:nvPr/>
        </p:nvGrpSpPr>
        <p:grpSpPr>
          <a:xfrm>
            <a:off x="7783802" y="896092"/>
            <a:ext cx="3993213" cy="646576"/>
            <a:chOff x="5573250" y="2350450"/>
            <a:chExt cx="1998305" cy="445822"/>
          </a:xfrm>
        </p:grpSpPr>
        <p:sp>
          <p:nvSpPr>
            <p:cNvPr id="327" name="Google Shape;327;p33"/>
            <p:cNvSpPr txBox="1"/>
            <p:nvPr/>
          </p:nvSpPr>
          <p:spPr>
            <a:xfrm>
              <a:off x="5573255" y="2350472"/>
              <a:ext cx="1998300" cy="445800"/>
            </a:xfrm>
            <a:prstGeom prst="rect">
              <a:avLst/>
            </a:prstGeom>
            <a:solidFill>
              <a:srgbClr val="0D5DDF"/>
            </a:solidFill>
            <a:ln w="19050" cap="flat" cmpd="sng">
              <a:solidFill>
                <a:srgbClr val="0D5DD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OC świadczeniodawcy niebędącego podmiotem wykonującym działalność leczniczą</a:t>
              </a:r>
              <a:endParaRPr sz="13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28" name="Google Shape;328;p33"/>
            <p:cNvSpPr/>
            <p:nvPr/>
          </p:nvSpPr>
          <p:spPr>
            <a:xfrm>
              <a:off x="5573250" y="235045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" name="Google Shape;329;p33"/>
          <p:cNvSpPr/>
          <p:nvPr/>
        </p:nvSpPr>
        <p:spPr>
          <a:xfrm>
            <a:off x="1448129" y="4797890"/>
            <a:ext cx="2050749" cy="703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0" name="Google Shape;330;p33"/>
          <p:cNvGrpSpPr/>
          <p:nvPr/>
        </p:nvGrpSpPr>
        <p:grpSpPr>
          <a:xfrm>
            <a:off x="800128" y="1565010"/>
            <a:ext cx="5999608" cy="415458"/>
            <a:chOff x="1137298" y="3771421"/>
            <a:chExt cx="2847600" cy="448998"/>
          </a:xfrm>
        </p:grpSpPr>
        <p:sp>
          <p:nvSpPr>
            <p:cNvPr id="331" name="Google Shape;331;p33"/>
            <p:cNvSpPr txBox="1"/>
            <p:nvPr/>
          </p:nvSpPr>
          <p:spPr>
            <a:xfrm>
              <a:off x="1137298" y="3771421"/>
              <a:ext cx="2847600" cy="448998"/>
            </a:xfrm>
            <a:prstGeom prst="rect">
              <a:avLst/>
            </a:prstGeom>
            <a:solidFill>
              <a:srgbClr val="F7A600">
                <a:alpha val="49800"/>
              </a:srgbClr>
            </a:solidFill>
            <a:ln w="19050" cap="flat" cmpd="sng">
              <a:solidFill>
                <a:srgbClr val="307B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b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100" dirty="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OC lekarza (indywidualna/specjalistyczna praktyka lekarska) (SG 75.000 euro/350.000 euro)</a:t>
              </a:r>
              <a:endParaRPr sz="11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32" name="Google Shape;332;p33"/>
            <p:cNvSpPr/>
            <p:nvPr/>
          </p:nvSpPr>
          <p:spPr>
            <a:xfrm>
              <a:off x="1195414" y="3774897"/>
              <a:ext cx="1538100" cy="70075"/>
            </a:xfrm>
            <a:prstGeom prst="rect">
              <a:avLst/>
            </a:prstGeom>
            <a:solidFill>
              <a:srgbClr val="F7A600">
                <a:alpha val="4980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sp>
        <p:nvSpPr>
          <p:cNvPr id="334" name="Google Shape;334;p33"/>
          <p:cNvSpPr txBox="1"/>
          <p:nvPr/>
        </p:nvSpPr>
        <p:spPr>
          <a:xfrm>
            <a:off x="790703" y="2059730"/>
            <a:ext cx="5999686" cy="568916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lekarza (spółka cywilna, spółka jawna albo spółka partnerska jako grupowa praktyka lekarska) (SG 75.000 euro/350.000 euro)</a:t>
            </a:r>
            <a:endParaRPr sz="12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33"/>
          <p:cNvSpPr txBox="1"/>
          <p:nvPr/>
        </p:nvSpPr>
        <p:spPr>
          <a:xfrm>
            <a:off x="790681" y="2710844"/>
            <a:ext cx="5999708" cy="557385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pielęgniarki (indywidualna/specjalistyczna praktyka pielęgniarki (SG 30.000 euro/150.000 euro)</a:t>
            </a:r>
            <a:endParaRPr sz="12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33"/>
          <p:cNvSpPr txBox="1"/>
          <p:nvPr/>
        </p:nvSpPr>
        <p:spPr>
          <a:xfrm>
            <a:off x="790681" y="3357968"/>
            <a:ext cx="5999686" cy="512589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pl-PL" sz="11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pielęgniarki (spółka cywilna, spółka jawna albo spółka partnerska jako grupowa praktyka pielęgniarki) (SG 30.000 euro/150.000 euro)</a:t>
            </a:r>
            <a:endParaRPr sz="11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33"/>
          <p:cNvSpPr txBox="1"/>
          <p:nvPr/>
        </p:nvSpPr>
        <p:spPr>
          <a:xfrm>
            <a:off x="790681" y="3969339"/>
            <a:ext cx="5999686" cy="425504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rmAutofit fontScale="92500"/>
          </a:bodyPr>
          <a:lstStyle/>
          <a:p>
            <a:pPr lvl="0">
              <a:buClr>
                <a:schemeClr val="lt2"/>
              </a:buClr>
              <a:buSzPts val="1100"/>
            </a:pP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</a:t>
            </a: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</a:rPr>
              <a:t>fizjoterapeuty</a:t>
            </a: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(indywidualna praktyka fizjoterapeutyczna (SG 30.000 euro/150.000 euro)</a:t>
            </a:r>
            <a:endParaRPr sz="12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6" name="Google Shape;346;p33"/>
          <p:cNvSpPr txBox="1"/>
          <p:nvPr/>
        </p:nvSpPr>
        <p:spPr>
          <a:xfrm>
            <a:off x="800050" y="5076129"/>
            <a:ext cx="5999686" cy="537644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20000"/>
              </a:lnSpc>
              <a:buSzPts val="852"/>
            </a:pPr>
            <a:r>
              <a:rPr lang="pl-PL" sz="11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podmiotu leczniczego (stacjonarne i całodobowe świadczenia zdrowotne – SZPITALNE) (SG 100.000 euro/500.000euro)</a:t>
            </a:r>
            <a:endParaRPr sz="11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9" name="Google Shape;349;p33"/>
          <p:cNvSpPr txBox="1"/>
          <p:nvPr/>
        </p:nvSpPr>
        <p:spPr>
          <a:xfrm>
            <a:off x="790681" y="5725164"/>
            <a:ext cx="5999686" cy="684951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pl-PL" sz="11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podmiotu leczniczego (stacjonarne i całodobowe świadczenia zdrowotne inne niż szpitalne oraz w zakresie ambulatoryjnych świadczeń zdrowotnych (SG 75.000 euro/ 350.000 euro)</a:t>
            </a:r>
            <a:endParaRPr sz="11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2" name="Google Shape;352;p33"/>
          <p:cNvSpPr txBox="1"/>
          <p:nvPr/>
        </p:nvSpPr>
        <p:spPr>
          <a:xfrm>
            <a:off x="8393229" y="2063416"/>
            <a:ext cx="3383803" cy="1084312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Osoby, które uzyskały </a:t>
            </a:r>
            <a:r>
              <a:rPr lang="pl-PL" sz="12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fachowe uprawnienia </a:t>
            </a:r>
            <a:br>
              <a:rPr lang="pl-PL" sz="12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do udzielania świadczeń zdrowotnych i udzielają ich w ramach wykonywanej działalności gospodarczej (SG 30.000 euro/150.000 euro)</a:t>
            </a:r>
            <a:endParaRPr sz="12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4" name="Google Shape;354;p33"/>
          <p:cNvSpPr txBox="1"/>
          <p:nvPr/>
        </p:nvSpPr>
        <p:spPr>
          <a:xfrm>
            <a:off x="8405381" y="3317472"/>
            <a:ext cx="3383700" cy="781268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b" anchorCtr="0">
            <a:normAutofit lnSpcReduction="10000"/>
          </a:bodyPr>
          <a:lstStyle/>
          <a:p>
            <a:pPr lvl="0"/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Podmioty realizujące czynności zakresu </a:t>
            </a:r>
            <a:r>
              <a:rPr lang="pl-PL" sz="12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zaopatrzenia w wyroby medyczne </a:t>
            </a:r>
            <a:r>
              <a:rPr lang="pl-PL" sz="12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(SG 10.000 euro/50.000 Euro)</a:t>
            </a:r>
            <a:endParaRPr sz="12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5" name="Google Shape;355;p33"/>
          <p:cNvSpPr/>
          <p:nvPr/>
        </p:nvSpPr>
        <p:spPr>
          <a:xfrm>
            <a:off x="8531921" y="3329574"/>
            <a:ext cx="1848900" cy="7050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cxnSp>
        <p:nvCxnSpPr>
          <p:cNvPr id="356" name="Google Shape;356;p33"/>
          <p:cNvCxnSpPr/>
          <p:nvPr/>
        </p:nvCxnSpPr>
        <p:spPr>
          <a:xfrm>
            <a:off x="472625" y="1466125"/>
            <a:ext cx="0" cy="46203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7" name="Google Shape;357;p33"/>
          <p:cNvCxnSpPr>
            <a:endCxn id="331" idx="1"/>
          </p:cNvCxnSpPr>
          <p:nvPr/>
        </p:nvCxnSpPr>
        <p:spPr>
          <a:xfrm>
            <a:off x="481637" y="1772739"/>
            <a:ext cx="318491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8" name="Google Shape;358;p33"/>
          <p:cNvCxnSpPr/>
          <p:nvPr/>
        </p:nvCxnSpPr>
        <p:spPr>
          <a:xfrm rot="10800000" flipH="1">
            <a:off x="481750" y="2325700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9" name="Google Shape;359;p33"/>
          <p:cNvCxnSpPr/>
          <p:nvPr/>
        </p:nvCxnSpPr>
        <p:spPr>
          <a:xfrm rot="10800000" flipH="1">
            <a:off x="481750" y="2939206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0" name="Google Shape;360;p33"/>
          <p:cNvCxnSpPr/>
          <p:nvPr/>
        </p:nvCxnSpPr>
        <p:spPr>
          <a:xfrm rot="10800000" flipH="1">
            <a:off x="481750" y="3584195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1" name="Google Shape;361;p33"/>
          <p:cNvCxnSpPr/>
          <p:nvPr/>
        </p:nvCxnSpPr>
        <p:spPr>
          <a:xfrm rot="10800000" flipH="1">
            <a:off x="472738" y="4148621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2" name="Google Shape;362;p33"/>
          <p:cNvCxnSpPr/>
          <p:nvPr/>
        </p:nvCxnSpPr>
        <p:spPr>
          <a:xfrm rot="10800000" flipH="1">
            <a:off x="472738" y="5377269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3" name="Google Shape;363;p33"/>
          <p:cNvCxnSpPr/>
          <p:nvPr/>
        </p:nvCxnSpPr>
        <p:spPr>
          <a:xfrm rot="10800000" flipH="1">
            <a:off x="472738" y="6082769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4" name="Google Shape;364;p33"/>
          <p:cNvCxnSpPr/>
          <p:nvPr/>
        </p:nvCxnSpPr>
        <p:spPr>
          <a:xfrm flipH="1">
            <a:off x="8063061" y="1562375"/>
            <a:ext cx="591" cy="2121303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5" name="Google Shape;365;p33"/>
          <p:cNvCxnSpPr/>
          <p:nvPr/>
        </p:nvCxnSpPr>
        <p:spPr>
          <a:xfrm rot="10800000" flipH="1">
            <a:off x="8054050" y="2565425"/>
            <a:ext cx="339000" cy="3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7" name="Google Shape;367;p33"/>
          <p:cNvCxnSpPr/>
          <p:nvPr/>
        </p:nvCxnSpPr>
        <p:spPr>
          <a:xfrm>
            <a:off x="6148937" y="752650"/>
            <a:ext cx="9900" cy="4530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" name="Google Shape;368;p33"/>
          <p:cNvCxnSpPr>
            <a:stCxn id="327" idx="1"/>
            <a:endCxn id="324" idx="3"/>
          </p:cNvCxnSpPr>
          <p:nvPr/>
        </p:nvCxnSpPr>
        <p:spPr>
          <a:xfrm rot="10800000">
            <a:off x="4369212" y="1190296"/>
            <a:ext cx="3414600" cy="291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56" name="Google Shape;365;p33"/>
          <p:cNvCxnSpPr/>
          <p:nvPr/>
        </p:nvCxnSpPr>
        <p:spPr>
          <a:xfrm rot="10800000" flipH="1">
            <a:off x="8054050" y="3683678"/>
            <a:ext cx="339000" cy="3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" name="Google Shape;346;p33"/>
          <p:cNvSpPr txBox="1"/>
          <p:nvPr/>
        </p:nvSpPr>
        <p:spPr>
          <a:xfrm>
            <a:off x="800050" y="4496741"/>
            <a:ext cx="5999686" cy="490848"/>
          </a:xfrm>
          <a:prstGeom prst="rect">
            <a:avLst/>
          </a:prstGeom>
          <a:solidFill>
            <a:srgbClr val="F7A600">
              <a:alpha val="49800"/>
            </a:srgbClr>
          </a:solidFill>
          <a:ln w="19050" cap="flat" cmpd="sng">
            <a:solidFill>
              <a:srgbClr val="307B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>
              <a:buSzPts val="852"/>
            </a:pPr>
            <a:r>
              <a:rPr lang="pl-PL" sz="11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OC </a:t>
            </a:r>
            <a:r>
              <a:rPr lang="pl-PL" sz="1100" dirty="0">
                <a:solidFill>
                  <a:schemeClr val="lt1"/>
                </a:solidFill>
                <a:latin typeface="Roboto"/>
                <a:ea typeface="Roboto"/>
                <a:cs typeface="Roboto"/>
              </a:rPr>
              <a:t>fizjoterapeuty</a:t>
            </a:r>
            <a:r>
              <a:rPr lang="pl-PL" sz="11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(spółka cywilna, spółka jawna albo spółka partnerska jako grupowa praktyka fizjoterapeutyczna) (SG 30.000 euro/150.000 euro)</a:t>
            </a:r>
          </a:p>
        </p:txBody>
      </p:sp>
      <p:sp>
        <p:nvSpPr>
          <p:cNvPr id="54" name="Google Shape;355;p33"/>
          <p:cNvSpPr/>
          <p:nvPr/>
        </p:nvSpPr>
        <p:spPr>
          <a:xfrm>
            <a:off x="8531921" y="2063416"/>
            <a:ext cx="1848900" cy="7050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cxnSp>
        <p:nvCxnSpPr>
          <p:cNvPr id="62" name="Google Shape;362;p33"/>
          <p:cNvCxnSpPr/>
          <p:nvPr/>
        </p:nvCxnSpPr>
        <p:spPr>
          <a:xfrm rot="10800000" flipH="1">
            <a:off x="472381" y="4733236"/>
            <a:ext cx="318300" cy="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Google Shape;332;p33"/>
          <p:cNvSpPr/>
          <p:nvPr/>
        </p:nvSpPr>
        <p:spPr>
          <a:xfrm>
            <a:off x="922573" y="2063376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4" name="Google Shape;332;p33"/>
          <p:cNvSpPr/>
          <p:nvPr/>
        </p:nvSpPr>
        <p:spPr>
          <a:xfrm>
            <a:off x="922573" y="2735689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5" name="Google Shape;332;p33"/>
          <p:cNvSpPr/>
          <p:nvPr/>
        </p:nvSpPr>
        <p:spPr>
          <a:xfrm>
            <a:off x="922572" y="3357968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6" name="Google Shape;332;p33"/>
          <p:cNvSpPr/>
          <p:nvPr/>
        </p:nvSpPr>
        <p:spPr>
          <a:xfrm>
            <a:off x="922572" y="3989532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7" name="Google Shape;332;p33"/>
          <p:cNvSpPr/>
          <p:nvPr/>
        </p:nvSpPr>
        <p:spPr>
          <a:xfrm>
            <a:off x="922572" y="4493328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8" name="Google Shape;332;p33"/>
          <p:cNvSpPr/>
          <p:nvPr/>
        </p:nvSpPr>
        <p:spPr>
          <a:xfrm>
            <a:off x="922572" y="5086074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9" name="Google Shape;332;p33"/>
          <p:cNvSpPr/>
          <p:nvPr/>
        </p:nvSpPr>
        <p:spPr>
          <a:xfrm>
            <a:off x="922572" y="5752082"/>
            <a:ext cx="3240623" cy="64840"/>
          </a:xfrm>
          <a:prstGeom prst="rect">
            <a:avLst/>
          </a:prstGeom>
          <a:solidFill>
            <a:srgbClr val="F7A600">
              <a:alpha val="4980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418;p38"/>
          <p:cNvSpPr/>
          <p:nvPr/>
        </p:nvSpPr>
        <p:spPr>
          <a:xfrm>
            <a:off x="144675" y="144675"/>
            <a:ext cx="5440200" cy="74280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419;p38"/>
          <p:cNvSpPr txBox="1">
            <a:spLocks/>
          </p:cNvSpPr>
          <p:nvPr/>
        </p:nvSpPr>
        <p:spPr>
          <a:xfrm>
            <a:off x="125400" y="115750"/>
            <a:ext cx="5461500" cy="7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3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891"/>
            </a:pPr>
            <a:r>
              <a:rPr lang="pl-PL" sz="2219">
                <a:solidFill>
                  <a:schemeClr val="accent1"/>
                </a:solidFill>
              </a:rPr>
              <a:t>Dokumenty i oświadczenia składane do ofert</a:t>
            </a:r>
          </a:p>
        </p:txBody>
      </p:sp>
      <p:sp>
        <p:nvSpPr>
          <p:cNvPr id="11" name="Google Shape;420;p38"/>
          <p:cNvSpPr/>
          <p:nvPr/>
        </p:nvSpPr>
        <p:spPr>
          <a:xfrm>
            <a:off x="125400" y="1468807"/>
            <a:ext cx="5459475" cy="1525863"/>
          </a:xfrm>
          <a:prstGeom prst="snip1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421;p38"/>
          <p:cNvSpPr txBox="1">
            <a:spLocks/>
          </p:cNvSpPr>
          <p:nvPr/>
        </p:nvSpPr>
        <p:spPr>
          <a:xfrm>
            <a:off x="220426" y="1774538"/>
            <a:ext cx="593798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A600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A6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None/>
            </a:pPr>
            <a:r>
              <a:rPr lang="pl-PL" sz="2400" b="1" u="sng" dirty="0"/>
              <a:t>Do oferty należy załączyć również indywidualne oświadczenia personelu </a:t>
            </a:r>
            <a:br>
              <a:rPr lang="pl-PL" sz="2400" b="1" u="sng" dirty="0"/>
            </a:br>
            <a:r>
              <a:rPr lang="pl-PL" sz="2400" b="1" u="sng" dirty="0"/>
              <a:t>o gotowości udzielania świadczeń</a:t>
            </a:r>
          </a:p>
          <a:p>
            <a:pPr marL="0" indent="0">
              <a:buFont typeface="Noto Sans Symbols"/>
              <a:buNone/>
            </a:pPr>
            <a:endParaRPr lang="pl-PL" sz="2300" dirty="0"/>
          </a:p>
          <a:p>
            <a:pPr marL="0" indent="0">
              <a:buFont typeface="Noto Sans Symbols"/>
              <a:buNone/>
            </a:pPr>
            <a:endParaRPr lang="pl-PL" sz="2300" dirty="0"/>
          </a:p>
          <a:p>
            <a:pPr marL="0" indent="0">
              <a:buFont typeface="Noto Sans Symbols"/>
              <a:buNone/>
            </a:pPr>
            <a:endParaRPr lang="pl-PL" dirty="0"/>
          </a:p>
          <a:p>
            <a:pPr marL="0" indent="0">
              <a:buFont typeface="Noto Sans Symbols"/>
              <a:buNone/>
            </a:pP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2842" y="-1"/>
            <a:ext cx="4788512" cy="645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76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2"/>
          <p:cNvSpPr txBox="1">
            <a:spLocks noGrp="1"/>
          </p:cNvSpPr>
          <p:nvPr>
            <p:ph type="title"/>
          </p:nvPr>
        </p:nvSpPr>
        <p:spPr>
          <a:xfrm>
            <a:off x="289375" y="327950"/>
            <a:ext cx="9356100" cy="73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500"/>
              <a:t>Zanim oferta zostanie złożona …</a:t>
            </a:r>
            <a:endParaRPr sz="3500"/>
          </a:p>
        </p:txBody>
      </p:sp>
      <p:sp>
        <p:nvSpPr>
          <p:cNvPr id="457" name="Google Shape;457;p42"/>
          <p:cNvSpPr>
            <a:spLocks noGrp="1"/>
          </p:cNvSpPr>
          <p:nvPr>
            <p:ph type="dgm" idx="2"/>
          </p:nvPr>
        </p:nvSpPr>
        <p:spPr>
          <a:xfrm>
            <a:off x="289375" y="1456475"/>
            <a:ext cx="8835300" cy="459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b="1" u="sng" dirty="0"/>
              <a:t>Przed złożeniem oferty należy sprawdzić, czy:</a:t>
            </a:r>
            <a:endParaRPr sz="26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b="1" u="sng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oferta została przygotowana przy użyciu właściwej wersji oprogramowania, o którym mowa w regulaminie technicznym przygotowania oferty;</a:t>
            </a:r>
            <a:endParaRPr sz="18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pobrany został właściwy plik z zapytaniem ofertowym;</a:t>
            </a:r>
            <a:endParaRPr sz="18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wszystkie formularze ofertowe zostały wypełnione;</a:t>
            </a:r>
            <a:endParaRPr sz="18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wydruk papierowy formularzy ofertowych i wersja elektroniczna  zapisana na nośniku elektronicznym są tej samej wersji;</a:t>
            </a:r>
            <a:endParaRPr sz="18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wszystkie strony formularza oferty są ponumerowane i podpisane przez osobę uprawnioną do reprezentowania oferenta, zgodnie z załączonym do oferty wzorem podpisów;</a:t>
            </a:r>
            <a:endParaRPr sz="18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8" name="Google Shape;458;p42"/>
          <p:cNvSpPr/>
          <p:nvPr/>
        </p:nvSpPr>
        <p:spPr>
          <a:xfrm>
            <a:off x="10196844" y="2804976"/>
            <a:ext cx="1281420" cy="9401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577" y="7638"/>
                </a:moveTo>
                <a:lnTo>
                  <a:pt x="3485" y="7459"/>
                </a:lnTo>
                <a:lnTo>
                  <a:pt x="3118" y="7339"/>
                </a:lnTo>
                <a:lnTo>
                  <a:pt x="2981" y="7280"/>
                </a:lnTo>
                <a:lnTo>
                  <a:pt x="2614" y="7399"/>
                </a:lnTo>
                <a:lnTo>
                  <a:pt x="2476" y="7459"/>
                </a:lnTo>
                <a:lnTo>
                  <a:pt x="229" y="10382"/>
                </a:lnTo>
                <a:lnTo>
                  <a:pt x="46" y="10740"/>
                </a:lnTo>
                <a:lnTo>
                  <a:pt x="0" y="10979"/>
                </a:lnTo>
                <a:lnTo>
                  <a:pt x="0" y="11397"/>
                </a:lnTo>
                <a:lnTo>
                  <a:pt x="46" y="11576"/>
                </a:lnTo>
                <a:lnTo>
                  <a:pt x="138" y="11814"/>
                </a:lnTo>
                <a:lnTo>
                  <a:pt x="229" y="11993"/>
                </a:lnTo>
                <a:lnTo>
                  <a:pt x="7429" y="21361"/>
                </a:lnTo>
                <a:lnTo>
                  <a:pt x="7567" y="21481"/>
                </a:lnTo>
                <a:lnTo>
                  <a:pt x="7750" y="21540"/>
                </a:lnTo>
                <a:lnTo>
                  <a:pt x="7888" y="21600"/>
                </a:lnTo>
                <a:lnTo>
                  <a:pt x="8117" y="21600"/>
                </a:lnTo>
                <a:lnTo>
                  <a:pt x="8346" y="21540"/>
                </a:lnTo>
                <a:lnTo>
                  <a:pt x="8484" y="21361"/>
                </a:lnTo>
                <a:lnTo>
                  <a:pt x="8622" y="21242"/>
                </a:lnTo>
                <a:lnTo>
                  <a:pt x="21371" y="4714"/>
                </a:lnTo>
                <a:lnTo>
                  <a:pt x="21462" y="4535"/>
                </a:lnTo>
                <a:lnTo>
                  <a:pt x="21554" y="4296"/>
                </a:lnTo>
                <a:lnTo>
                  <a:pt x="21600" y="4117"/>
                </a:lnTo>
                <a:lnTo>
                  <a:pt x="21600" y="3580"/>
                </a:lnTo>
                <a:lnTo>
                  <a:pt x="21554" y="3401"/>
                </a:lnTo>
                <a:lnTo>
                  <a:pt x="21371" y="3043"/>
                </a:lnTo>
                <a:lnTo>
                  <a:pt x="19261" y="298"/>
                </a:lnTo>
                <a:lnTo>
                  <a:pt x="18986" y="60"/>
                </a:lnTo>
                <a:lnTo>
                  <a:pt x="18803" y="0"/>
                </a:lnTo>
                <a:lnTo>
                  <a:pt x="18482" y="0"/>
                </a:lnTo>
                <a:lnTo>
                  <a:pt x="18298" y="60"/>
                </a:lnTo>
                <a:lnTo>
                  <a:pt x="18115" y="179"/>
                </a:lnTo>
                <a:lnTo>
                  <a:pt x="17977" y="298"/>
                </a:lnTo>
                <a:lnTo>
                  <a:pt x="7980" y="13425"/>
                </a:lnTo>
                <a:lnTo>
                  <a:pt x="3577" y="76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42"/>
          <p:cNvSpPr/>
          <p:nvPr/>
        </p:nvSpPr>
        <p:spPr>
          <a:xfrm>
            <a:off x="9886701" y="2546427"/>
            <a:ext cx="1591542" cy="15278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788" y="8951"/>
                </a:moveTo>
                <a:lnTo>
                  <a:pt x="12111" y="17642"/>
                </a:lnTo>
                <a:lnTo>
                  <a:pt x="12000" y="17790"/>
                </a:lnTo>
                <a:lnTo>
                  <a:pt x="11815" y="17938"/>
                </a:lnTo>
                <a:lnTo>
                  <a:pt x="11520" y="18086"/>
                </a:lnTo>
                <a:lnTo>
                  <a:pt x="11114" y="18197"/>
                </a:lnTo>
                <a:lnTo>
                  <a:pt x="10708" y="18234"/>
                </a:lnTo>
                <a:lnTo>
                  <a:pt x="10302" y="18234"/>
                </a:lnTo>
                <a:lnTo>
                  <a:pt x="10228" y="18160"/>
                </a:lnTo>
                <a:lnTo>
                  <a:pt x="10006" y="18086"/>
                </a:lnTo>
                <a:lnTo>
                  <a:pt x="9748" y="18012"/>
                </a:lnTo>
                <a:lnTo>
                  <a:pt x="9305" y="17642"/>
                </a:lnTo>
                <a:lnTo>
                  <a:pt x="3618" y="11947"/>
                </a:lnTo>
                <a:lnTo>
                  <a:pt x="3323" y="11614"/>
                </a:lnTo>
                <a:lnTo>
                  <a:pt x="3175" y="11244"/>
                </a:lnTo>
                <a:lnTo>
                  <a:pt x="3065" y="10911"/>
                </a:lnTo>
                <a:lnTo>
                  <a:pt x="3028" y="10504"/>
                </a:lnTo>
                <a:lnTo>
                  <a:pt x="3065" y="10097"/>
                </a:lnTo>
                <a:lnTo>
                  <a:pt x="3175" y="9727"/>
                </a:lnTo>
                <a:lnTo>
                  <a:pt x="3323" y="9432"/>
                </a:lnTo>
                <a:lnTo>
                  <a:pt x="3618" y="9136"/>
                </a:lnTo>
                <a:lnTo>
                  <a:pt x="5280" y="7434"/>
                </a:lnTo>
                <a:lnTo>
                  <a:pt x="5612" y="7175"/>
                </a:lnTo>
                <a:lnTo>
                  <a:pt x="5908" y="6990"/>
                </a:lnTo>
                <a:lnTo>
                  <a:pt x="6277" y="6842"/>
                </a:lnTo>
                <a:lnTo>
                  <a:pt x="6683" y="6805"/>
                </a:lnTo>
                <a:lnTo>
                  <a:pt x="7089" y="6842"/>
                </a:lnTo>
                <a:lnTo>
                  <a:pt x="7422" y="6990"/>
                </a:lnTo>
                <a:lnTo>
                  <a:pt x="7754" y="7175"/>
                </a:lnTo>
                <a:lnTo>
                  <a:pt x="8086" y="7434"/>
                </a:lnTo>
                <a:lnTo>
                  <a:pt x="10708" y="10060"/>
                </a:lnTo>
                <a:lnTo>
                  <a:pt x="16283" y="4475"/>
                </a:lnTo>
                <a:lnTo>
                  <a:pt x="12591" y="740"/>
                </a:lnTo>
                <a:lnTo>
                  <a:pt x="12369" y="555"/>
                </a:lnTo>
                <a:lnTo>
                  <a:pt x="12000" y="259"/>
                </a:lnTo>
                <a:lnTo>
                  <a:pt x="11778" y="185"/>
                </a:lnTo>
                <a:lnTo>
                  <a:pt x="11557" y="74"/>
                </a:lnTo>
                <a:lnTo>
                  <a:pt x="11298" y="37"/>
                </a:lnTo>
                <a:lnTo>
                  <a:pt x="11077" y="0"/>
                </a:lnTo>
                <a:lnTo>
                  <a:pt x="10560" y="0"/>
                </a:lnTo>
                <a:lnTo>
                  <a:pt x="10265" y="37"/>
                </a:lnTo>
                <a:lnTo>
                  <a:pt x="10043" y="74"/>
                </a:lnTo>
                <a:lnTo>
                  <a:pt x="9822" y="185"/>
                </a:lnTo>
                <a:lnTo>
                  <a:pt x="9600" y="259"/>
                </a:lnTo>
                <a:lnTo>
                  <a:pt x="9378" y="407"/>
                </a:lnTo>
                <a:lnTo>
                  <a:pt x="9194" y="555"/>
                </a:lnTo>
                <a:lnTo>
                  <a:pt x="9009" y="740"/>
                </a:lnTo>
                <a:lnTo>
                  <a:pt x="738" y="8988"/>
                </a:lnTo>
                <a:lnTo>
                  <a:pt x="591" y="9173"/>
                </a:lnTo>
                <a:lnTo>
                  <a:pt x="406" y="9395"/>
                </a:lnTo>
                <a:lnTo>
                  <a:pt x="295" y="9579"/>
                </a:lnTo>
                <a:lnTo>
                  <a:pt x="185" y="9801"/>
                </a:lnTo>
                <a:lnTo>
                  <a:pt x="111" y="10060"/>
                </a:lnTo>
                <a:lnTo>
                  <a:pt x="74" y="10282"/>
                </a:lnTo>
                <a:lnTo>
                  <a:pt x="37" y="10541"/>
                </a:lnTo>
                <a:lnTo>
                  <a:pt x="0" y="10763"/>
                </a:lnTo>
                <a:lnTo>
                  <a:pt x="37" y="11059"/>
                </a:lnTo>
                <a:lnTo>
                  <a:pt x="74" y="11281"/>
                </a:lnTo>
                <a:lnTo>
                  <a:pt x="111" y="11540"/>
                </a:lnTo>
                <a:lnTo>
                  <a:pt x="185" y="11762"/>
                </a:lnTo>
                <a:lnTo>
                  <a:pt x="406" y="12205"/>
                </a:lnTo>
                <a:lnTo>
                  <a:pt x="591" y="12427"/>
                </a:lnTo>
                <a:lnTo>
                  <a:pt x="738" y="12612"/>
                </a:lnTo>
                <a:lnTo>
                  <a:pt x="9009" y="20823"/>
                </a:lnTo>
                <a:lnTo>
                  <a:pt x="9194" y="21045"/>
                </a:lnTo>
                <a:lnTo>
                  <a:pt x="9378" y="21193"/>
                </a:lnTo>
                <a:lnTo>
                  <a:pt x="9822" y="21415"/>
                </a:lnTo>
                <a:lnTo>
                  <a:pt x="10265" y="21563"/>
                </a:lnTo>
                <a:lnTo>
                  <a:pt x="10560" y="21600"/>
                </a:lnTo>
                <a:lnTo>
                  <a:pt x="11077" y="21600"/>
                </a:lnTo>
                <a:lnTo>
                  <a:pt x="11298" y="21563"/>
                </a:lnTo>
                <a:lnTo>
                  <a:pt x="11557" y="21489"/>
                </a:lnTo>
                <a:lnTo>
                  <a:pt x="11778" y="21415"/>
                </a:lnTo>
                <a:lnTo>
                  <a:pt x="12000" y="21304"/>
                </a:lnTo>
                <a:lnTo>
                  <a:pt x="12185" y="21193"/>
                </a:lnTo>
                <a:lnTo>
                  <a:pt x="12369" y="21045"/>
                </a:lnTo>
                <a:lnTo>
                  <a:pt x="12591" y="20823"/>
                </a:lnTo>
                <a:lnTo>
                  <a:pt x="20825" y="12612"/>
                </a:lnTo>
                <a:lnTo>
                  <a:pt x="21009" y="12427"/>
                </a:lnTo>
                <a:lnTo>
                  <a:pt x="21157" y="12205"/>
                </a:lnTo>
                <a:lnTo>
                  <a:pt x="21489" y="11540"/>
                </a:lnTo>
                <a:lnTo>
                  <a:pt x="21526" y="11281"/>
                </a:lnTo>
                <a:lnTo>
                  <a:pt x="21563" y="11059"/>
                </a:lnTo>
                <a:lnTo>
                  <a:pt x="21600" y="10763"/>
                </a:lnTo>
                <a:lnTo>
                  <a:pt x="21563" y="10541"/>
                </a:lnTo>
                <a:lnTo>
                  <a:pt x="21526" y="10282"/>
                </a:lnTo>
                <a:lnTo>
                  <a:pt x="21489" y="10060"/>
                </a:lnTo>
                <a:lnTo>
                  <a:pt x="21378" y="9801"/>
                </a:lnTo>
                <a:lnTo>
                  <a:pt x="21268" y="9579"/>
                </a:lnTo>
                <a:lnTo>
                  <a:pt x="21157" y="9395"/>
                </a:lnTo>
                <a:lnTo>
                  <a:pt x="21009" y="9173"/>
                </a:lnTo>
                <a:lnTo>
                  <a:pt x="20788" y="895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3"/>
          <p:cNvSpPr txBox="1">
            <a:spLocks noGrp="1"/>
          </p:cNvSpPr>
          <p:nvPr>
            <p:ph type="title"/>
          </p:nvPr>
        </p:nvSpPr>
        <p:spPr>
          <a:xfrm>
            <a:off x="289375" y="327950"/>
            <a:ext cx="9356100" cy="733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500"/>
              <a:t>Zanim oferta zostanie złożona …</a:t>
            </a:r>
            <a:endParaRPr sz="3500"/>
          </a:p>
        </p:txBody>
      </p:sp>
      <p:sp>
        <p:nvSpPr>
          <p:cNvPr id="465" name="Google Shape;465;p43"/>
          <p:cNvSpPr>
            <a:spLocks noGrp="1"/>
          </p:cNvSpPr>
          <p:nvPr>
            <p:ph type="dgm" idx="2"/>
          </p:nvPr>
        </p:nvSpPr>
        <p:spPr>
          <a:xfrm>
            <a:off x="289375" y="1456475"/>
            <a:ext cx="8835300" cy="459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b="1" u="sng" dirty="0"/>
              <a:t>Przed złożeniem oferty należy sprawdzić, czy:</a:t>
            </a:r>
            <a:endParaRPr sz="26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b="1" u="sng"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nośnik, na którym została zapisana wersja elektroniczna oferty jest prawidłowo oznaczony;</a:t>
            </a:r>
            <a:endParaRPr sz="1800" dirty="0"/>
          </a:p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wszystkie dodatkowe dokumenty i oświadczenia zostały załączone, ponumerowane </a:t>
            </a:r>
            <a:br>
              <a:rPr lang="pl-PL" sz="1800" dirty="0"/>
            </a:br>
            <a:r>
              <a:rPr lang="pl-PL" sz="1800" dirty="0"/>
              <a:t>i podpisane przez osobę uprawnioną do reprezentowania świadczeniodawcy zgodnie </a:t>
            </a:r>
            <a:br>
              <a:rPr lang="pl-PL" sz="1800" dirty="0"/>
            </a:br>
            <a:r>
              <a:rPr lang="pl-PL" sz="1800" dirty="0"/>
              <a:t>z załączonym do oferty wzorem podpisów;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dokumenty, o których mowa w § 14 ust. 1 Zarządzenia nr 18/2017/DSOZ  z dnia </a:t>
            </a:r>
            <a:br>
              <a:rPr lang="pl-PL" sz="1800" dirty="0"/>
            </a:br>
            <a:r>
              <a:rPr lang="pl-PL" sz="1800" dirty="0"/>
              <a:t>14 marca 2017 r. składane do oferty są zgodne ze stanem faktycznym i prawnym;</a:t>
            </a:r>
            <a:endParaRPr sz="1800" dirty="0"/>
          </a:p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➔"/>
            </a:pPr>
            <a:r>
              <a:rPr lang="pl-PL" sz="1800" b="1" dirty="0"/>
              <a:t>załączone dokumenty stanowiące kserokopie są potwierdzone „za zgodność z oryginałem”;</a:t>
            </a:r>
            <a:endParaRPr sz="1800" b="1" dirty="0"/>
          </a:p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➔"/>
            </a:pPr>
            <a:r>
              <a:rPr lang="pl-PL" sz="1800" dirty="0"/>
              <a:t>wydruk formularza oferty (z ponumerowanymi stronami i podpisami) wraz z nośnikiem elektronicznym i wersja elektroniczna oferty zostały umieszczone w oddzielnej zaklejonej kopercie oznaczonej słowem „oferta”, nazwą i adresem świadczeniodawcy oraz kodem i przedmiotem postępowania (zgodnie z ogłoszeniem o postępowaniu).</a:t>
            </a:r>
            <a:endParaRPr sz="1800" dirty="0"/>
          </a:p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00"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6" name="Google Shape;466;p43"/>
          <p:cNvSpPr/>
          <p:nvPr/>
        </p:nvSpPr>
        <p:spPr>
          <a:xfrm>
            <a:off x="10196844" y="2804976"/>
            <a:ext cx="1281420" cy="9401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577" y="7638"/>
                </a:moveTo>
                <a:lnTo>
                  <a:pt x="3485" y="7459"/>
                </a:lnTo>
                <a:lnTo>
                  <a:pt x="3118" y="7339"/>
                </a:lnTo>
                <a:lnTo>
                  <a:pt x="2981" y="7280"/>
                </a:lnTo>
                <a:lnTo>
                  <a:pt x="2614" y="7399"/>
                </a:lnTo>
                <a:lnTo>
                  <a:pt x="2476" y="7459"/>
                </a:lnTo>
                <a:lnTo>
                  <a:pt x="229" y="10382"/>
                </a:lnTo>
                <a:lnTo>
                  <a:pt x="46" y="10740"/>
                </a:lnTo>
                <a:lnTo>
                  <a:pt x="0" y="10979"/>
                </a:lnTo>
                <a:lnTo>
                  <a:pt x="0" y="11397"/>
                </a:lnTo>
                <a:lnTo>
                  <a:pt x="46" y="11576"/>
                </a:lnTo>
                <a:lnTo>
                  <a:pt x="138" y="11814"/>
                </a:lnTo>
                <a:lnTo>
                  <a:pt x="229" y="11993"/>
                </a:lnTo>
                <a:lnTo>
                  <a:pt x="7429" y="21361"/>
                </a:lnTo>
                <a:lnTo>
                  <a:pt x="7567" y="21481"/>
                </a:lnTo>
                <a:lnTo>
                  <a:pt x="7750" y="21540"/>
                </a:lnTo>
                <a:lnTo>
                  <a:pt x="7888" y="21600"/>
                </a:lnTo>
                <a:lnTo>
                  <a:pt x="8117" y="21600"/>
                </a:lnTo>
                <a:lnTo>
                  <a:pt x="8346" y="21540"/>
                </a:lnTo>
                <a:lnTo>
                  <a:pt x="8484" y="21361"/>
                </a:lnTo>
                <a:lnTo>
                  <a:pt x="8622" y="21242"/>
                </a:lnTo>
                <a:lnTo>
                  <a:pt x="21371" y="4714"/>
                </a:lnTo>
                <a:lnTo>
                  <a:pt x="21462" y="4535"/>
                </a:lnTo>
                <a:lnTo>
                  <a:pt x="21554" y="4296"/>
                </a:lnTo>
                <a:lnTo>
                  <a:pt x="21600" y="4117"/>
                </a:lnTo>
                <a:lnTo>
                  <a:pt x="21600" y="3580"/>
                </a:lnTo>
                <a:lnTo>
                  <a:pt x="21554" y="3401"/>
                </a:lnTo>
                <a:lnTo>
                  <a:pt x="21371" y="3043"/>
                </a:lnTo>
                <a:lnTo>
                  <a:pt x="19261" y="298"/>
                </a:lnTo>
                <a:lnTo>
                  <a:pt x="18986" y="60"/>
                </a:lnTo>
                <a:lnTo>
                  <a:pt x="18803" y="0"/>
                </a:lnTo>
                <a:lnTo>
                  <a:pt x="18482" y="0"/>
                </a:lnTo>
                <a:lnTo>
                  <a:pt x="18298" y="60"/>
                </a:lnTo>
                <a:lnTo>
                  <a:pt x="18115" y="179"/>
                </a:lnTo>
                <a:lnTo>
                  <a:pt x="17977" y="298"/>
                </a:lnTo>
                <a:lnTo>
                  <a:pt x="7980" y="13425"/>
                </a:lnTo>
                <a:lnTo>
                  <a:pt x="3577" y="76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43"/>
          <p:cNvSpPr/>
          <p:nvPr/>
        </p:nvSpPr>
        <p:spPr>
          <a:xfrm>
            <a:off x="9886701" y="2546427"/>
            <a:ext cx="1591542" cy="152787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788" y="8951"/>
                </a:moveTo>
                <a:lnTo>
                  <a:pt x="12111" y="17642"/>
                </a:lnTo>
                <a:lnTo>
                  <a:pt x="12000" y="17790"/>
                </a:lnTo>
                <a:lnTo>
                  <a:pt x="11815" y="17938"/>
                </a:lnTo>
                <a:lnTo>
                  <a:pt x="11520" y="18086"/>
                </a:lnTo>
                <a:lnTo>
                  <a:pt x="11114" y="18197"/>
                </a:lnTo>
                <a:lnTo>
                  <a:pt x="10708" y="18234"/>
                </a:lnTo>
                <a:lnTo>
                  <a:pt x="10302" y="18234"/>
                </a:lnTo>
                <a:lnTo>
                  <a:pt x="10228" y="18160"/>
                </a:lnTo>
                <a:lnTo>
                  <a:pt x="10006" y="18086"/>
                </a:lnTo>
                <a:lnTo>
                  <a:pt x="9748" y="18012"/>
                </a:lnTo>
                <a:lnTo>
                  <a:pt x="9305" y="17642"/>
                </a:lnTo>
                <a:lnTo>
                  <a:pt x="3618" y="11947"/>
                </a:lnTo>
                <a:lnTo>
                  <a:pt x="3323" y="11614"/>
                </a:lnTo>
                <a:lnTo>
                  <a:pt x="3175" y="11244"/>
                </a:lnTo>
                <a:lnTo>
                  <a:pt x="3065" y="10911"/>
                </a:lnTo>
                <a:lnTo>
                  <a:pt x="3028" y="10504"/>
                </a:lnTo>
                <a:lnTo>
                  <a:pt x="3065" y="10097"/>
                </a:lnTo>
                <a:lnTo>
                  <a:pt x="3175" y="9727"/>
                </a:lnTo>
                <a:lnTo>
                  <a:pt x="3323" y="9432"/>
                </a:lnTo>
                <a:lnTo>
                  <a:pt x="3618" y="9136"/>
                </a:lnTo>
                <a:lnTo>
                  <a:pt x="5280" y="7434"/>
                </a:lnTo>
                <a:lnTo>
                  <a:pt x="5612" y="7175"/>
                </a:lnTo>
                <a:lnTo>
                  <a:pt x="5908" y="6990"/>
                </a:lnTo>
                <a:lnTo>
                  <a:pt x="6277" y="6842"/>
                </a:lnTo>
                <a:lnTo>
                  <a:pt x="6683" y="6805"/>
                </a:lnTo>
                <a:lnTo>
                  <a:pt x="7089" y="6842"/>
                </a:lnTo>
                <a:lnTo>
                  <a:pt x="7422" y="6990"/>
                </a:lnTo>
                <a:lnTo>
                  <a:pt x="7754" y="7175"/>
                </a:lnTo>
                <a:lnTo>
                  <a:pt x="8086" y="7434"/>
                </a:lnTo>
                <a:lnTo>
                  <a:pt x="10708" y="10060"/>
                </a:lnTo>
                <a:lnTo>
                  <a:pt x="16283" y="4475"/>
                </a:lnTo>
                <a:lnTo>
                  <a:pt x="12591" y="740"/>
                </a:lnTo>
                <a:lnTo>
                  <a:pt x="12369" y="555"/>
                </a:lnTo>
                <a:lnTo>
                  <a:pt x="12000" y="259"/>
                </a:lnTo>
                <a:lnTo>
                  <a:pt x="11778" y="185"/>
                </a:lnTo>
                <a:lnTo>
                  <a:pt x="11557" y="74"/>
                </a:lnTo>
                <a:lnTo>
                  <a:pt x="11298" y="37"/>
                </a:lnTo>
                <a:lnTo>
                  <a:pt x="11077" y="0"/>
                </a:lnTo>
                <a:lnTo>
                  <a:pt x="10560" y="0"/>
                </a:lnTo>
                <a:lnTo>
                  <a:pt x="10265" y="37"/>
                </a:lnTo>
                <a:lnTo>
                  <a:pt x="10043" y="74"/>
                </a:lnTo>
                <a:lnTo>
                  <a:pt x="9822" y="185"/>
                </a:lnTo>
                <a:lnTo>
                  <a:pt x="9600" y="259"/>
                </a:lnTo>
                <a:lnTo>
                  <a:pt x="9378" y="407"/>
                </a:lnTo>
                <a:lnTo>
                  <a:pt x="9194" y="555"/>
                </a:lnTo>
                <a:lnTo>
                  <a:pt x="9009" y="740"/>
                </a:lnTo>
                <a:lnTo>
                  <a:pt x="738" y="8988"/>
                </a:lnTo>
                <a:lnTo>
                  <a:pt x="591" y="9173"/>
                </a:lnTo>
                <a:lnTo>
                  <a:pt x="406" y="9395"/>
                </a:lnTo>
                <a:lnTo>
                  <a:pt x="295" y="9579"/>
                </a:lnTo>
                <a:lnTo>
                  <a:pt x="185" y="9801"/>
                </a:lnTo>
                <a:lnTo>
                  <a:pt x="111" y="10060"/>
                </a:lnTo>
                <a:lnTo>
                  <a:pt x="74" y="10282"/>
                </a:lnTo>
                <a:lnTo>
                  <a:pt x="37" y="10541"/>
                </a:lnTo>
                <a:lnTo>
                  <a:pt x="0" y="10763"/>
                </a:lnTo>
                <a:lnTo>
                  <a:pt x="37" y="11059"/>
                </a:lnTo>
                <a:lnTo>
                  <a:pt x="74" y="11281"/>
                </a:lnTo>
                <a:lnTo>
                  <a:pt x="111" y="11540"/>
                </a:lnTo>
                <a:lnTo>
                  <a:pt x="185" y="11762"/>
                </a:lnTo>
                <a:lnTo>
                  <a:pt x="406" y="12205"/>
                </a:lnTo>
                <a:lnTo>
                  <a:pt x="591" y="12427"/>
                </a:lnTo>
                <a:lnTo>
                  <a:pt x="738" y="12612"/>
                </a:lnTo>
                <a:lnTo>
                  <a:pt x="9009" y="20823"/>
                </a:lnTo>
                <a:lnTo>
                  <a:pt x="9194" y="21045"/>
                </a:lnTo>
                <a:lnTo>
                  <a:pt x="9378" y="21193"/>
                </a:lnTo>
                <a:lnTo>
                  <a:pt x="9822" y="21415"/>
                </a:lnTo>
                <a:lnTo>
                  <a:pt x="10265" y="21563"/>
                </a:lnTo>
                <a:lnTo>
                  <a:pt x="10560" y="21600"/>
                </a:lnTo>
                <a:lnTo>
                  <a:pt x="11077" y="21600"/>
                </a:lnTo>
                <a:lnTo>
                  <a:pt x="11298" y="21563"/>
                </a:lnTo>
                <a:lnTo>
                  <a:pt x="11557" y="21489"/>
                </a:lnTo>
                <a:lnTo>
                  <a:pt x="11778" y="21415"/>
                </a:lnTo>
                <a:lnTo>
                  <a:pt x="12000" y="21304"/>
                </a:lnTo>
                <a:lnTo>
                  <a:pt x="12185" y="21193"/>
                </a:lnTo>
                <a:lnTo>
                  <a:pt x="12369" y="21045"/>
                </a:lnTo>
                <a:lnTo>
                  <a:pt x="12591" y="20823"/>
                </a:lnTo>
                <a:lnTo>
                  <a:pt x="20825" y="12612"/>
                </a:lnTo>
                <a:lnTo>
                  <a:pt x="21009" y="12427"/>
                </a:lnTo>
                <a:lnTo>
                  <a:pt x="21157" y="12205"/>
                </a:lnTo>
                <a:lnTo>
                  <a:pt x="21489" y="11540"/>
                </a:lnTo>
                <a:lnTo>
                  <a:pt x="21526" y="11281"/>
                </a:lnTo>
                <a:lnTo>
                  <a:pt x="21563" y="11059"/>
                </a:lnTo>
                <a:lnTo>
                  <a:pt x="21600" y="10763"/>
                </a:lnTo>
                <a:lnTo>
                  <a:pt x="21563" y="10541"/>
                </a:lnTo>
                <a:lnTo>
                  <a:pt x="21526" y="10282"/>
                </a:lnTo>
                <a:lnTo>
                  <a:pt x="21489" y="10060"/>
                </a:lnTo>
                <a:lnTo>
                  <a:pt x="21378" y="9801"/>
                </a:lnTo>
                <a:lnTo>
                  <a:pt x="21268" y="9579"/>
                </a:lnTo>
                <a:lnTo>
                  <a:pt x="21157" y="9395"/>
                </a:lnTo>
                <a:lnTo>
                  <a:pt x="21009" y="9173"/>
                </a:lnTo>
                <a:lnTo>
                  <a:pt x="20788" y="895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4"/>
          <p:cNvSpPr>
            <a:spLocks noGrp="1"/>
          </p:cNvSpPr>
          <p:nvPr>
            <p:ph type="dgm" idx="2"/>
          </p:nvPr>
        </p:nvSpPr>
        <p:spPr>
          <a:xfrm>
            <a:off x="6800125" y="1157475"/>
            <a:ext cx="4610400" cy="4668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/>
              <a:t>Miejsce składania ofert zostaje precyzyjnie określone w ogłoszeniu postępowania. Należy pamiętać, że wskazane w ogłoszeniu </a:t>
            </a:r>
            <a:br>
              <a:rPr lang="pl-PL" sz="1800"/>
            </a:br>
            <a:r>
              <a:rPr lang="pl-PL" sz="1800"/>
              <a:t>o konkursie ofert miejsce do złożenia oferty jest wyłącznie uprawnione do jej przyjęcia. Pozostawienie oferty w innym miejscu spowoduje pozostawienie oferty bez rozpoznania.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/>
              <a:t>Podobnie termin złożenia oferty zostaje precyzyjnie określony w ogłoszeniu.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1800"/>
              <a:t>Następuje to najczęściej poprzez podanie konkretnej daty i godziny, do której należy złożyć oferty. Oferta złożona po wskazanym terminie podlega odrzuceniu.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b="1" u="sng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700" b="1" u="sng"/>
          </a:p>
        </p:txBody>
      </p:sp>
      <p:sp>
        <p:nvSpPr>
          <p:cNvPr id="473" name="Google Shape;473;p44"/>
          <p:cNvSpPr txBox="1">
            <a:spLocks noGrp="1"/>
          </p:cNvSpPr>
          <p:nvPr>
            <p:ph type="title"/>
          </p:nvPr>
        </p:nvSpPr>
        <p:spPr>
          <a:xfrm>
            <a:off x="6665225" y="115600"/>
            <a:ext cx="4745400" cy="839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l-PL" sz="2510"/>
              <a:t>Miejsce i termin składania ofert</a:t>
            </a:r>
            <a:endParaRPr sz="2510"/>
          </a:p>
        </p:txBody>
      </p:sp>
      <p:grpSp>
        <p:nvGrpSpPr>
          <p:cNvPr id="474" name="Google Shape;474;p44"/>
          <p:cNvGrpSpPr/>
          <p:nvPr/>
        </p:nvGrpSpPr>
        <p:grpSpPr>
          <a:xfrm>
            <a:off x="175500" y="115575"/>
            <a:ext cx="5438225" cy="6289221"/>
            <a:chOff x="-8" y="-983673"/>
            <a:chExt cx="5438225" cy="5494209"/>
          </a:xfrm>
        </p:grpSpPr>
        <p:sp>
          <p:nvSpPr>
            <p:cNvPr id="475" name="Google Shape;475;p44"/>
            <p:cNvSpPr/>
            <p:nvPr/>
          </p:nvSpPr>
          <p:spPr>
            <a:xfrm>
              <a:off x="-8" y="-983673"/>
              <a:ext cx="5438100" cy="2848200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  <a:ln w="9525" cap="flat" cmpd="sng">
              <a:solidFill>
                <a:srgbClr val="CBD8EA">
                  <a:alpha val="89800"/>
                </a:srgbClr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4"/>
            <p:cNvSpPr/>
            <p:nvPr/>
          </p:nvSpPr>
          <p:spPr>
            <a:xfrm rot="10800000">
              <a:off x="17217" y="1944171"/>
              <a:ext cx="2565900" cy="2496000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4"/>
            <p:cNvSpPr txBox="1"/>
            <p:nvPr/>
          </p:nvSpPr>
          <p:spPr>
            <a:xfrm>
              <a:off x="68643" y="2007809"/>
              <a:ext cx="2313300" cy="236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28000" bIns="1280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>
                  <a:solidFill>
                    <a:srgbClr val="FFFFFF"/>
                  </a:solidFill>
                </a:rPr>
                <a:t>W miejscu i w terminie wskazanym w ogłoszeniu</a:t>
              </a:r>
              <a:endParaRPr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pl-PL">
                  <a:solidFill>
                    <a:srgbClr val="FFFFFF"/>
                  </a:solidFill>
                </a:rPr>
                <a:t>o postępowaniu. Oferent wówczas otrzymuje potwierdzenie jej złożenia zawierające datę złożenia oraz numer z rejestru ofert</a:t>
              </a:r>
              <a:endParaRPr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1100"/>
                <a:buFont typeface="Arial"/>
                <a:buNone/>
              </a:pPr>
              <a:r>
                <a:rPr lang="pl-PL" sz="1350" b="1" u="sng">
                  <a:solidFill>
                    <a:srgbClr val="FFFFFF"/>
                  </a:solidFill>
                </a:rPr>
                <a:t>(pokój 312, Katowice</a:t>
              </a:r>
              <a:endParaRPr sz="1350" b="1" u="sng">
                <a:solidFill>
                  <a:srgbClr val="FFFFFF"/>
                </a:solidFill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1350" b="1" u="sng">
                  <a:solidFill>
                    <a:srgbClr val="FFFFFF"/>
                  </a:solidFill>
                </a:rPr>
                <a:t>ul. Kossutha 13 – Biuro Obsługi Konkursu Ofert).</a:t>
              </a:r>
              <a:endParaRPr sz="1350" b="1" u="sng">
                <a:solidFill>
                  <a:srgbClr val="FFFFFF"/>
                </a:solidFill>
              </a:endParaRPr>
            </a:p>
          </p:txBody>
        </p:sp>
        <p:sp>
          <p:nvSpPr>
            <p:cNvPr id="478" name="Google Shape;478;p44"/>
            <p:cNvSpPr/>
            <p:nvPr/>
          </p:nvSpPr>
          <p:spPr>
            <a:xfrm rot="10800000">
              <a:off x="2833917" y="1952732"/>
              <a:ext cx="2604300" cy="2478900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dist="12700" dir="5400000" algn="ctr" rotWithShape="0">
                <a:srgbClr val="000000">
                  <a:alpha val="6275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4"/>
            <p:cNvSpPr txBox="1"/>
            <p:nvPr/>
          </p:nvSpPr>
          <p:spPr>
            <a:xfrm>
              <a:off x="2911067" y="2031636"/>
              <a:ext cx="2421300" cy="247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SzPts val="1100"/>
                <a:buNone/>
              </a:pPr>
              <a:r>
                <a:rPr lang="pl-PL">
                  <a:solidFill>
                    <a:srgbClr val="FFFFFF"/>
                  </a:solidFill>
                </a:rPr>
                <a:t>Ofertę przesłaną drogą pocztową uważa się za złożoną w terminie, jeżeli </a:t>
              </a:r>
              <a:r>
                <a:rPr lang="pl-PL" b="1">
                  <a:solidFill>
                    <a:srgbClr val="FFFFFF"/>
                  </a:solidFill>
                </a:rPr>
                <a:t>data stempla pocztowego (data nadania) nie jest późniejsza niż termin składania ofert</a:t>
              </a:r>
              <a:r>
                <a:rPr lang="pl-PL">
                  <a:solidFill>
                    <a:srgbClr val="FFFFFF"/>
                  </a:solidFill>
                </a:rPr>
                <a:t> określony w ogłoszeniu oraz jeżeli oferta wpłynie do oddziału wojewódzkiego NFZ </a:t>
              </a:r>
              <a:r>
                <a:rPr lang="pl-PL" b="1">
                  <a:solidFill>
                    <a:srgbClr val="FFFFFF"/>
                  </a:solidFill>
                </a:rPr>
                <a:t>nie później niż na jeden dzień przed otwarciem ofert.</a:t>
              </a:r>
              <a:endParaRPr b="1">
                <a:solidFill>
                  <a:srgbClr val="FFFFFF"/>
                </a:solidFill>
              </a:endParaRPr>
            </a:p>
          </p:txBody>
        </p:sp>
      </p:grpSp>
      <p:sp>
        <p:nvSpPr>
          <p:cNvPr id="480" name="Google Shape;480;p44"/>
          <p:cNvSpPr txBox="1"/>
          <p:nvPr/>
        </p:nvSpPr>
        <p:spPr>
          <a:xfrm>
            <a:off x="234500" y="1139675"/>
            <a:ext cx="1713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500" b="1">
                <a:solidFill>
                  <a:srgbClr val="002060"/>
                </a:solidFill>
              </a:rPr>
              <a:t>Osobiście</a:t>
            </a:r>
            <a:endParaRPr sz="1300"/>
          </a:p>
        </p:txBody>
      </p:sp>
      <p:sp>
        <p:nvSpPr>
          <p:cNvPr id="481" name="Google Shape;481;p44"/>
          <p:cNvSpPr txBox="1"/>
          <p:nvPr/>
        </p:nvSpPr>
        <p:spPr>
          <a:xfrm>
            <a:off x="3158134" y="1013636"/>
            <a:ext cx="2088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b="1">
                <a:solidFill>
                  <a:srgbClr val="002060"/>
                </a:solidFill>
              </a:rPr>
              <a:t>Za pośrednictwem poczty (w tym poczty kurierskiej)</a:t>
            </a:r>
            <a:endParaRPr sz="1200"/>
          </a:p>
        </p:txBody>
      </p:sp>
      <p:sp>
        <p:nvSpPr>
          <p:cNvPr id="482" name="Google Shape;482;p44"/>
          <p:cNvSpPr txBox="1"/>
          <p:nvPr/>
        </p:nvSpPr>
        <p:spPr>
          <a:xfrm>
            <a:off x="598025" y="511225"/>
            <a:ext cx="4465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b="1" u="sng">
                <a:solidFill>
                  <a:srgbClr val="002060"/>
                </a:solidFill>
              </a:rPr>
              <a:t>OFERTA MOŻE ZOSTAĆ ZŁOŻONA:</a:t>
            </a:r>
            <a:r>
              <a:rPr lang="pl-PL" sz="1600" b="1">
                <a:solidFill>
                  <a:srgbClr val="002060"/>
                </a:solidFill>
              </a:rPr>
              <a:t> </a:t>
            </a:r>
            <a:endParaRPr/>
          </a:p>
        </p:txBody>
      </p:sp>
      <p:sp>
        <p:nvSpPr>
          <p:cNvPr id="483" name="Google Shape;483;p44"/>
          <p:cNvSpPr/>
          <p:nvPr/>
        </p:nvSpPr>
        <p:spPr>
          <a:xfrm>
            <a:off x="1192069" y="1694210"/>
            <a:ext cx="410454" cy="37427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927" y="21600"/>
                </a:moveTo>
                <a:lnTo>
                  <a:pt x="13976" y="21221"/>
                </a:lnTo>
                <a:lnTo>
                  <a:pt x="14993" y="20842"/>
                </a:lnTo>
                <a:lnTo>
                  <a:pt x="16009" y="20337"/>
                </a:lnTo>
                <a:lnTo>
                  <a:pt x="16772" y="19832"/>
                </a:lnTo>
                <a:lnTo>
                  <a:pt x="17534" y="19200"/>
                </a:lnTo>
                <a:lnTo>
                  <a:pt x="18424" y="18442"/>
                </a:lnTo>
                <a:lnTo>
                  <a:pt x="19186" y="17684"/>
                </a:lnTo>
                <a:lnTo>
                  <a:pt x="19821" y="16800"/>
                </a:lnTo>
                <a:lnTo>
                  <a:pt x="20329" y="15916"/>
                </a:lnTo>
                <a:lnTo>
                  <a:pt x="20838" y="14905"/>
                </a:lnTo>
                <a:lnTo>
                  <a:pt x="21219" y="14021"/>
                </a:lnTo>
                <a:lnTo>
                  <a:pt x="21473" y="13011"/>
                </a:lnTo>
                <a:lnTo>
                  <a:pt x="21600" y="11874"/>
                </a:lnTo>
                <a:lnTo>
                  <a:pt x="21600" y="9726"/>
                </a:lnTo>
                <a:lnTo>
                  <a:pt x="21473" y="8589"/>
                </a:lnTo>
                <a:lnTo>
                  <a:pt x="21219" y="7705"/>
                </a:lnTo>
                <a:lnTo>
                  <a:pt x="20838" y="6695"/>
                </a:lnTo>
                <a:lnTo>
                  <a:pt x="20329" y="5811"/>
                </a:lnTo>
                <a:lnTo>
                  <a:pt x="19821" y="4800"/>
                </a:lnTo>
                <a:lnTo>
                  <a:pt x="19186" y="4042"/>
                </a:lnTo>
                <a:lnTo>
                  <a:pt x="18424" y="3158"/>
                </a:lnTo>
                <a:lnTo>
                  <a:pt x="17534" y="2526"/>
                </a:lnTo>
                <a:lnTo>
                  <a:pt x="16009" y="1263"/>
                </a:lnTo>
                <a:lnTo>
                  <a:pt x="13976" y="505"/>
                </a:lnTo>
                <a:lnTo>
                  <a:pt x="11944" y="0"/>
                </a:lnTo>
                <a:lnTo>
                  <a:pt x="9656" y="0"/>
                </a:lnTo>
                <a:lnTo>
                  <a:pt x="7624" y="505"/>
                </a:lnTo>
                <a:lnTo>
                  <a:pt x="6607" y="884"/>
                </a:lnTo>
                <a:lnTo>
                  <a:pt x="5718" y="1263"/>
                </a:lnTo>
                <a:lnTo>
                  <a:pt x="4828" y="1895"/>
                </a:lnTo>
                <a:lnTo>
                  <a:pt x="4066" y="2526"/>
                </a:lnTo>
                <a:lnTo>
                  <a:pt x="3176" y="3158"/>
                </a:lnTo>
                <a:lnTo>
                  <a:pt x="2414" y="4042"/>
                </a:lnTo>
                <a:lnTo>
                  <a:pt x="1779" y="4800"/>
                </a:lnTo>
                <a:lnTo>
                  <a:pt x="1271" y="5811"/>
                </a:lnTo>
                <a:lnTo>
                  <a:pt x="762" y="6695"/>
                </a:lnTo>
                <a:lnTo>
                  <a:pt x="381" y="7705"/>
                </a:lnTo>
                <a:lnTo>
                  <a:pt x="127" y="8589"/>
                </a:lnTo>
                <a:lnTo>
                  <a:pt x="0" y="9726"/>
                </a:lnTo>
                <a:lnTo>
                  <a:pt x="0" y="11874"/>
                </a:lnTo>
                <a:lnTo>
                  <a:pt x="127" y="13011"/>
                </a:lnTo>
                <a:lnTo>
                  <a:pt x="381" y="14021"/>
                </a:lnTo>
                <a:lnTo>
                  <a:pt x="762" y="14905"/>
                </a:lnTo>
                <a:lnTo>
                  <a:pt x="1271" y="15916"/>
                </a:lnTo>
                <a:lnTo>
                  <a:pt x="1779" y="16800"/>
                </a:lnTo>
                <a:lnTo>
                  <a:pt x="2414" y="17684"/>
                </a:lnTo>
                <a:lnTo>
                  <a:pt x="3176" y="18442"/>
                </a:lnTo>
                <a:lnTo>
                  <a:pt x="4066" y="19200"/>
                </a:lnTo>
                <a:lnTo>
                  <a:pt x="4828" y="19832"/>
                </a:lnTo>
                <a:lnTo>
                  <a:pt x="6607" y="20842"/>
                </a:lnTo>
                <a:lnTo>
                  <a:pt x="7624" y="21221"/>
                </a:lnTo>
                <a:lnTo>
                  <a:pt x="9656" y="21474"/>
                </a:lnTo>
                <a:lnTo>
                  <a:pt x="10927" y="21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44"/>
          <p:cNvSpPr/>
          <p:nvPr/>
        </p:nvSpPr>
        <p:spPr>
          <a:xfrm>
            <a:off x="925677" y="2094654"/>
            <a:ext cx="935928" cy="106353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382" y="976"/>
                </a:moveTo>
                <a:lnTo>
                  <a:pt x="20105" y="710"/>
                </a:lnTo>
                <a:lnTo>
                  <a:pt x="19828" y="532"/>
                </a:lnTo>
                <a:lnTo>
                  <a:pt x="19440" y="399"/>
                </a:lnTo>
                <a:lnTo>
                  <a:pt x="19108" y="222"/>
                </a:lnTo>
                <a:lnTo>
                  <a:pt x="18720" y="133"/>
                </a:lnTo>
                <a:lnTo>
                  <a:pt x="18388" y="44"/>
                </a:lnTo>
                <a:lnTo>
                  <a:pt x="17945" y="0"/>
                </a:lnTo>
                <a:lnTo>
                  <a:pt x="3655" y="0"/>
                </a:lnTo>
                <a:lnTo>
                  <a:pt x="3212" y="44"/>
                </a:lnTo>
                <a:lnTo>
                  <a:pt x="2880" y="133"/>
                </a:lnTo>
                <a:lnTo>
                  <a:pt x="2492" y="222"/>
                </a:lnTo>
                <a:lnTo>
                  <a:pt x="2160" y="399"/>
                </a:lnTo>
                <a:lnTo>
                  <a:pt x="1772" y="532"/>
                </a:lnTo>
                <a:lnTo>
                  <a:pt x="1495" y="710"/>
                </a:lnTo>
                <a:lnTo>
                  <a:pt x="1218" y="976"/>
                </a:lnTo>
                <a:lnTo>
                  <a:pt x="886" y="1198"/>
                </a:lnTo>
                <a:lnTo>
                  <a:pt x="665" y="1419"/>
                </a:lnTo>
                <a:lnTo>
                  <a:pt x="498" y="1730"/>
                </a:lnTo>
                <a:lnTo>
                  <a:pt x="277" y="1996"/>
                </a:lnTo>
                <a:lnTo>
                  <a:pt x="166" y="2306"/>
                </a:lnTo>
                <a:lnTo>
                  <a:pt x="55" y="2572"/>
                </a:lnTo>
                <a:lnTo>
                  <a:pt x="0" y="2927"/>
                </a:lnTo>
                <a:lnTo>
                  <a:pt x="0" y="10246"/>
                </a:lnTo>
                <a:lnTo>
                  <a:pt x="55" y="10600"/>
                </a:lnTo>
                <a:lnTo>
                  <a:pt x="166" y="10867"/>
                </a:lnTo>
                <a:lnTo>
                  <a:pt x="388" y="11177"/>
                </a:lnTo>
                <a:lnTo>
                  <a:pt x="609" y="11399"/>
                </a:lnTo>
                <a:lnTo>
                  <a:pt x="886" y="11621"/>
                </a:lnTo>
                <a:lnTo>
                  <a:pt x="1274" y="11798"/>
                </a:lnTo>
                <a:lnTo>
                  <a:pt x="1606" y="11887"/>
                </a:lnTo>
                <a:lnTo>
                  <a:pt x="2437" y="11887"/>
                </a:lnTo>
                <a:lnTo>
                  <a:pt x="2825" y="11798"/>
                </a:lnTo>
                <a:lnTo>
                  <a:pt x="3157" y="11621"/>
                </a:lnTo>
                <a:lnTo>
                  <a:pt x="3489" y="11399"/>
                </a:lnTo>
                <a:lnTo>
                  <a:pt x="3711" y="11177"/>
                </a:lnTo>
                <a:lnTo>
                  <a:pt x="3877" y="10867"/>
                </a:lnTo>
                <a:lnTo>
                  <a:pt x="3988" y="10600"/>
                </a:lnTo>
                <a:lnTo>
                  <a:pt x="4098" y="10246"/>
                </a:lnTo>
                <a:lnTo>
                  <a:pt x="4098" y="4302"/>
                </a:lnTo>
                <a:lnTo>
                  <a:pt x="5372" y="4302"/>
                </a:lnTo>
                <a:lnTo>
                  <a:pt x="5372" y="19737"/>
                </a:lnTo>
                <a:lnTo>
                  <a:pt x="5428" y="20048"/>
                </a:lnTo>
                <a:lnTo>
                  <a:pt x="5594" y="20447"/>
                </a:lnTo>
                <a:lnTo>
                  <a:pt x="5815" y="20713"/>
                </a:lnTo>
                <a:lnTo>
                  <a:pt x="6092" y="21023"/>
                </a:lnTo>
                <a:lnTo>
                  <a:pt x="6480" y="21290"/>
                </a:lnTo>
                <a:lnTo>
                  <a:pt x="6868" y="21467"/>
                </a:lnTo>
                <a:lnTo>
                  <a:pt x="7311" y="21556"/>
                </a:lnTo>
                <a:lnTo>
                  <a:pt x="7754" y="21600"/>
                </a:lnTo>
                <a:lnTo>
                  <a:pt x="8252" y="21556"/>
                </a:lnTo>
                <a:lnTo>
                  <a:pt x="8695" y="21467"/>
                </a:lnTo>
                <a:lnTo>
                  <a:pt x="9083" y="21290"/>
                </a:lnTo>
                <a:lnTo>
                  <a:pt x="9471" y="21023"/>
                </a:lnTo>
                <a:lnTo>
                  <a:pt x="9748" y="20713"/>
                </a:lnTo>
                <a:lnTo>
                  <a:pt x="9914" y="20447"/>
                </a:lnTo>
                <a:lnTo>
                  <a:pt x="10135" y="20048"/>
                </a:lnTo>
                <a:lnTo>
                  <a:pt x="10135" y="11887"/>
                </a:lnTo>
                <a:lnTo>
                  <a:pt x="11465" y="11887"/>
                </a:lnTo>
                <a:lnTo>
                  <a:pt x="11465" y="19737"/>
                </a:lnTo>
                <a:lnTo>
                  <a:pt x="11575" y="20048"/>
                </a:lnTo>
                <a:lnTo>
                  <a:pt x="11686" y="20447"/>
                </a:lnTo>
                <a:lnTo>
                  <a:pt x="11852" y="20713"/>
                </a:lnTo>
                <a:lnTo>
                  <a:pt x="12129" y="21023"/>
                </a:lnTo>
                <a:lnTo>
                  <a:pt x="12517" y="21290"/>
                </a:lnTo>
                <a:lnTo>
                  <a:pt x="12905" y="21467"/>
                </a:lnTo>
                <a:lnTo>
                  <a:pt x="13348" y="21556"/>
                </a:lnTo>
                <a:lnTo>
                  <a:pt x="13846" y="21600"/>
                </a:lnTo>
                <a:lnTo>
                  <a:pt x="14289" y="21556"/>
                </a:lnTo>
                <a:lnTo>
                  <a:pt x="14732" y="21467"/>
                </a:lnTo>
                <a:lnTo>
                  <a:pt x="15120" y="21290"/>
                </a:lnTo>
                <a:lnTo>
                  <a:pt x="15508" y="21023"/>
                </a:lnTo>
                <a:lnTo>
                  <a:pt x="15785" y="20713"/>
                </a:lnTo>
                <a:lnTo>
                  <a:pt x="16062" y="20447"/>
                </a:lnTo>
                <a:lnTo>
                  <a:pt x="16172" y="20048"/>
                </a:lnTo>
                <a:lnTo>
                  <a:pt x="16228" y="19737"/>
                </a:lnTo>
                <a:lnTo>
                  <a:pt x="16228" y="4302"/>
                </a:lnTo>
                <a:lnTo>
                  <a:pt x="17557" y="4302"/>
                </a:lnTo>
                <a:lnTo>
                  <a:pt x="17557" y="10246"/>
                </a:lnTo>
                <a:lnTo>
                  <a:pt x="17612" y="10600"/>
                </a:lnTo>
                <a:lnTo>
                  <a:pt x="17723" y="10867"/>
                </a:lnTo>
                <a:lnTo>
                  <a:pt x="17889" y="11177"/>
                </a:lnTo>
                <a:lnTo>
                  <a:pt x="18111" y="11399"/>
                </a:lnTo>
                <a:lnTo>
                  <a:pt x="18443" y="11621"/>
                </a:lnTo>
                <a:lnTo>
                  <a:pt x="18775" y="11798"/>
                </a:lnTo>
                <a:lnTo>
                  <a:pt x="19163" y="11887"/>
                </a:lnTo>
                <a:lnTo>
                  <a:pt x="19994" y="11887"/>
                </a:lnTo>
                <a:lnTo>
                  <a:pt x="20326" y="11798"/>
                </a:lnTo>
                <a:lnTo>
                  <a:pt x="20714" y="11621"/>
                </a:lnTo>
                <a:lnTo>
                  <a:pt x="20991" y="11399"/>
                </a:lnTo>
                <a:lnTo>
                  <a:pt x="21212" y="11177"/>
                </a:lnTo>
                <a:lnTo>
                  <a:pt x="21434" y="10867"/>
                </a:lnTo>
                <a:lnTo>
                  <a:pt x="21545" y="10600"/>
                </a:lnTo>
                <a:lnTo>
                  <a:pt x="21600" y="10246"/>
                </a:lnTo>
                <a:lnTo>
                  <a:pt x="21600" y="2927"/>
                </a:lnTo>
                <a:lnTo>
                  <a:pt x="21545" y="2572"/>
                </a:lnTo>
                <a:lnTo>
                  <a:pt x="21434" y="2306"/>
                </a:lnTo>
                <a:lnTo>
                  <a:pt x="21323" y="1996"/>
                </a:lnTo>
                <a:lnTo>
                  <a:pt x="21102" y="1730"/>
                </a:lnTo>
                <a:lnTo>
                  <a:pt x="20935" y="1419"/>
                </a:lnTo>
                <a:lnTo>
                  <a:pt x="20714" y="1198"/>
                </a:lnTo>
                <a:lnTo>
                  <a:pt x="20382" y="9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44"/>
          <p:cNvSpPr/>
          <p:nvPr/>
        </p:nvSpPr>
        <p:spPr>
          <a:xfrm>
            <a:off x="3601475" y="2068477"/>
            <a:ext cx="1201618" cy="839106"/>
          </a:xfrm>
          <a:custGeom>
            <a:avLst/>
            <a:gdLst/>
            <a:ahLst/>
            <a:cxnLst/>
            <a:rect l="l" t="t" r="r" b="b"/>
            <a:pathLst>
              <a:path w="20885" h="21600" extrusionOk="0">
                <a:moveTo>
                  <a:pt x="488" y="2054"/>
                </a:moveTo>
                <a:cubicBezTo>
                  <a:pt x="1286" y="2662"/>
                  <a:pt x="9175" y="9507"/>
                  <a:pt x="9175" y="9507"/>
                </a:cubicBezTo>
                <a:cubicBezTo>
                  <a:pt x="9598" y="10115"/>
                  <a:pt x="10020" y="10115"/>
                  <a:pt x="10490" y="10115"/>
                </a:cubicBezTo>
                <a:cubicBezTo>
                  <a:pt x="10866" y="10115"/>
                  <a:pt x="11288" y="10115"/>
                  <a:pt x="11288" y="9507"/>
                </a:cubicBezTo>
                <a:cubicBezTo>
                  <a:pt x="11664" y="9507"/>
                  <a:pt x="19600" y="2662"/>
                  <a:pt x="20022" y="2054"/>
                </a:cubicBezTo>
                <a:cubicBezTo>
                  <a:pt x="20867" y="1369"/>
                  <a:pt x="21243" y="0"/>
                  <a:pt x="20445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-357" y="0"/>
                  <a:pt x="66" y="1369"/>
                  <a:pt x="488" y="2054"/>
                </a:cubicBezTo>
                <a:close/>
                <a:moveTo>
                  <a:pt x="20445" y="6085"/>
                </a:moveTo>
                <a:cubicBezTo>
                  <a:pt x="20022" y="6085"/>
                  <a:pt x="11664" y="12854"/>
                  <a:pt x="11288" y="13538"/>
                </a:cubicBezTo>
                <a:cubicBezTo>
                  <a:pt x="11288" y="13538"/>
                  <a:pt x="10866" y="13538"/>
                  <a:pt x="10490" y="13538"/>
                </a:cubicBezTo>
                <a:cubicBezTo>
                  <a:pt x="10020" y="13538"/>
                  <a:pt x="9598" y="13538"/>
                  <a:pt x="9175" y="13538"/>
                </a:cubicBezTo>
                <a:cubicBezTo>
                  <a:pt x="8753" y="12854"/>
                  <a:pt x="911" y="6085"/>
                  <a:pt x="488" y="6085"/>
                </a:cubicBezTo>
                <a:cubicBezTo>
                  <a:pt x="66" y="5476"/>
                  <a:pt x="66" y="6085"/>
                  <a:pt x="66" y="6085"/>
                </a:cubicBezTo>
                <a:cubicBezTo>
                  <a:pt x="66" y="6693"/>
                  <a:pt x="66" y="20231"/>
                  <a:pt x="66" y="20231"/>
                </a:cubicBezTo>
                <a:cubicBezTo>
                  <a:pt x="66" y="20915"/>
                  <a:pt x="488" y="21600"/>
                  <a:pt x="1286" y="21600"/>
                </a:cubicBezTo>
                <a:cubicBezTo>
                  <a:pt x="19600" y="21600"/>
                  <a:pt x="19600" y="21600"/>
                  <a:pt x="19600" y="21600"/>
                </a:cubicBezTo>
                <a:cubicBezTo>
                  <a:pt x="20445" y="21600"/>
                  <a:pt x="20867" y="20915"/>
                  <a:pt x="20867" y="20231"/>
                </a:cubicBezTo>
                <a:cubicBezTo>
                  <a:pt x="20867" y="20231"/>
                  <a:pt x="20867" y="6693"/>
                  <a:pt x="20867" y="6085"/>
                </a:cubicBezTo>
                <a:cubicBezTo>
                  <a:pt x="20867" y="6085"/>
                  <a:pt x="20867" y="5476"/>
                  <a:pt x="20445" y="608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5"/>
          <p:cNvSpPr txBox="1">
            <a:spLocks noGrp="1"/>
          </p:cNvSpPr>
          <p:nvPr>
            <p:ph type="title"/>
          </p:nvPr>
        </p:nvSpPr>
        <p:spPr>
          <a:xfrm>
            <a:off x="704125" y="365125"/>
            <a:ext cx="9693900" cy="89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System oceny ofert</a:t>
            </a:r>
            <a:endParaRPr/>
          </a:p>
        </p:txBody>
      </p:sp>
      <p:sp>
        <p:nvSpPr>
          <p:cNvPr id="491" name="Google Shape;491;p45"/>
          <p:cNvSpPr>
            <a:spLocks noGrp="1"/>
          </p:cNvSpPr>
          <p:nvPr>
            <p:ph type="dgm" idx="2"/>
          </p:nvPr>
        </p:nvSpPr>
        <p:spPr>
          <a:xfrm>
            <a:off x="241150" y="1456475"/>
            <a:ext cx="8304900" cy="451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500" b="1" u="sng" dirty="0"/>
              <a:t>Ocena ofert pod względem spełniania wymogów </a:t>
            </a:r>
            <a:r>
              <a:rPr lang="pl-PL" sz="2500" b="1" u="sng" dirty="0" err="1"/>
              <a:t>formalno</a:t>
            </a:r>
            <a:r>
              <a:rPr lang="pl-PL" sz="2500" b="1" u="sng" dirty="0"/>
              <a:t> – prawnych dotyczy sprawdzenia:</a:t>
            </a:r>
            <a:endParaRPr sz="2500" b="1" u="sng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b="1" u="sng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➔"/>
            </a:pPr>
            <a:r>
              <a:rPr lang="pl-PL" sz="2200" dirty="0"/>
              <a:t>czy oferta nie podlega odrzuceniu lub pozostawieniu bez rozpoznania;</a:t>
            </a:r>
            <a:endParaRPr sz="22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➔"/>
            </a:pPr>
            <a:r>
              <a:rPr lang="pl-PL" sz="2200" dirty="0"/>
              <a:t>czy oferta zawiera wszystkie formularze, załączniki i oświadczenia wymagane od świadczeniodawcy i określone w materiałach informacyjnych dotyczących danego postępowania;</a:t>
            </a:r>
            <a:endParaRPr sz="22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➔"/>
            </a:pPr>
            <a:r>
              <a:rPr lang="pl-PL" sz="2200" dirty="0"/>
              <a:t>czy wersja elektroniczna formularza ofertowego jest zgodna z wersją papierową formularza;</a:t>
            </a:r>
            <a:endParaRPr sz="22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Char char="➔"/>
            </a:pPr>
            <a:r>
              <a:rPr lang="pl-PL" sz="2200" dirty="0"/>
              <a:t>czy oferta zawiera wymagane dokumenty formalno-prawne i czy są one zgodne ze złożoną ofertą.</a:t>
            </a:r>
            <a:endParaRPr sz="22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2" name="Google Shape;492;p45"/>
          <p:cNvSpPr/>
          <p:nvPr/>
        </p:nvSpPr>
        <p:spPr>
          <a:xfrm>
            <a:off x="9300446" y="1802906"/>
            <a:ext cx="1955880" cy="247006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122" y="18772"/>
                </a:moveTo>
                <a:lnTo>
                  <a:pt x="16652" y="14309"/>
                </a:lnTo>
                <a:lnTo>
                  <a:pt x="17027" y="13730"/>
                </a:lnTo>
                <a:lnTo>
                  <a:pt x="17642" y="12503"/>
                </a:lnTo>
                <a:lnTo>
                  <a:pt x="18051" y="11209"/>
                </a:lnTo>
                <a:lnTo>
                  <a:pt x="18154" y="10527"/>
                </a:lnTo>
                <a:lnTo>
                  <a:pt x="18222" y="9846"/>
                </a:lnTo>
                <a:lnTo>
                  <a:pt x="18256" y="9165"/>
                </a:lnTo>
                <a:lnTo>
                  <a:pt x="18222" y="8688"/>
                </a:lnTo>
                <a:lnTo>
                  <a:pt x="18188" y="8245"/>
                </a:lnTo>
                <a:lnTo>
                  <a:pt x="18154" y="7768"/>
                </a:lnTo>
                <a:lnTo>
                  <a:pt x="18085" y="7325"/>
                </a:lnTo>
                <a:lnTo>
                  <a:pt x="17983" y="6882"/>
                </a:lnTo>
                <a:lnTo>
                  <a:pt x="17846" y="6439"/>
                </a:lnTo>
                <a:lnTo>
                  <a:pt x="17710" y="6030"/>
                </a:lnTo>
                <a:lnTo>
                  <a:pt x="17539" y="5587"/>
                </a:lnTo>
                <a:lnTo>
                  <a:pt x="17130" y="4770"/>
                </a:lnTo>
                <a:lnTo>
                  <a:pt x="16891" y="4361"/>
                </a:lnTo>
                <a:lnTo>
                  <a:pt x="16686" y="4020"/>
                </a:lnTo>
                <a:lnTo>
                  <a:pt x="16413" y="3679"/>
                </a:lnTo>
                <a:lnTo>
                  <a:pt x="16174" y="3305"/>
                </a:lnTo>
                <a:lnTo>
                  <a:pt x="15867" y="2964"/>
                </a:lnTo>
                <a:lnTo>
                  <a:pt x="15287" y="2385"/>
                </a:lnTo>
                <a:lnTo>
                  <a:pt x="14946" y="2078"/>
                </a:lnTo>
                <a:lnTo>
                  <a:pt x="14571" y="1840"/>
                </a:lnTo>
                <a:lnTo>
                  <a:pt x="14264" y="1567"/>
                </a:lnTo>
                <a:lnTo>
                  <a:pt x="13888" y="1363"/>
                </a:lnTo>
                <a:lnTo>
                  <a:pt x="13479" y="1124"/>
                </a:lnTo>
                <a:lnTo>
                  <a:pt x="12660" y="715"/>
                </a:lnTo>
                <a:lnTo>
                  <a:pt x="12216" y="545"/>
                </a:lnTo>
                <a:lnTo>
                  <a:pt x="11807" y="409"/>
                </a:lnTo>
                <a:lnTo>
                  <a:pt x="11363" y="307"/>
                </a:lnTo>
                <a:lnTo>
                  <a:pt x="10919" y="170"/>
                </a:lnTo>
                <a:lnTo>
                  <a:pt x="10476" y="102"/>
                </a:lnTo>
                <a:lnTo>
                  <a:pt x="10066" y="68"/>
                </a:lnTo>
                <a:lnTo>
                  <a:pt x="9555" y="34"/>
                </a:lnTo>
                <a:lnTo>
                  <a:pt x="9145" y="0"/>
                </a:lnTo>
                <a:lnTo>
                  <a:pt x="8633" y="34"/>
                </a:lnTo>
                <a:lnTo>
                  <a:pt x="8224" y="68"/>
                </a:lnTo>
                <a:lnTo>
                  <a:pt x="7712" y="102"/>
                </a:lnTo>
                <a:lnTo>
                  <a:pt x="7302" y="170"/>
                </a:lnTo>
                <a:lnTo>
                  <a:pt x="6859" y="307"/>
                </a:lnTo>
                <a:lnTo>
                  <a:pt x="6449" y="409"/>
                </a:lnTo>
                <a:lnTo>
                  <a:pt x="6006" y="545"/>
                </a:lnTo>
                <a:lnTo>
                  <a:pt x="5562" y="715"/>
                </a:lnTo>
                <a:lnTo>
                  <a:pt x="4743" y="1124"/>
                </a:lnTo>
                <a:lnTo>
                  <a:pt x="4368" y="1363"/>
                </a:lnTo>
                <a:lnTo>
                  <a:pt x="3958" y="1567"/>
                </a:lnTo>
                <a:lnTo>
                  <a:pt x="3651" y="1840"/>
                </a:lnTo>
                <a:lnTo>
                  <a:pt x="3276" y="2078"/>
                </a:lnTo>
                <a:lnTo>
                  <a:pt x="2969" y="2385"/>
                </a:lnTo>
                <a:lnTo>
                  <a:pt x="2627" y="2691"/>
                </a:lnTo>
                <a:lnTo>
                  <a:pt x="2355" y="2964"/>
                </a:lnTo>
                <a:lnTo>
                  <a:pt x="2047" y="3305"/>
                </a:lnTo>
                <a:lnTo>
                  <a:pt x="1809" y="3679"/>
                </a:lnTo>
                <a:lnTo>
                  <a:pt x="1536" y="4020"/>
                </a:lnTo>
                <a:lnTo>
                  <a:pt x="1331" y="4361"/>
                </a:lnTo>
                <a:lnTo>
                  <a:pt x="1092" y="4770"/>
                </a:lnTo>
                <a:lnTo>
                  <a:pt x="682" y="5587"/>
                </a:lnTo>
                <a:lnTo>
                  <a:pt x="546" y="6030"/>
                </a:lnTo>
                <a:lnTo>
                  <a:pt x="409" y="6439"/>
                </a:lnTo>
                <a:lnTo>
                  <a:pt x="239" y="6882"/>
                </a:lnTo>
                <a:lnTo>
                  <a:pt x="136" y="7325"/>
                </a:lnTo>
                <a:lnTo>
                  <a:pt x="68" y="7768"/>
                </a:lnTo>
                <a:lnTo>
                  <a:pt x="34" y="8245"/>
                </a:lnTo>
                <a:lnTo>
                  <a:pt x="0" y="8688"/>
                </a:lnTo>
                <a:lnTo>
                  <a:pt x="0" y="9608"/>
                </a:lnTo>
                <a:lnTo>
                  <a:pt x="34" y="10050"/>
                </a:lnTo>
                <a:lnTo>
                  <a:pt x="68" y="10527"/>
                </a:lnTo>
                <a:lnTo>
                  <a:pt x="136" y="10970"/>
                </a:lnTo>
                <a:lnTo>
                  <a:pt x="239" y="11413"/>
                </a:lnTo>
                <a:lnTo>
                  <a:pt x="409" y="11856"/>
                </a:lnTo>
                <a:lnTo>
                  <a:pt x="546" y="12231"/>
                </a:lnTo>
                <a:lnTo>
                  <a:pt x="682" y="12674"/>
                </a:lnTo>
                <a:lnTo>
                  <a:pt x="1092" y="13491"/>
                </a:lnTo>
                <a:lnTo>
                  <a:pt x="1331" y="13900"/>
                </a:lnTo>
                <a:lnTo>
                  <a:pt x="1536" y="14275"/>
                </a:lnTo>
                <a:lnTo>
                  <a:pt x="1809" y="14616"/>
                </a:lnTo>
                <a:lnTo>
                  <a:pt x="2047" y="14956"/>
                </a:lnTo>
                <a:lnTo>
                  <a:pt x="2355" y="15297"/>
                </a:lnTo>
                <a:lnTo>
                  <a:pt x="2627" y="15604"/>
                </a:lnTo>
                <a:lnTo>
                  <a:pt x="2969" y="15876"/>
                </a:lnTo>
                <a:lnTo>
                  <a:pt x="3276" y="16183"/>
                </a:lnTo>
                <a:lnTo>
                  <a:pt x="3651" y="16456"/>
                </a:lnTo>
                <a:lnTo>
                  <a:pt x="3958" y="16694"/>
                </a:lnTo>
                <a:lnTo>
                  <a:pt x="4368" y="16932"/>
                </a:lnTo>
                <a:lnTo>
                  <a:pt x="4743" y="17137"/>
                </a:lnTo>
                <a:lnTo>
                  <a:pt x="5153" y="17375"/>
                </a:lnTo>
                <a:lnTo>
                  <a:pt x="5562" y="17546"/>
                </a:lnTo>
                <a:lnTo>
                  <a:pt x="6449" y="17886"/>
                </a:lnTo>
                <a:lnTo>
                  <a:pt x="6859" y="17989"/>
                </a:lnTo>
                <a:lnTo>
                  <a:pt x="7302" y="18091"/>
                </a:lnTo>
                <a:lnTo>
                  <a:pt x="7712" y="18159"/>
                </a:lnTo>
                <a:lnTo>
                  <a:pt x="8224" y="18193"/>
                </a:lnTo>
                <a:lnTo>
                  <a:pt x="8633" y="18227"/>
                </a:lnTo>
                <a:lnTo>
                  <a:pt x="9145" y="18295"/>
                </a:lnTo>
                <a:lnTo>
                  <a:pt x="9827" y="18227"/>
                </a:lnTo>
                <a:lnTo>
                  <a:pt x="10476" y="18159"/>
                </a:lnTo>
                <a:lnTo>
                  <a:pt x="11192" y="18023"/>
                </a:lnTo>
                <a:lnTo>
                  <a:pt x="11841" y="17886"/>
                </a:lnTo>
                <a:lnTo>
                  <a:pt x="12489" y="17614"/>
                </a:lnTo>
                <a:lnTo>
                  <a:pt x="13103" y="17375"/>
                </a:lnTo>
                <a:lnTo>
                  <a:pt x="13683" y="17035"/>
                </a:lnTo>
                <a:lnTo>
                  <a:pt x="14298" y="16660"/>
                </a:lnTo>
                <a:lnTo>
                  <a:pt x="18734" y="21089"/>
                </a:lnTo>
                <a:lnTo>
                  <a:pt x="19007" y="21293"/>
                </a:lnTo>
                <a:lnTo>
                  <a:pt x="19280" y="21430"/>
                </a:lnTo>
                <a:lnTo>
                  <a:pt x="19587" y="21566"/>
                </a:lnTo>
                <a:lnTo>
                  <a:pt x="19928" y="21600"/>
                </a:lnTo>
                <a:lnTo>
                  <a:pt x="20269" y="21566"/>
                </a:lnTo>
                <a:lnTo>
                  <a:pt x="20815" y="21293"/>
                </a:lnTo>
                <a:lnTo>
                  <a:pt x="21054" y="21089"/>
                </a:lnTo>
                <a:lnTo>
                  <a:pt x="21293" y="20816"/>
                </a:lnTo>
                <a:lnTo>
                  <a:pt x="21429" y="20544"/>
                </a:lnTo>
                <a:lnTo>
                  <a:pt x="21532" y="20237"/>
                </a:lnTo>
                <a:lnTo>
                  <a:pt x="21600" y="19931"/>
                </a:lnTo>
                <a:lnTo>
                  <a:pt x="21532" y="19590"/>
                </a:lnTo>
                <a:lnTo>
                  <a:pt x="21464" y="19283"/>
                </a:lnTo>
                <a:lnTo>
                  <a:pt x="21327" y="19011"/>
                </a:lnTo>
                <a:lnTo>
                  <a:pt x="21122" y="18772"/>
                </a:lnTo>
                <a:close/>
                <a:moveTo>
                  <a:pt x="13206" y="13253"/>
                </a:moveTo>
                <a:lnTo>
                  <a:pt x="12762" y="13628"/>
                </a:lnTo>
                <a:lnTo>
                  <a:pt x="12318" y="13968"/>
                </a:lnTo>
                <a:lnTo>
                  <a:pt x="11841" y="14275"/>
                </a:lnTo>
                <a:lnTo>
                  <a:pt x="11329" y="14514"/>
                </a:lnTo>
                <a:lnTo>
                  <a:pt x="10817" y="14718"/>
                </a:lnTo>
                <a:lnTo>
                  <a:pt x="9725" y="14922"/>
                </a:lnTo>
                <a:lnTo>
                  <a:pt x="8531" y="14922"/>
                </a:lnTo>
                <a:lnTo>
                  <a:pt x="7951" y="14820"/>
                </a:lnTo>
                <a:lnTo>
                  <a:pt x="7405" y="14718"/>
                </a:lnTo>
                <a:lnTo>
                  <a:pt x="6893" y="14514"/>
                </a:lnTo>
                <a:lnTo>
                  <a:pt x="6415" y="14275"/>
                </a:lnTo>
                <a:lnTo>
                  <a:pt x="5869" y="13968"/>
                </a:lnTo>
                <a:lnTo>
                  <a:pt x="5460" y="13628"/>
                </a:lnTo>
                <a:lnTo>
                  <a:pt x="5016" y="13253"/>
                </a:lnTo>
                <a:lnTo>
                  <a:pt x="4607" y="12810"/>
                </a:lnTo>
                <a:lnTo>
                  <a:pt x="4265" y="12367"/>
                </a:lnTo>
                <a:lnTo>
                  <a:pt x="3958" y="11890"/>
                </a:lnTo>
                <a:lnTo>
                  <a:pt x="3719" y="11379"/>
                </a:lnTo>
                <a:lnTo>
                  <a:pt x="3515" y="10834"/>
                </a:lnTo>
                <a:lnTo>
                  <a:pt x="3412" y="10289"/>
                </a:lnTo>
                <a:lnTo>
                  <a:pt x="3344" y="9744"/>
                </a:lnTo>
                <a:lnTo>
                  <a:pt x="3310" y="9165"/>
                </a:lnTo>
                <a:lnTo>
                  <a:pt x="3344" y="8551"/>
                </a:lnTo>
                <a:lnTo>
                  <a:pt x="3412" y="7972"/>
                </a:lnTo>
                <a:lnTo>
                  <a:pt x="3515" y="7427"/>
                </a:lnTo>
                <a:lnTo>
                  <a:pt x="3719" y="6916"/>
                </a:lnTo>
                <a:lnTo>
                  <a:pt x="3958" y="6405"/>
                </a:lnTo>
                <a:lnTo>
                  <a:pt x="4265" y="5928"/>
                </a:lnTo>
                <a:lnTo>
                  <a:pt x="4607" y="5485"/>
                </a:lnTo>
                <a:lnTo>
                  <a:pt x="5016" y="5042"/>
                </a:lnTo>
                <a:lnTo>
                  <a:pt x="5460" y="4633"/>
                </a:lnTo>
                <a:lnTo>
                  <a:pt x="5869" y="4293"/>
                </a:lnTo>
                <a:lnTo>
                  <a:pt x="6415" y="4020"/>
                </a:lnTo>
                <a:lnTo>
                  <a:pt x="6893" y="3748"/>
                </a:lnTo>
                <a:lnTo>
                  <a:pt x="7405" y="3577"/>
                </a:lnTo>
                <a:lnTo>
                  <a:pt x="7951" y="3441"/>
                </a:lnTo>
                <a:lnTo>
                  <a:pt x="8531" y="3339"/>
                </a:lnTo>
                <a:lnTo>
                  <a:pt x="9725" y="3339"/>
                </a:lnTo>
                <a:lnTo>
                  <a:pt x="10271" y="3441"/>
                </a:lnTo>
                <a:lnTo>
                  <a:pt x="10817" y="3577"/>
                </a:lnTo>
                <a:lnTo>
                  <a:pt x="11329" y="3748"/>
                </a:lnTo>
                <a:lnTo>
                  <a:pt x="11841" y="4020"/>
                </a:lnTo>
                <a:lnTo>
                  <a:pt x="12318" y="4293"/>
                </a:lnTo>
                <a:lnTo>
                  <a:pt x="12762" y="4633"/>
                </a:lnTo>
                <a:lnTo>
                  <a:pt x="13206" y="5042"/>
                </a:lnTo>
                <a:lnTo>
                  <a:pt x="13615" y="5485"/>
                </a:lnTo>
                <a:lnTo>
                  <a:pt x="13956" y="5928"/>
                </a:lnTo>
                <a:lnTo>
                  <a:pt x="14264" y="6405"/>
                </a:lnTo>
                <a:lnTo>
                  <a:pt x="14502" y="6916"/>
                </a:lnTo>
                <a:lnTo>
                  <a:pt x="14707" y="7427"/>
                </a:lnTo>
                <a:lnTo>
                  <a:pt x="14844" y="7972"/>
                </a:lnTo>
                <a:lnTo>
                  <a:pt x="14912" y="8551"/>
                </a:lnTo>
                <a:lnTo>
                  <a:pt x="14912" y="9744"/>
                </a:lnTo>
                <a:lnTo>
                  <a:pt x="14844" y="10289"/>
                </a:lnTo>
                <a:lnTo>
                  <a:pt x="14707" y="10834"/>
                </a:lnTo>
                <a:lnTo>
                  <a:pt x="14502" y="11379"/>
                </a:lnTo>
                <a:lnTo>
                  <a:pt x="14264" y="11890"/>
                </a:lnTo>
                <a:lnTo>
                  <a:pt x="13956" y="12367"/>
                </a:lnTo>
                <a:lnTo>
                  <a:pt x="13615" y="12810"/>
                </a:lnTo>
                <a:lnTo>
                  <a:pt x="13206" y="1325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6"/>
          <p:cNvSpPr txBox="1">
            <a:spLocks noGrp="1"/>
          </p:cNvSpPr>
          <p:nvPr>
            <p:ph type="title"/>
          </p:nvPr>
        </p:nvSpPr>
        <p:spPr>
          <a:xfrm>
            <a:off x="491375" y="95050"/>
            <a:ext cx="9727799" cy="1100704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r>
              <a:rPr lang="pl-PL" dirty="0"/>
              <a:t>Przesłanki do odrzucenia oferty </a:t>
            </a:r>
            <a:br>
              <a:rPr lang="pl-PL" dirty="0"/>
            </a:br>
            <a:r>
              <a:rPr lang="pl-PL" sz="2100" dirty="0"/>
              <a:t>zgodnie z ustawą z dnia 27 sierpnia 2004 r. o świadczeniach opieki zdrowotnej finansowanych ze środków publicznych</a:t>
            </a:r>
            <a:endParaRPr sz="2100" dirty="0"/>
          </a:p>
        </p:txBody>
      </p:sp>
      <p:sp>
        <p:nvSpPr>
          <p:cNvPr id="498" name="Google Shape;498;p46"/>
          <p:cNvSpPr>
            <a:spLocks noGrp="1"/>
          </p:cNvSpPr>
          <p:nvPr>
            <p:ph type="dgm" idx="2"/>
          </p:nvPr>
        </p:nvSpPr>
        <p:spPr>
          <a:xfrm>
            <a:off x="491375" y="1360025"/>
            <a:ext cx="10620300" cy="498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dirty="0"/>
              <a:t>Odrzuca się ofertę: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00" dirty="0"/>
          </a:p>
          <a:p>
            <a:pPr marL="457200" lvl="0" indent="-349250" algn="l" rtl="0">
              <a:spcBef>
                <a:spcPts val="1000"/>
              </a:spcBef>
              <a:spcAft>
                <a:spcPts val="0"/>
              </a:spcAft>
              <a:buSzPts val="1900"/>
              <a:buAutoNum type="arabicPeriod"/>
            </a:pPr>
            <a:r>
              <a:rPr lang="pl-PL" sz="1900" dirty="0"/>
              <a:t>złożoną przez świadczeniodawcę po terminie;</a:t>
            </a:r>
            <a:endParaRPr sz="1900" dirty="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AutoNum type="arabicPeriod"/>
            </a:pPr>
            <a:r>
              <a:rPr lang="pl-PL" sz="1900" dirty="0"/>
              <a:t>zawierającą nieprawdziwe informacje;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świadczeniodawca nie określił przedmiotu oferty lub nie podał proponowanej liczby lub ceny świadczeń opieki zdrowotnej;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zawiera rażąco niską cenę w stosunku do przedmiotu zamówienia;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jest nieważna na podstawie odrębnych przepisów;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świadczeniodawca złożył ofertę alternatywną;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oferent lub oferta nie spełniają wymaganych warunków określonych w przepisach prawa oraz w szczegółowych warunkach umów o udzielanie świadczeń opieki zdrowotnej, o których mowa w art. 146 ust. 1 pkt 2;</a:t>
            </a:r>
            <a:endParaRPr sz="1900" dirty="0"/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złożoną przez świadczeniodawcę, z którym w okresie 5 lat poprzedzających ogłoszenie postępowania, została rozwiązana przez Fundusz umowa o udzielanie świadczeń opieki zdrowotnej w zakresie lub rodzaju odpowiadającym przedmiotowi ogłoszenia, bez zachowania okresu wypowiedzenia z przyczyn leżących po stronie świadczeniodawcy;</a:t>
            </a:r>
          </a:p>
          <a:p>
            <a:pPr lvl="0" indent="-349250">
              <a:spcBef>
                <a:spcPts val="0"/>
              </a:spcBef>
              <a:buSzPts val="1900"/>
              <a:buAutoNum type="arabicPeriod"/>
            </a:pPr>
            <a:r>
              <a:rPr lang="pl-PL" sz="1900" dirty="0"/>
              <a:t>jeżeli świadczeniodawca nie posiada pozytywnej opinii, o której mowa w art. 95d ust. 1 </a:t>
            </a:r>
            <a:br>
              <a:rPr lang="pl-PL" sz="1900" dirty="0"/>
            </a:br>
            <a:r>
              <a:rPr lang="pl-PL" sz="1900" dirty="0"/>
              <a:t>(opinii o celowości inwestycji).</a:t>
            </a:r>
            <a:endParaRPr sz="1900" dirty="0"/>
          </a:p>
        </p:txBody>
      </p:sp>
      <p:sp>
        <p:nvSpPr>
          <p:cNvPr id="499" name="Google Shape;499;p46"/>
          <p:cNvSpPr/>
          <p:nvPr/>
        </p:nvSpPr>
        <p:spPr>
          <a:xfrm>
            <a:off x="9963900" y="501575"/>
            <a:ext cx="1658988" cy="15625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160" y="5354"/>
                </a:moveTo>
                <a:lnTo>
                  <a:pt x="19754" y="4763"/>
                </a:lnTo>
                <a:lnTo>
                  <a:pt x="19348" y="4209"/>
                </a:lnTo>
                <a:lnTo>
                  <a:pt x="18905" y="3655"/>
                </a:lnTo>
                <a:lnTo>
                  <a:pt x="18425" y="3175"/>
                </a:lnTo>
                <a:lnTo>
                  <a:pt x="17908" y="2695"/>
                </a:lnTo>
                <a:lnTo>
                  <a:pt x="17391" y="2252"/>
                </a:lnTo>
                <a:lnTo>
                  <a:pt x="16800" y="1809"/>
                </a:lnTo>
                <a:lnTo>
                  <a:pt x="16209" y="1477"/>
                </a:lnTo>
                <a:lnTo>
                  <a:pt x="15582" y="1108"/>
                </a:lnTo>
                <a:lnTo>
                  <a:pt x="14917" y="812"/>
                </a:lnTo>
                <a:lnTo>
                  <a:pt x="14289" y="591"/>
                </a:lnTo>
                <a:lnTo>
                  <a:pt x="13625" y="369"/>
                </a:lnTo>
                <a:lnTo>
                  <a:pt x="12923" y="222"/>
                </a:lnTo>
                <a:lnTo>
                  <a:pt x="12222" y="111"/>
                </a:lnTo>
                <a:lnTo>
                  <a:pt x="11520" y="37"/>
                </a:lnTo>
                <a:lnTo>
                  <a:pt x="10782" y="0"/>
                </a:lnTo>
                <a:lnTo>
                  <a:pt x="10080" y="37"/>
                </a:lnTo>
                <a:lnTo>
                  <a:pt x="9342" y="111"/>
                </a:lnTo>
                <a:lnTo>
                  <a:pt x="8677" y="222"/>
                </a:lnTo>
                <a:lnTo>
                  <a:pt x="7975" y="369"/>
                </a:lnTo>
                <a:lnTo>
                  <a:pt x="6646" y="812"/>
                </a:lnTo>
                <a:lnTo>
                  <a:pt x="5982" y="1108"/>
                </a:lnTo>
                <a:lnTo>
                  <a:pt x="5354" y="1477"/>
                </a:lnTo>
                <a:lnTo>
                  <a:pt x="4763" y="1809"/>
                </a:lnTo>
                <a:lnTo>
                  <a:pt x="3655" y="2695"/>
                </a:lnTo>
                <a:lnTo>
                  <a:pt x="2695" y="3655"/>
                </a:lnTo>
                <a:lnTo>
                  <a:pt x="1809" y="4763"/>
                </a:lnTo>
                <a:lnTo>
                  <a:pt x="1440" y="5354"/>
                </a:lnTo>
                <a:lnTo>
                  <a:pt x="1145" y="6018"/>
                </a:lnTo>
                <a:lnTo>
                  <a:pt x="812" y="6646"/>
                </a:lnTo>
                <a:lnTo>
                  <a:pt x="554" y="7311"/>
                </a:lnTo>
                <a:lnTo>
                  <a:pt x="369" y="7975"/>
                </a:lnTo>
                <a:lnTo>
                  <a:pt x="222" y="8640"/>
                </a:lnTo>
                <a:lnTo>
                  <a:pt x="111" y="9342"/>
                </a:lnTo>
                <a:lnTo>
                  <a:pt x="0" y="10080"/>
                </a:lnTo>
                <a:lnTo>
                  <a:pt x="0" y="11520"/>
                </a:lnTo>
                <a:lnTo>
                  <a:pt x="111" y="12222"/>
                </a:lnTo>
                <a:lnTo>
                  <a:pt x="222" y="12960"/>
                </a:lnTo>
                <a:lnTo>
                  <a:pt x="369" y="13625"/>
                </a:lnTo>
                <a:lnTo>
                  <a:pt x="554" y="14289"/>
                </a:lnTo>
                <a:lnTo>
                  <a:pt x="812" y="14954"/>
                </a:lnTo>
                <a:lnTo>
                  <a:pt x="1145" y="15582"/>
                </a:lnTo>
                <a:lnTo>
                  <a:pt x="1440" y="16209"/>
                </a:lnTo>
                <a:lnTo>
                  <a:pt x="1809" y="16800"/>
                </a:lnTo>
                <a:lnTo>
                  <a:pt x="2252" y="17354"/>
                </a:lnTo>
                <a:lnTo>
                  <a:pt x="2695" y="17945"/>
                </a:lnTo>
                <a:lnTo>
                  <a:pt x="3175" y="18462"/>
                </a:lnTo>
                <a:lnTo>
                  <a:pt x="3655" y="18942"/>
                </a:lnTo>
                <a:lnTo>
                  <a:pt x="4763" y="19754"/>
                </a:lnTo>
                <a:lnTo>
                  <a:pt x="5354" y="20123"/>
                </a:lnTo>
                <a:lnTo>
                  <a:pt x="5982" y="20492"/>
                </a:lnTo>
                <a:lnTo>
                  <a:pt x="7311" y="21009"/>
                </a:lnTo>
                <a:lnTo>
                  <a:pt x="7975" y="21231"/>
                </a:lnTo>
                <a:lnTo>
                  <a:pt x="8677" y="21378"/>
                </a:lnTo>
                <a:lnTo>
                  <a:pt x="9342" y="21489"/>
                </a:lnTo>
                <a:lnTo>
                  <a:pt x="10080" y="21563"/>
                </a:lnTo>
                <a:lnTo>
                  <a:pt x="10782" y="21600"/>
                </a:lnTo>
                <a:lnTo>
                  <a:pt x="11520" y="21563"/>
                </a:lnTo>
                <a:lnTo>
                  <a:pt x="12222" y="21489"/>
                </a:lnTo>
                <a:lnTo>
                  <a:pt x="12923" y="21378"/>
                </a:lnTo>
                <a:lnTo>
                  <a:pt x="13625" y="21231"/>
                </a:lnTo>
                <a:lnTo>
                  <a:pt x="14289" y="21009"/>
                </a:lnTo>
                <a:lnTo>
                  <a:pt x="14917" y="20751"/>
                </a:lnTo>
                <a:lnTo>
                  <a:pt x="15582" y="20492"/>
                </a:lnTo>
                <a:lnTo>
                  <a:pt x="16209" y="20123"/>
                </a:lnTo>
                <a:lnTo>
                  <a:pt x="16800" y="19754"/>
                </a:lnTo>
                <a:lnTo>
                  <a:pt x="17391" y="19348"/>
                </a:lnTo>
                <a:lnTo>
                  <a:pt x="17908" y="18942"/>
                </a:lnTo>
                <a:lnTo>
                  <a:pt x="18425" y="18462"/>
                </a:lnTo>
                <a:lnTo>
                  <a:pt x="18905" y="17945"/>
                </a:lnTo>
                <a:lnTo>
                  <a:pt x="19348" y="17354"/>
                </a:lnTo>
                <a:lnTo>
                  <a:pt x="19754" y="16800"/>
                </a:lnTo>
                <a:lnTo>
                  <a:pt x="20160" y="16209"/>
                </a:lnTo>
                <a:lnTo>
                  <a:pt x="20751" y="14954"/>
                </a:lnTo>
                <a:lnTo>
                  <a:pt x="21046" y="14289"/>
                </a:lnTo>
                <a:lnTo>
                  <a:pt x="21231" y="13625"/>
                </a:lnTo>
                <a:lnTo>
                  <a:pt x="21378" y="12960"/>
                </a:lnTo>
                <a:lnTo>
                  <a:pt x="21489" y="12222"/>
                </a:lnTo>
                <a:lnTo>
                  <a:pt x="21563" y="11520"/>
                </a:lnTo>
                <a:lnTo>
                  <a:pt x="21600" y="10782"/>
                </a:lnTo>
                <a:lnTo>
                  <a:pt x="21563" y="10080"/>
                </a:lnTo>
                <a:lnTo>
                  <a:pt x="21489" y="9342"/>
                </a:lnTo>
                <a:lnTo>
                  <a:pt x="21378" y="8640"/>
                </a:lnTo>
                <a:lnTo>
                  <a:pt x="21231" y="7975"/>
                </a:lnTo>
                <a:lnTo>
                  <a:pt x="21046" y="7311"/>
                </a:lnTo>
                <a:lnTo>
                  <a:pt x="20751" y="6646"/>
                </a:lnTo>
                <a:lnTo>
                  <a:pt x="20455" y="6018"/>
                </a:lnTo>
                <a:lnTo>
                  <a:pt x="20160" y="5354"/>
                </a:lnTo>
                <a:close/>
                <a:moveTo>
                  <a:pt x="15877" y="13329"/>
                </a:moveTo>
                <a:lnTo>
                  <a:pt x="16098" y="13625"/>
                </a:lnTo>
                <a:lnTo>
                  <a:pt x="16135" y="13772"/>
                </a:lnTo>
                <a:lnTo>
                  <a:pt x="16172" y="13994"/>
                </a:lnTo>
                <a:lnTo>
                  <a:pt x="16135" y="14142"/>
                </a:lnTo>
                <a:lnTo>
                  <a:pt x="16098" y="14326"/>
                </a:lnTo>
                <a:lnTo>
                  <a:pt x="15877" y="14622"/>
                </a:lnTo>
                <a:lnTo>
                  <a:pt x="14474" y="16025"/>
                </a:lnTo>
                <a:lnTo>
                  <a:pt x="14326" y="16098"/>
                </a:lnTo>
                <a:lnTo>
                  <a:pt x="14142" y="16135"/>
                </a:lnTo>
                <a:lnTo>
                  <a:pt x="13772" y="16135"/>
                </a:lnTo>
                <a:lnTo>
                  <a:pt x="13625" y="16098"/>
                </a:lnTo>
                <a:lnTo>
                  <a:pt x="13477" y="16025"/>
                </a:lnTo>
                <a:lnTo>
                  <a:pt x="10782" y="13329"/>
                </a:lnTo>
                <a:lnTo>
                  <a:pt x="8271" y="15877"/>
                </a:lnTo>
                <a:lnTo>
                  <a:pt x="8123" y="16025"/>
                </a:lnTo>
                <a:lnTo>
                  <a:pt x="7938" y="16098"/>
                </a:lnTo>
                <a:lnTo>
                  <a:pt x="7791" y="16135"/>
                </a:lnTo>
                <a:lnTo>
                  <a:pt x="7422" y="16135"/>
                </a:lnTo>
                <a:lnTo>
                  <a:pt x="7274" y="16098"/>
                </a:lnTo>
                <a:lnTo>
                  <a:pt x="7126" y="16025"/>
                </a:lnTo>
                <a:lnTo>
                  <a:pt x="6942" y="15877"/>
                </a:lnTo>
                <a:lnTo>
                  <a:pt x="5723" y="14622"/>
                </a:lnTo>
                <a:lnTo>
                  <a:pt x="5502" y="14326"/>
                </a:lnTo>
                <a:lnTo>
                  <a:pt x="5428" y="14142"/>
                </a:lnTo>
                <a:lnTo>
                  <a:pt x="5428" y="13772"/>
                </a:lnTo>
                <a:lnTo>
                  <a:pt x="5502" y="13625"/>
                </a:lnTo>
                <a:lnTo>
                  <a:pt x="5723" y="13329"/>
                </a:lnTo>
                <a:lnTo>
                  <a:pt x="8271" y="10782"/>
                </a:lnTo>
                <a:lnTo>
                  <a:pt x="5612" y="8123"/>
                </a:lnTo>
                <a:lnTo>
                  <a:pt x="5502" y="7975"/>
                </a:lnTo>
                <a:lnTo>
                  <a:pt x="5428" y="7791"/>
                </a:lnTo>
                <a:lnTo>
                  <a:pt x="5428" y="7458"/>
                </a:lnTo>
                <a:lnTo>
                  <a:pt x="5502" y="7274"/>
                </a:lnTo>
                <a:lnTo>
                  <a:pt x="5723" y="6978"/>
                </a:lnTo>
                <a:lnTo>
                  <a:pt x="6942" y="5723"/>
                </a:lnTo>
                <a:lnTo>
                  <a:pt x="7126" y="5612"/>
                </a:lnTo>
                <a:lnTo>
                  <a:pt x="7422" y="5465"/>
                </a:lnTo>
                <a:lnTo>
                  <a:pt x="7791" y="5465"/>
                </a:lnTo>
                <a:lnTo>
                  <a:pt x="7938" y="5538"/>
                </a:lnTo>
                <a:lnTo>
                  <a:pt x="8123" y="5612"/>
                </a:lnTo>
                <a:lnTo>
                  <a:pt x="8271" y="5723"/>
                </a:lnTo>
                <a:lnTo>
                  <a:pt x="10782" y="8234"/>
                </a:lnTo>
                <a:lnTo>
                  <a:pt x="13329" y="5723"/>
                </a:lnTo>
                <a:lnTo>
                  <a:pt x="13477" y="5612"/>
                </a:lnTo>
                <a:lnTo>
                  <a:pt x="13772" y="5465"/>
                </a:lnTo>
                <a:lnTo>
                  <a:pt x="14142" y="5465"/>
                </a:lnTo>
                <a:lnTo>
                  <a:pt x="14326" y="5538"/>
                </a:lnTo>
                <a:lnTo>
                  <a:pt x="14474" y="5612"/>
                </a:lnTo>
                <a:lnTo>
                  <a:pt x="14622" y="5723"/>
                </a:lnTo>
                <a:lnTo>
                  <a:pt x="15877" y="6978"/>
                </a:lnTo>
                <a:lnTo>
                  <a:pt x="16098" y="7274"/>
                </a:lnTo>
                <a:lnTo>
                  <a:pt x="16135" y="7458"/>
                </a:lnTo>
                <a:lnTo>
                  <a:pt x="16172" y="7606"/>
                </a:lnTo>
                <a:lnTo>
                  <a:pt x="16098" y="7975"/>
                </a:lnTo>
                <a:lnTo>
                  <a:pt x="15988" y="8123"/>
                </a:lnTo>
                <a:lnTo>
                  <a:pt x="13329" y="10782"/>
                </a:lnTo>
                <a:lnTo>
                  <a:pt x="15877" y="133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7"/>
          <p:cNvSpPr>
            <a:spLocks noGrp="1"/>
          </p:cNvSpPr>
          <p:nvPr>
            <p:ph type="dgm" idx="2"/>
          </p:nvPr>
        </p:nvSpPr>
        <p:spPr>
          <a:xfrm>
            <a:off x="462975" y="762000"/>
            <a:ext cx="9471900" cy="5205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3000" b="1" u="sng"/>
              <a:t>Ofertę pozostawia się bez rozpoznania gdy:</a:t>
            </a:r>
            <a:endParaRPr sz="3000" b="1" u="sng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➔"/>
            </a:pPr>
            <a:r>
              <a:rPr lang="pl-PL" sz="2500"/>
              <a:t>została złożona w innym miejscu niż określone w ogłoszeniu,</a:t>
            </a:r>
            <a:endParaRPr sz="250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500"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➔"/>
            </a:pPr>
            <a:r>
              <a:rPr lang="pl-PL" sz="2500"/>
              <a:t>format oferty jest niezgodny z formatem zapytań ofertowych i towarzyszących im wzorów ankiet obowiązujących w danym postępowaniu,</a:t>
            </a:r>
            <a:endParaRPr sz="250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500"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➔"/>
            </a:pPr>
            <a:r>
              <a:rPr lang="pl-PL" sz="2500"/>
              <a:t>została sporządzona w innym języku niż język polski lub w sposób nieczytelny.</a:t>
            </a:r>
            <a:endParaRPr sz="25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47"/>
          <p:cNvSpPr/>
          <p:nvPr/>
        </p:nvSpPr>
        <p:spPr>
          <a:xfrm>
            <a:off x="10023648" y="2013575"/>
            <a:ext cx="1637874" cy="18446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20250"/>
                </a:moveTo>
                <a:cubicBezTo>
                  <a:pt x="11613" y="0"/>
                  <a:pt x="11613" y="0"/>
                  <a:pt x="11613" y="0"/>
                </a:cubicBezTo>
                <a:cubicBezTo>
                  <a:pt x="11207" y="0"/>
                  <a:pt x="11207" y="0"/>
                  <a:pt x="10800" y="0"/>
                </a:cubicBezTo>
                <a:cubicBezTo>
                  <a:pt x="10393" y="0"/>
                  <a:pt x="10393" y="0"/>
                  <a:pt x="9987" y="0"/>
                </a:cubicBezTo>
                <a:cubicBezTo>
                  <a:pt x="0" y="20250"/>
                  <a:pt x="0" y="20250"/>
                  <a:pt x="0" y="20250"/>
                </a:cubicBezTo>
                <a:cubicBezTo>
                  <a:pt x="0" y="20717"/>
                  <a:pt x="0" y="21185"/>
                  <a:pt x="0" y="21185"/>
                </a:cubicBezTo>
                <a:cubicBezTo>
                  <a:pt x="362" y="21600"/>
                  <a:pt x="362" y="21600"/>
                  <a:pt x="768" y="21600"/>
                </a:cubicBezTo>
                <a:cubicBezTo>
                  <a:pt x="20832" y="21600"/>
                  <a:pt x="20832" y="21600"/>
                  <a:pt x="20832" y="21600"/>
                </a:cubicBezTo>
                <a:cubicBezTo>
                  <a:pt x="21238" y="21600"/>
                  <a:pt x="21238" y="21600"/>
                  <a:pt x="21600" y="21185"/>
                </a:cubicBezTo>
                <a:cubicBezTo>
                  <a:pt x="21600" y="21185"/>
                  <a:pt x="21600" y="20717"/>
                  <a:pt x="21600" y="20250"/>
                </a:cubicBezTo>
                <a:close/>
                <a:moveTo>
                  <a:pt x="11975" y="19315"/>
                </a:moveTo>
                <a:cubicBezTo>
                  <a:pt x="9580" y="19315"/>
                  <a:pt x="9580" y="19315"/>
                  <a:pt x="9580" y="19315"/>
                </a:cubicBezTo>
                <a:cubicBezTo>
                  <a:pt x="9580" y="16563"/>
                  <a:pt x="9580" y="16563"/>
                  <a:pt x="9580" y="16563"/>
                </a:cubicBezTo>
                <a:cubicBezTo>
                  <a:pt x="11975" y="16563"/>
                  <a:pt x="11975" y="16563"/>
                  <a:pt x="11975" y="16563"/>
                </a:cubicBezTo>
                <a:lnTo>
                  <a:pt x="11975" y="19315"/>
                </a:lnTo>
                <a:close/>
                <a:moveTo>
                  <a:pt x="11975" y="14746"/>
                </a:moveTo>
                <a:cubicBezTo>
                  <a:pt x="9580" y="14746"/>
                  <a:pt x="9580" y="14746"/>
                  <a:pt x="9580" y="14746"/>
                </a:cubicBezTo>
                <a:cubicBezTo>
                  <a:pt x="9580" y="6958"/>
                  <a:pt x="9580" y="6958"/>
                  <a:pt x="9580" y="6958"/>
                </a:cubicBezTo>
                <a:cubicBezTo>
                  <a:pt x="11975" y="6958"/>
                  <a:pt x="11975" y="6958"/>
                  <a:pt x="11975" y="6958"/>
                </a:cubicBezTo>
                <a:lnTo>
                  <a:pt x="11975" y="147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8"/>
          <p:cNvSpPr txBox="1">
            <a:spLocks noGrp="1"/>
          </p:cNvSpPr>
          <p:nvPr>
            <p:ph type="title"/>
          </p:nvPr>
        </p:nvSpPr>
        <p:spPr>
          <a:xfrm>
            <a:off x="491374" y="365125"/>
            <a:ext cx="9771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400"/>
              <a:t>Co dzieje się w przypadku zidentyfikowania braków?</a:t>
            </a:r>
            <a:endParaRPr sz="3400"/>
          </a:p>
        </p:txBody>
      </p:sp>
      <p:sp>
        <p:nvSpPr>
          <p:cNvPr id="511" name="Google Shape;511;p48"/>
          <p:cNvSpPr>
            <a:spLocks noGrp="1"/>
          </p:cNvSpPr>
          <p:nvPr>
            <p:ph type="dgm" idx="2"/>
          </p:nvPr>
        </p:nvSpPr>
        <p:spPr>
          <a:xfrm>
            <a:off x="491375" y="1736200"/>
            <a:ext cx="9655800" cy="423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300"/>
              <a:t>Zidentyfikowanie braku któregokolwiek z wymaganych dokumentów bądź oświadczeń, skutkuje wezwaniem świadczeniodawcy do uzupełnienia braków formalnych.</a:t>
            </a:r>
            <a:endParaRPr sz="23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300"/>
              <a:t>Wezwanie do uzupełnienia braków formalnych ma formę pisemną. Komisja wskazuje, jakie dokumenty należy uzupełnić i w jakim terminie.</a:t>
            </a:r>
            <a:endParaRPr sz="23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b="1"/>
              <a:t>Nie uzupełnienie braków formalnych</a:t>
            </a:r>
            <a:r>
              <a:rPr lang="pl-PL" sz="2300"/>
              <a:t>, nie przedstawienie ich w wyznaczonym terminie bądź przedstawienie informacji niepełnych, niezgodnych ze stanem faktycznym </a:t>
            </a:r>
            <a:r>
              <a:rPr lang="pl-PL" sz="2300" b="1"/>
              <a:t>skutkuje odrzuceniem oferty.</a:t>
            </a:r>
            <a:r>
              <a:rPr lang="pl-PL" sz="2300"/>
              <a:t> Komisja wzywa oferenta  - pod rygorem odrzucenia oferty - do ich usunięcia/uzupełnienia w wyznaczonym terminie – </a:t>
            </a:r>
            <a:r>
              <a:rPr lang="pl-PL" sz="2300" b="1"/>
              <a:t>minimum 2 dni robocze od dnia wezwania.</a:t>
            </a:r>
            <a:endParaRPr sz="2300" b="1"/>
          </a:p>
        </p:txBody>
      </p:sp>
      <p:sp>
        <p:nvSpPr>
          <p:cNvPr id="512" name="Google Shape;512;p48"/>
          <p:cNvSpPr/>
          <p:nvPr/>
        </p:nvSpPr>
        <p:spPr>
          <a:xfrm>
            <a:off x="10434994" y="1952640"/>
            <a:ext cx="1197558" cy="9313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451" y="11284"/>
                </a:moveTo>
                <a:lnTo>
                  <a:pt x="21302" y="11001"/>
                </a:lnTo>
                <a:lnTo>
                  <a:pt x="21124" y="10679"/>
                </a:lnTo>
                <a:lnTo>
                  <a:pt x="20707" y="10196"/>
                </a:lnTo>
                <a:lnTo>
                  <a:pt x="20410" y="10075"/>
                </a:lnTo>
                <a:lnTo>
                  <a:pt x="20172" y="9954"/>
                </a:lnTo>
                <a:lnTo>
                  <a:pt x="19874" y="9873"/>
                </a:lnTo>
                <a:lnTo>
                  <a:pt x="17405" y="9873"/>
                </a:lnTo>
                <a:lnTo>
                  <a:pt x="17405" y="7012"/>
                </a:lnTo>
                <a:lnTo>
                  <a:pt x="17375" y="6730"/>
                </a:lnTo>
                <a:lnTo>
                  <a:pt x="17286" y="6367"/>
                </a:lnTo>
                <a:lnTo>
                  <a:pt x="17197" y="6085"/>
                </a:lnTo>
                <a:lnTo>
                  <a:pt x="17107" y="5763"/>
                </a:lnTo>
                <a:lnTo>
                  <a:pt x="16988" y="5521"/>
                </a:lnTo>
                <a:lnTo>
                  <a:pt x="16810" y="5239"/>
                </a:lnTo>
                <a:lnTo>
                  <a:pt x="16661" y="4997"/>
                </a:lnTo>
                <a:lnTo>
                  <a:pt x="16453" y="4715"/>
                </a:lnTo>
                <a:lnTo>
                  <a:pt x="16274" y="4513"/>
                </a:lnTo>
                <a:lnTo>
                  <a:pt x="16036" y="4312"/>
                </a:lnTo>
                <a:lnTo>
                  <a:pt x="15828" y="4191"/>
                </a:lnTo>
                <a:lnTo>
                  <a:pt x="15590" y="4110"/>
                </a:lnTo>
                <a:lnTo>
                  <a:pt x="15382" y="4030"/>
                </a:lnTo>
                <a:lnTo>
                  <a:pt x="14846" y="3949"/>
                </a:lnTo>
                <a:lnTo>
                  <a:pt x="8717" y="3949"/>
                </a:lnTo>
                <a:lnTo>
                  <a:pt x="8717" y="3466"/>
                </a:lnTo>
                <a:lnTo>
                  <a:pt x="8688" y="3103"/>
                </a:lnTo>
                <a:lnTo>
                  <a:pt x="8658" y="2781"/>
                </a:lnTo>
                <a:lnTo>
                  <a:pt x="8539" y="2136"/>
                </a:lnTo>
                <a:lnTo>
                  <a:pt x="8390" y="1854"/>
                </a:lnTo>
                <a:lnTo>
                  <a:pt x="8152" y="1290"/>
                </a:lnTo>
                <a:lnTo>
                  <a:pt x="7944" y="1007"/>
                </a:lnTo>
                <a:lnTo>
                  <a:pt x="7765" y="806"/>
                </a:lnTo>
                <a:lnTo>
                  <a:pt x="7349" y="403"/>
                </a:lnTo>
                <a:lnTo>
                  <a:pt x="6932" y="161"/>
                </a:lnTo>
                <a:lnTo>
                  <a:pt x="6664" y="121"/>
                </a:lnTo>
                <a:lnTo>
                  <a:pt x="6426" y="81"/>
                </a:lnTo>
                <a:lnTo>
                  <a:pt x="6188" y="0"/>
                </a:lnTo>
                <a:lnTo>
                  <a:pt x="2559" y="0"/>
                </a:lnTo>
                <a:lnTo>
                  <a:pt x="2291" y="81"/>
                </a:lnTo>
                <a:lnTo>
                  <a:pt x="2023" y="121"/>
                </a:lnTo>
                <a:lnTo>
                  <a:pt x="1815" y="161"/>
                </a:lnTo>
                <a:lnTo>
                  <a:pt x="1577" y="282"/>
                </a:lnTo>
                <a:lnTo>
                  <a:pt x="1369" y="403"/>
                </a:lnTo>
                <a:lnTo>
                  <a:pt x="1131" y="604"/>
                </a:lnTo>
                <a:lnTo>
                  <a:pt x="952" y="806"/>
                </a:lnTo>
                <a:lnTo>
                  <a:pt x="744" y="1007"/>
                </a:lnTo>
                <a:lnTo>
                  <a:pt x="595" y="1290"/>
                </a:lnTo>
                <a:lnTo>
                  <a:pt x="417" y="1572"/>
                </a:lnTo>
                <a:lnTo>
                  <a:pt x="298" y="1854"/>
                </a:lnTo>
                <a:lnTo>
                  <a:pt x="208" y="2136"/>
                </a:lnTo>
                <a:lnTo>
                  <a:pt x="30" y="2781"/>
                </a:lnTo>
                <a:lnTo>
                  <a:pt x="0" y="3103"/>
                </a:lnTo>
                <a:lnTo>
                  <a:pt x="0" y="18497"/>
                </a:lnTo>
                <a:lnTo>
                  <a:pt x="30" y="18860"/>
                </a:lnTo>
                <a:lnTo>
                  <a:pt x="119" y="19182"/>
                </a:lnTo>
                <a:lnTo>
                  <a:pt x="208" y="19464"/>
                </a:lnTo>
                <a:lnTo>
                  <a:pt x="298" y="19787"/>
                </a:lnTo>
                <a:lnTo>
                  <a:pt x="417" y="20069"/>
                </a:lnTo>
                <a:lnTo>
                  <a:pt x="595" y="20351"/>
                </a:lnTo>
                <a:lnTo>
                  <a:pt x="744" y="20593"/>
                </a:lnTo>
                <a:lnTo>
                  <a:pt x="952" y="20834"/>
                </a:lnTo>
                <a:lnTo>
                  <a:pt x="1131" y="21036"/>
                </a:lnTo>
                <a:lnTo>
                  <a:pt x="1369" y="21197"/>
                </a:lnTo>
                <a:lnTo>
                  <a:pt x="1577" y="21358"/>
                </a:lnTo>
                <a:lnTo>
                  <a:pt x="1815" y="21479"/>
                </a:lnTo>
                <a:lnTo>
                  <a:pt x="2023" y="21560"/>
                </a:lnTo>
                <a:lnTo>
                  <a:pt x="2291" y="21600"/>
                </a:lnTo>
                <a:lnTo>
                  <a:pt x="15233" y="21600"/>
                </a:lnTo>
                <a:lnTo>
                  <a:pt x="15620" y="21479"/>
                </a:lnTo>
                <a:lnTo>
                  <a:pt x="16036" y="21278"/>
                </a:lnTo>
                <a:lnTo>
                  <a:pt x="16423" y="21076"/>
                </a:lnTo>
                <a:lnTo>
                  <a:pt x="16840" y="20834"/>
                </a:lnTo>
                <a:lnTo>
                  <a:pt x="17197" y="20472"/>
                </a:lnTo>
                <a:lnTo>
                  <a:pt x="17494" y="20109"/>
                </a:lnTo>
                <a:lnTo>
                  <a:pt x="17762" y="19746"/>
                </a:lnTo>
                <a:lnTo>
                  <a:pt x="21094" y="14145"/>
                </a:lnTo>
                <a:lnTo>
                  <a:pt x="21302" y="13742"/>
                </a:lnTo>
                <a:lnTo>
                  <a:pt x="21481" y="13299"/>
                </a:lnTo>
                <a:lnTo>
                  <a:pt x="21540" y="13016"/>
                </a:lnTo>
                <a:lnTo>
                  <a:pt x="21600" y="12613"/>
                </a:lnTo>
                <a:lnTo>
                  <a:pt x="21600" y="12090"/>
                </a:lnTo>
                <a:lnTo>
                  <a:pt x="21570" y="11807"/>
                </a:lnTo>
                <a:lnTo>
                  <a:pt x="21540" y="11566"/>
                </a:lnTo>
                <a:lnTo>
                  <a:pt x="21451" y="11284"/>
                </a:lnTo>
                <a:close/>
                <a:moveTo>
                  <a:pt x="1458" y="3466"/>
                </a:moveTo>
                <a:lnTo>
                  <a:pt x="1488" y="3143"/>
                </a:lnTo>
                <a:lnTo>
                  <a:pt x="1517" y="2901"/>
                </a:lnTo>
                <a:lnTo>
                  <a:pt x="1636" y="2619"/>
                </a:lnTo>
                <a:lnTo>
                  <a:pt x="1785" y="2418"/>
                </a:lnTo>
                <a:lnTo>
                  <a:pt x="1934" y="2257"/>
                </a:lnTo>
                <a:lnTo>
                  <a:pt x="2142" y="2096"/>
                </a:lnTo>
                <a:lnTo>
                  <a:pt x="2321" y="2015"/>
                </a:lnTo>
                <a:lnTo>
                  <a:pt x="2559" y="1975"/>
                </a:lnTo>
                <a:lnTo>
                  <a:pt x="6188" y="1975"/>
                </a:lnTo>
                <a:lnTo>
                  <a:pt x="6367" y="2015"/>
                </a:lnTo>
                <a:lnTo>
                  <a:pt x="6605" y="2096"/>
                </a:lnTo>
                <a:lnTo>
                  <a:pt x="6754" y="2257"/>
                </a:lnTo>
                <a:lnTo>
                  <a:pt x="6962" y="2418"/>
                </a:lnTo>
                <a:lnTo>
                  <a:pt x="7081" y="2619"/>
                </a:lnTo>
                <a:lnTo>
                  <a:pt x="7170" y="2901"/>
                </a:lnTo>
                <a:lnTo>
                  <a:pt x="7230" y="3143"/>
                </a:lnTo>
                <a:lnTo>
                  <a:pt x="7230" y="4473"/>
                </a:lnTo>
                <a:lnTo>
                  <a:pt x="7260" y="4715"/>
                </a:lnTo>
                <a:lnTo>
                  <a:pt x="7349" y="5037"/>
                </a:lnTo>
                <a:lnTo>
                  <a:pt x="7438" y="5239"/>
                </a:lnTo>
                <a:lnTo>
                  <a:pt x="7557" y="5521"/>
                </a:lnTo>
                <a:lnTo>
                  <a:pt x="7736" y="5682"/>
                </a:lnTo>
                <a:lnTo>
                  <a:pt x="7914" y="5803"/>
                </a:lnTo>
                <a:lnTo>
                  <a:pt x="8122" y="5884"/>
                </a:lnTo>
                <a:lnTo>
                  <a:pt x="14846" y="5884"/>
                </a:lnTo>
                <a:lnTo>
                  <a:pt x="15084" y="5924"/>
                </a:lnTo>
                <a:lnTo>
                  <a:pt x="15263" y="6004"/>
                </a:lnTo>
                <a:lnTo>
                  <a:pt x="15471" y="6166"/>
                </a:lnTo>
                <a:lnTo>
                  <a:pt x="15620" y="6327"/>
                </a:lnTo>
                <a:lnTo>
                  <a:pt x="15769" y="6609"/>
                </a:lnTo>
                <a:lnTo>
                  <a:pt x="15858" y="6810"/>
                </a:lnTo>
                <a:lnTo>
                  <a:pt x="15917" y="7093"/>
                </a:lnTo>
                <a:lnTo>
                  <a:pt x="15947" y="7375"/>
                </a:lnTo>
                <a:lnTo>
                  <a:pt x="15947" y="9873"/>
                </a:lnTo>
                <a:lnTo>
                  <a:pt x="6843" y="9873"/>
                </a:lnTo>
                <a:lnTo>
                  <a:pt x="6456" y="9994"/>
                </a:lnTo>
                <a:lnTo>
                  <a:pt x="6069" y="10155"/>
                </a:lnTo>
                <a:lnTo>
                  <a:pt x="5653" y="10357"/>
                </a:lnTo>
                <a:lnTo>
                  <a:pt x="5266" y="10639"/>
                </a:lnTo>
                <a:lnTo>
                  <a:pt x="4939" y="11001"/>
                </a:lnTo>
                <a:lnTo>
                  <a:pt x="4641" y="11324"/>
                </a:lnTo>
                <a:lnTo>
                  <a:pt x="4344" y="11727"/>
                </a:lnTo>
                <a:lnTo>
                  <a:pt x="1458" y="16563"/>
                </a:lnTo>
                <a:lnTo>
                  <a:pt x="1458" y="3466"/>
                </a:lnTo>
                <a:close/>
                <a:moveTo>
                  <a:pt x="19964" y="12936"/>
                </a:moveTo>
                <a:lnTo>
                  <a:pt x="16631" y="18497"/>
                </a:lnTo>
                <a:lnTo>
                  <a:pt x="16483" y="18739"/>
                </a:lnTo>
                <a:lnTo>
                  <a:pt x="16304" y="18940"/>
                </a:lnTo>
                <a:lnTo>
                  <a:pt x="16066" y="19142"/>
                </a:lnTo>
                <a:lnTo>
                  <a:pt x="15828" y="19303"/>
                </a:lnTo>
                <a:lnTo>
                  <a:pt x="15560" y="19464"/>
                </a:lnTo>
                <a:lnTo>
                  <a:pt x="15352" y="19545"/>
                </a:lnTo>
                <a:lnTo>
                  <a:pt x="15084" y="19625"/>
                </a:lnTo>
                <a:lnTo>
                  <a:pt x="2380" y="19625"/>
                </a:lnTo>
                <a:lnTo>
                  <a:pt x="2291" y="19585"/>
                </a:lnTo>
                <a:lnTo>
                  <a:pt x="2172" y="19545"/>
                </a:lnTo>
                <a:lnTo>
                  <a:pt x="2112" y="19504"/>
                </a:lnTo>
                <a:lnTo>
                  <a:pt x="2023" y="19424"/>
                </a:lnTo>
                <a:lnTo>
                  <a:pt x="1964" y="19343"/>
                </a:lnTo>
                <a:lnTo>
                  <a:pt x="1934" y="19263"/>
                </a:lnTo>
                <a:lnTo>
                  <a:pt x="1934" y="19142"/>
                </a:lnTo>
                <a:lnTo>
                  <a:pt x="1993" y="18819"/>
                </a:lnTo>
                <a:lnTo>
                  <a:pt x="2053" y="18699"/>
                </a:lnTo>
                <a:lnTo>
                  <a:pt x="2172" y="18497"/>
                </a:lnTo>
                <a:lnTo>
                  <a:pt x="5474" y="12936"/>
                </a:lnTo>
                <a:lnTo>
                  <a:pt x="5623" y="12734"/>
                </a:lnTo>
                <a:lnTo>
                  <a:pt x="5831" y="12493"/>
                </a:lnTo>
                <a:lnTo>
                  <a:pt x="6040" y="12291"/>
                </a:lnTo>
                <a:lnTo>
                  <a:pt x="6278" y="12130"/>
                </a:lnTo>
                <a:lnTo>
                  <a:pt x="6545" y="11969"/>
                </a:lnTo>
                <a:lnTo>
                  <a:pt x="7021" y="11807"/>
                </a:lnTo>
                <a:lnTo>
                  <a:pt x="19577" y="11807"/>
                </a:lnTo>
                <a:lnTo>
                  <a:pt x="19845" y="11848"/>
                </a:lnTo>
                <a:lnTo>
                  <a:pt x="20023" y="11928"/>
                </a:lnTo>
                <a:lnTo>
                  <a:pt x="20083" y="12049"/>
                </a:lnTo>
                <a:lnTo>
                  <a:pt x="20112" y="12130"/>
                </a:lnTo>
                <a:lnTo>
                  <a:pt x="20172" y="12210"/>
                </a:lnTo>
                <a:lnTo>
                  <a:pt x="20172" y="12452"/>
                </a:lnTo>
                <a:lnTo>
                  <a:pt x="20112" y="12654"/>
                </a:lnTo>
                <a:lnTo>
                  <a:pt x="20053" y="12775"/>
                </a:lnTo>
                <a:lnTo>
                  <a:pt x="19964" y="12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48"/>
          <p:cNvSpPr/>
          <p:nvPr/>
        </p:nvSpPr>
        <p:spPr>
          <a:xfrm>
            <a:off x="10434976" y="3833552"/>
            <a:ext cx="1023300" cy="80065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7101" y="12303"/>
                </a:moveTo>
                <a:lnTo>
                  <a:pt x="7804" y="11927"/>
                </a:lnTo>
                <a:lnTo>
                  <a:pt x="8544" y="11692"/>
                </a:lnTo>
                <a:lnTo>
                  <a:pt x="8877" y="11598"/>
                </a:lnTo>
                <a:lnTo>
                  <a:pt x="9542" y="11504"/>
                </a:lnTo>
                <a:lnTo>
                  <a:pt x="21600" y="11504"/>
                </a:lnTo>
                <a:lnTo>
                  <a:pt x="21600" y="8170"/>
                </a:lnTo>
                <a:lnTo>
                  <a:pt x="21526" y="7842"/>
                </a:lnTo>
                <a:lnTo>
                  <a:pt x="21489" y="7419"/>
                </a:lnTo>
                <a:lnTo>
                  <a:pt x="21378" y="7090"/>
                </a:lnTo>
                <a:lnTo>
                  <a:pt x="21230" y="6715"/>
                </a:lnTo>
                <a:lnTo>
                  <a:pt x="21082" y="6433"/>
                </a:lnTo>
                <a:lnTo>
                  <a:pt x="20897" y="6104"/>
                </a:lnTo>
                <a:lnTo>
                  <a:pt x="20675" y="5823"/>
                </a:lnTo>
                <a:lnTo>
                  <a:pt x="20453" y="5494"/>
                </a:lnTo>
                <a:lnTo>
                  <a:pt x="20158" y="5259"/>
                </a:lnTo>
                <a:lnTo>
                  <a:pt x="19936" y="5024"/>
                </a:lnTo>
                <a:lnTo>
                  <a:pt x="19640" y="4883"/>
                </a:lnTo>
                <a:lnTo>
                  <a:pt x="19381" y="4790"/>
                </a:lnTo>
                <a:lnTo>
                  <a:pt x="19085" y="4696"/>
                </a:lnTo>
                <a:lnTo>
                  <a:pt x="18752" y="4649"/>
                </a:lnTo>
                <a:lnTo>
                  <a:pt x="18456" y="4602"/>
                </a:lnTo>
                <a:lnTo>
                  <a:pt x="10763" y="4602"/>
                </a:lnTo>
                <a:lnTo>
                  <a:pt x="10763" y="3616"/>
                </a:lnTo>
                <a:lnTo>
                  <a:pt x="10726" y="3240"/>
                </a:lnTo>
                <a:lnTo>
                  <a:pt x="10578" y="2489"/>
                </a:lnTo>
                <a:lnTo>
                  <a:pt x="10430" y="2160"/>
                </a:lnTo>
                <a:lnTo>
                  <a:pt x="10245" y="1831"/>
                </a:lnTo>
                <a:lnTo>
                  <a:pt x="10097" y="1503"/>
                </a:lnTo>
                <a:lnTo>
                  <a:pt x="9875" y="1174"/>
                </a:lnTo>
                <a:lnTo>
                  <a:pt x="9616" y="939"/>
                </a:lnTo>
                <a:lnTo>
                  <a:pt x="9395" y="704"/>
                </a:lnTo>
                <a:lnTo>
                  <a:pt x="9099" y="470"/>
                </a:lnTo>
                <a:lnTo>
                  <a:pt x="8877" y="329"/>
                </a:lnTo>
                <a:lnTo>
                  <a:pt x="8544" y="188"/>
                </a:lnTo>
                <a:lnTo>
                  <a:pt x="7952" y="94"/>
                </a:lnTo>
                <a:lnTo>
                  <a:pt x="7619" y="0"/>
                </a:lnTo>
                <a:lnTo>
                  <a:pt x="3144" y="0"/>
                </a:lnTo>
                <a:lnTo>
                  <a:pt x="2811" y="94"/>
                </a:lnTo>
                <a:lnTo>
                  <a:pt x="2219" y="188"/>
                </a:lnTo>
                <a:lnTo>
                  <a:pt x="1960" y="329"/>
                </a:lnTo>
                <a:lnTo>
                  <a:pt x="1664" y="470"/>
                </a:lnTo>
                <a:lnTo>
                  <a:pt x="1147" y="939"/>
                </a:lnTo>
                <a:lnTo>
                  <a:pt x="925" y="1174"/>
                </a:lnTo>
                <a:lnTo>
                  <a:pt x="703" y="1503"/>
                </a:lnTo>
                <a:lnTo>
                  <a:pt x="518" y="1831"/>
                </a:lnTo>
                <a:lnTo>
                  <a:pt x="222" y="2489"/>
                </a:lnTo>
                <a:lnTo>
                  <a:pt x="111" y="2864"/>
                </a:lnTo>
                <a:lnTo>
                  <a:pt x="37" y="3240"/>
                </a:lnTo>
                <a:lnTo>
                  <a:pt x="0" y="3616"/>
                </a:lnTo>
                <a:lnTo>
                  <a:pt x="0" y="21600"/>
                </a:lnTo>
                <a:lnTo>
                  <a:pt x="74" y="21506"/>
                </a:lnTo>
                <a:lnTo>
                  <a:pt x="4808" y="14463"/>
                </a:lnTo>
                <a:lnTo>
                  <a:pt x="5252" y="13805"/>
                </a:lnTo>
                <a:lnTo>
                  <a:pt x="5548" y="13570"/>
                </a:lnTo>
                <a:lnTo>
                  <a:pt x="5807" y="13242"/>
                </a:lnTo>
                <a:lnTo>
                  <a:pt x="6436" y="12772"/>
                </a:lnTo>
                <a:lnTo>
                  <a:pt x="7101" y="1230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48"/>
          <p:cNvSpPr/>
          <p:nvPr/>
        </p:nvSpPr>
        <p:spPr>
          <a:xfrm>
            <a:off x="10482446" y="4341127"/>
            <a:ext cx="1207980" cy="4237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255" y="356"/>
                </a:moveTo>
                <a:lnTo>
                  <a:pt x="21129" y="178"/>
                </a:lnTo>
                <a:lnTo>
                  <a:pt x="20909" y="89"/>
                </a:lnTo>
                <a:lnTo>
                  <a:pt x="20752" y="0"/>
                </a:lnTo>
                <a:lnTo>
                  <a:pt x="7566" y="0"/>
                </a:lnTo>
                <a:lnTo>
                  <a:pt x="7158" y="89"/>
                </a:lnTo>
                <a:lnTo>
                  <a:pt x="6750" y="267"/>
                </a:lnTo>
                <a:lnTo>
                  <a:pt x="6310" y="711"/>
                </a:lnTo>
                <a:lnTo>
                  <a:pt x="5840" y="1156"/>
                </a:lnTo>
                <a:lnTo>
                  <a:pt x="5400" y="1867"/>
                </a:lnTo>
                <a:lnTo>
                  <a:pt x="5023" y="2489"/>
                </a:lnTo>
                <a:lnTo>
                  <a:pt x="4678" y="3289"/>
                </a:lnTo>
                <a:lnTo>
                  <a:pt x="4395" y="4178"/>
                </a:lnTo>
                <a:lnTo>
                  <a:pt x="377" y="17511"/>
                </a:lnTo>
                <a:lnTo>
                  <a:pt x="220" y="18044"/>
                </a:lnTo>
                <a:lnTo>
                  <a:pt x="94" y="18667"/>
                </a:lnTo>
                <a:lnTo>
                  <a:pt x="31" y="19200"/>
                </a:lnTo>
                <a:lnTo>
                  <a:pt x="0" y="19822"/>
                </a:lnTo>
                <a:lnTo>
                  <a:pt x="31" y="20178"/>
                </a:lnTo>
                <a:lnTo>
                  <a:pt x="94" y="20622"/>
                </a:lnTo>
                <a:lnTo>
                  <a:pt x="188" y="20889"/>
                </a:lnTo>
                <a:lnTo>
                  <a:pt x="345" y="21244"/>
                </a:lnTo>
                <a:lnTo>
                  <a:pt x="502" y="21422"/>
                </a:lnTo>
                <a:lnTo>
                  <a:pt x="659" y="21511"/>
                </a:lnTo>
                <a:lnTo>
                  <a:pt x="848" y="21600"/>
                </a:lnTo>
                <a:lnTo>
                  <a:pt x="14034" y="21600"/>
                </a:lnTo>
                <a:lnTo>
                  <a:pt x="14442" y="21511"/>
                </a:lnTo>
                <a:lnTo>
                  <a:pt x="14881" y="21333"/>
                </a:lnTo>
                <a:lnTo>
                  <a:pt x="15760" y="20444"/>
                </a:lnTo>
                <a:lnTo>
                  <a:pt x="16200" y="19822"/>
                </a:lnTo>
                <a:lnTo>
                  <a:pt x="16577" y="19111"/>
                </a:lnTo>
                <a:lnTo>
                  <a:pt x="16922" y="18311"/>
                </a:lnTo>
                <a:lnTo>
                  <a:pt x="17173" y="17511"/>
                </a:lnTo>
                <a:lnTo>
                  <a:pt x="21223" y="4178"/>
                </a:lnTo>
                <a:lnTo>
                  <a:pt x="21380" y="3556"/>
                </a:lnTo>
                <a:lnTo>
                  <a:pt x="21506" y="3022"/>
                </a:lnTo>
                <a:lnTo>
                  <a:pt x="21569" y="2400"/>
                </a:lnTo>
                <a:lnTo>
                  <a:pt x="21600" y="1867"/>
                </a:lnTo>
                <a:lnTo>
                  <a:pt x="21569" y="1422"/>
                </a:lnTo>
                <a:lnTo>
                  <a:pt x="21506" y="978"/>
                </a:lnTo>
                <a:lnTo>
                  <a:pt x="21380" y="711"/>
                </a:lnTo>
                <a:lnTo>
                  <a:pt x="21255" y="3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>
            <a:spLocks noGrp="1"/>
          </p:cNvSpPr>
          <p:nvPr>
            <p:ph type="dgm" idx="2"/>
          </p:nvPr>
        </p:nvSpPr>
        <p:spPr>
          <a:xfrm>
            <a:off x="491375" y="1340725"/>
            <a:ext cx="10657271" cy="437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82600" lvl="0" indent="-342900" algn="l" rtl="0">
              <a:spcBef>
                <a:spcPts val="1000"/>
              </a:spcBef>
              <a:spcAft>
                <a:spcPts val="0"/>
              </a:spcAft>
              <a:buSzPts val="1400"/>
              <a:buFont typeface="+mj-lt"/>
              <a:buAutoNum type="arabicPeriod" startAt="6"/>
            </a:pPr>
            <a:r>
              <a:rPr lang="pl-PL" sz="1400" dirty="0"/>
              <a:t>Rozporządzenie Ministra Zdrowia z dnia 5 sierpnia 2016 r. w sprawie szczegółowych kryteriów wyboru ofert w postępowaniu w sprawie zawarcia umów o udzielanie świadczeń opieki zdrowotnej</a:t>
            </a:r>
            <a:br>
              <a:rPr lang="pl-PL" sz="1400" dirty="0"/>
            </a:br>
            <a:r>
              <a:rPr lang="pl-PL" sz="1400" dirty="0"/>
              <a:t>(Dz. U. z 2016 r. poz. 1372 z </a:t>
            </a:r>
            <a:r>
              <a:rPr lang="pl-PL" sz="1400" dirty="0" err="1"/>
              <a:t>późn</a:t>
            </a:r>
            <a:r>
              <a:rPr lang="pl-PL" sz="1400" dirty="0"/>
              <a:t>. zm.),</a:t>
            </a:r>
            <a:endParaRPr sz="1400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 startAt="6"/>
            </a:pPr>
            <a:endParaRPr sz="100" dirty="0"/>
          </a:p>
          <a:p>
            <a:pPr marL="482600" lvl="0" indent="-342900">
              <a:buSzPts val="1400"/>
              <a:buFont typeface="+mj-lt"/>
              <a:buAutoNum type="arabicPeriod" startAt="6"/>
            </a:pPr>
            <a:r>
              <a:rPr lang="pl-PL" sz="1400" b="1" dirty="0"/>
              <a:t>Rozporządzenie Ministra Zdrowia z dnia 24 września 2013 r. w sprawie świadczeń gwarantowanych z zakresu podstawowej opieki zdrowotnej</a:t>
            </a:r>
            <a:br>
              <a:rPr lang="pl-PL" sz="1400" b="1" dirty="0"/>
            </a:br>
            <a:r>
              <a:rPr lang="pl-PL" sz="1400" b="1" dirty="0"/>
              <a:t>(Dz.U. z 2021 r. poz. 540 z </a:t>
            </a:r>
            <a:r>
              <a:rPr lang="pl-PL" sz="1400" b="1" dirty="0" err="1"/>
              <a:t>późn</a:t>
            </a:r>
            <a:r>
              <a:rPr lang="pl-PL" sz="1400" b="1" dirty="0"/>
              <a:t>. zm.),</a:t>
            </a:r>
            <a:endParaRPr sz="1400" b="1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 startAt="6"/>
            </a:pPr>
            <a:endParaRPr sz="100" dirty="0"/>
          </a:p>
          <a:p>
            <a:pPr marL="482600" lvl="0" indent="-342900" algn="l" rtl="0">
              <a:spcBef>
                <a:spcPts val="1000"/>
              </a:spcBef>
              <a:spcAft>
                <a:spcPts val="0"/>
              </a:spcAft>
              <a:buSzPts val="1400"/>
              <a:buFont typeface="+mj-lt"/>
              <a:buAutoNum type="arabicPeriod" startAt="6"/>
            </a:pPr>
            <a:r>
              <a:rPr lang="pl-PL" sz="1400" b="1" dirty="0"/>
              <a:t>Zarządzenie Prezesa Narodowego Funduszu Zdrowia Nr 18/2017/DSOZ z dnia 14 marca 2017 r. w sprawie warunków postępowania dotyczącego zawierania umów o udzielanie świadczeń opieki zdrowotnej zmienione zarządzeniem Nr 19/2017/DSOZ Prezesa Narodowego Funduszu z dnia 15 marca 2017 r. oraz zarządzeniem Nr 15/2019/DSM Prezesa Narodowego Funduszu z dnia 7 lutego 2019 r.,</a:t>
            </a:r>
            <a:endParaRPr sz="1400" b="1" dirty="0"/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 startAt="6"/>
            </a:pPr>
            <a:endParaRPr sz="100" dirty="0"/>
          </a:p>
          <a:p>
            <a:pPr marL="482600" lvl="0" indent="-342900">
              <a:buSzPts val="1400"/>
              <a:buFont typeface="+mj-lt"/>
              <a:buAutoNum type="arabicPeriod" startAt="6"/>
            </a:pPr>
            <a:r>
              <a:rPr lang="pl-PL" sz="1400" b="1" dirty="0"/>
              <a:t>Zarządzenie Nr 51/2022/DSM Prezesa Narodowego Funduszu Zdrowia z dnia 14 kwietnia 2022 r. w sprawie określenia warunków zawierania i realizacji umów w rodzaju podstawowa opieka zdrowotna w zakresie nocnej i świątecznej opieki zdrowotnej zmienione zarządzeniem Nr 88/2022/DSM Prezesa Narodowego Funduszu z dnia 19 lipca 2022 r. oraz zarządzeniem Nr 126/2022/DSM Prezesa Narodowego Funduszu z dnia 30 września 2022 r.,</a:t>
            </a:r>
          </a:p>
          <a:p>
            <a:pPr marL="685800" lvl="0" indent="-228600" algn="l" rtl="0">
              <a:spcBef>
                <a:spcPts val="1000"/>
              </a:spcBef>
              <a:spcAft>
                <a:spcPts val="0"/>
              </a:spcAft>
              <a:buFont typeface="+mj-lt"/>
              <a:buAutoNum type="arabicPeriod" startAt="6"/>
            </a:pPr>
            <a:endParaRPr sz="100" dirty="0"/>
          </a:p>
          <a:p>
            <a:pPr marL="482600" lvl="0" indent="-342900">
              <a:buSzPts val="1400"/>
              <a:buFont typeface="+mj-lt"/>
              <a:buAutoNum type="arabicPeriod" startAt="6"/>
            </a:pPr>
            <a:r>
              <a:rPr lang="pl-PL" sz="1400" dirty="0"/>
              <a:t>Zarządzenie Wewnętrzne Dyrektora Śląskiego Oddziału Wojewódzkiego Narodowego Funduszu Zdrowia w Katowicach Nr 289/2021 z dnia 17 grudnia 2021 r. w sprawie wprowadzenia zasad weryfikacji oferentów uczestniczących w postępowaniach poprzedzających zawarcie umów o udzielanie świadczeń opieki zdrowotnej.</a:t>
            </a:r>
            <a:endParaRPr sz="1400" dirty="0"/>
          </a:p>
          <a:p>
            <a:pPr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</p:txBody>
      </p:sp>
      <p:sp>
        <p:nvSpPr>
          <p:cNvPr id="133" name="Google Shape;133;p16"/>
          <p:cNvSpPr txBox="1">
            <a:spLocks noGrp="1"/>
          </p:cNvSpPr>
          <p:nvPr>
            <p:ph type="title"/>
          </p:nvPr>
        </p:nvSpPr>
        <p:spPr>
          <a:xfrm>
            <a:off x="897050" y="183275"/>
            <a:ext cx="9963900" cy="92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510"/>
              <a:t>Podstawy prawne przeprowadzenia procesu kontraktowania świadczeń</a:t>
            </a:r>
            <a:r>
              <a:rPr lang="pl-PL" sz="2410"/>
              <a:t> </a:t>
            </a:r>
            <a:br>
              <a:rPr lang="pl-PL" sz="2410"/>
            </a:br>
            <a:r>
              <a:rPr lang="pl-PL" sz="2210"/>
              <a:t>(wykaz aktów prawnych zawarty jest w każdym ogłoszeniu o postępowaniu)</a:t>
            </a:r>
            <a:endParaRPr sz="2210"/>
          </a:p>
        </p:txBody>
      </p:sp>
      <p:sp>
        <p:nvSpPr>
          <p:cNvPr id="134" name="Google Shape;134;p16"/>
          <p:cNvSpPr/>
          <p:nvPr/>
        </p:nvSpPr>
        <p:spPr>
          <a:xfrm>
            <a:off x="10793397" y="462875"/>
            <a:ext cx="482274" cy="82960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124" y="11243"/>
                </a:moveTo>
                <a:lnTo>
                  <a:pt x="19337" y="10698"/>
                </a:lnTo>
                <a:lnTo>
                  <a:pt x="18992" y="10493"/>
                </a:lnTo>
                <a:lnTo>
                  <a:pt x="18549" y="10289"/>
                </a:lnTo>
                <a:lnTo>
                  <a:pt x="18156" y="10153"/>
                </a:lnTo>
                <a:lnTo>
                  <a:pt x="17713" y="10050"/>
                </a:lnTo>
                <a:lnTo>
                  <a:pt x="17221" y="10016"/>
                </a:lnTo>
                <a:lnTo>
                  <a:pt x="16827" y="9982"/>
                </a:lnTo>
                <a:lnTo>
                  <a:pt x="16827" y="3339"/>
                </a:lnTo>
                <a:lnTo>
                  <a:pt x="17270" y="3305"/>
                </a:lnTo>
                <a:lnTo>
                  <a:pt x="17713" y="3203"/>
                </a:lnTo>
                <a:lnTo>
                  <a:pt x="18156" y="3066"/>
                </a:lnTo>
                <a:lnTo>
                  <a:pt x="18500" y="2828"/>
                </a:lnTo>
                <a:lnTo>
                  <a:pt x="18795" y="2589"/>
                </a:lnTo>
                <a:lnTo>
                  <a:pt x="19041" y="2317"/>
                </a:lnTo>
                <a:lnTo>
                  <a:pt x="19140" y="1976"/>
                </a:lnTo>
                <a:lnTo>
                  <a:pt x="19189" y="1703"/>
                </a:lnTo>
                <a:lnTo>
                  <a:pt x="19140" y="1363"/>
                </a:lnTo>
                <a:lnTo>
                  <a:pt x="19041" y="1056"/>
                </a:lnTo>
                <a:lnTo>
                  <a:pt x="18795" y="784"/>
                </a:lnTo>
                <a:lnTo>
                  <a:pt x="18500" y="511"/>
                </a:lnTo>
                <a:lnTo>
                  <a:pt x="18156" y="307"/>
                </a:lnTo>
                <a:lnTo>
                  <a:pt x="17713" y="136"/>
                </a:lnTo>
                <a:lnTo>
                  <a:pt x="17270" y="34"/>
                </a:lnTo>
                <a:lnTo>
                  <a:pt x="16827" y="0"/>
                </a:lnTo>
                <a:lnTo>
                  <a:pt x="4822" y="0"/>
                </a:lnTo>
                <a:lnTo>
                  <a:pt x="4379" y="34"/>
                </a:lnTo>
                <a:lnTo>
                  <a:pt x="3887" y="136"/>
                </a:lnTo>
                <a:lnTo>
                  <a:pt x="3543" y="307"/>
                </a:lnTo>
                <a:lnTo>
                  <a:pt x="3149" y="511"/>
                </a:lnTo>
                <a:lnTo>
                  <a:pt x="2854" y="784"/>
                </a:lnTo>
                <a:lnTo>
                  <a:pt x="2608" y="1056"/>
                </a:lnTo>
                <a:lnTo>
                  <a:pt x="2460" y="1363"/>
                </a:lnTo>
                <a:lnTo>
                  <a:pt x="2411" y="1703"/>
                </a:lnTo>
                <a:lnTo>
                  <a:pt x="2460" y="1976"/>
                </a:lnTo>
                <a:lnTo>
                  <a:pt x="2608" y="2317"/>
                </a:lnTo>
                <a:lnTo>
                  <a:pt x="2854" y="2589"/>
                </a:lnTo>
                <a:lnTo>
                  <a:pt x="3149" y="2828"/>
                </a:lnTo>
                <a:lnTo>
                  <a:pt x="3543" y="3066"/>
                </a:lnTo>
                <a:lnTo>
                  <a:pt x="3887" y="3203"/>
                </a:lnTo>
                <a:lnTo>
                  <a:pt x="4379" y="3305"/>
                </a:lnTo>
                <a:lnTo>
                  <a:pt x="4822" y="3339"/>
                </a:lnTo>
                <a:lnTo>
                  <a:pt x="4822" y="9982"/>
                </a:lnTo>
                <a:lnTo>
                  <a:pt x="4379" y="10016"/>
                </a:lnTo>
                <a:lnTo>
                  <a:pt x="3887" y="10050"/>
                </a:lnTo>
                <a:lnTo>
                  <a:pt x="3493" y="10153"/>
                </a:lnTo>
                <a:lnTo>
                  <a:pt x="3051" y="10289"/>
                </a:lnTo>
                <a:lnTo>
                  <a:pt x="2263" y="10698"/>
                </a:lnTo>
                <a:lnTo>
                  <a:pt x="1870" y="10970"/>
                </a:lnTo>
                <a:lnTo>
                  <a:pt x="1525" y="11243"/>
                </a:lnTo>
                <a:lnTo>
                  <a:pt x="1132" y="11584"/>
                </a:lnTo>
                <a:lnTo>
                  <a:pt x="886" y="11924"/>
                </a:lnTo>
                <a:lnTo>
                  <a:pt x="590" y="12265"/>
                </a:lnTo>
                <a:lnTo>
                  <a:pt x="394" y="12606"/>
                </a:lnTo>
                <a:lnTo>
                  <a:pt x="98" y="13355"/>
                </a:lnTo>
                <a:lnTo>
                  <a:pt x="49" y="13730"/>
                </a:lnTo>
                <a:lnTo>
                  <a:pt x="0" y="14139"/>
                </a:lnTo>
                <a:lnTo>
                  <a:pt x="98" y="14411"/>
                </a:lnTo>
                <a:lnTo>
                  <a:pt x="246" y="14582"/>
                </a:lnTo>
                <a:lnTo>
                  <a:pt x="394" y="14718"/>
                </a:lnTo>
                <a:lnTo>
                  <a:pt x="541" y="14820"/>
                </a:lnTo>
                <a:lnTo>
                  <a:pt x="738" y="14888"/>
                </a:lnTo>
                <a:lnTo>
                  <a:pt x="984" y="14922"/>
                </a:lnTo>
                <a:lnTo>
                  <a:pt x="8807" y="14922"/>
                </a:lnTo>
                <a:lnTo>
                  <a:pt x="10234" y="21225"/>
                </a:lnTo>
                <a:lnTo>
                  <a:pt x="10283" y="21362"/>
                </a:lnTo>
                <a:lnTo>
                  <a:pt x="10431" y="21498"/>
                </a:lnTo>
                <a:lnTo>
                  <a:pt x="10579" y="21566"/>
                </a:lnTo>
                <a:lnTo>
                  <a:pt x="10825" y="21600"/>
                </a:lnTo>
                <a:lnTo>
                  <a:pt x="11021" y="21566"/>
                </a:lnTo>
                <a:lnTo>
                  <a:pt x="11218" y="21498"/>
                </a:lnTo>
                <a:lnTo>
                  <a:pt x="11317" y="21327"/>
                </a:lnTo>
                <a:lnTo>
                  <a:pt x="11366" y="21225"/>
                </a:lnTo>
                <a:lnTo>
                  <a:pt x="12350" y="14922"/>
                </a:lnTo>
                <a:lnTo>
                  <a:pt x="20616" y="14922"/>
                </a:lnTo>
                <a:lnTo>
                  <a:pt x="20862" y="14888"/>
                </a:lnTo>
                <a:lnTo>
                  <a:pt x="21059" y="14820"/>
                </a:lnTo>
                <a:lnTo>
                  <a:pt x="21206" y="14718"/>
                </a:lnTo>
                <a:lnTo>
                  <a:pt x="21354" y="14582"/>
                </a:lnTo>
                <a:lnTo>
                  <a:pt x="21502" y="14411"/>
                </a:lnTo>
                <a:lnTo>
                  <a:pt x="21600" y="14275"/>
                </a:lnTo>
                <a:lnTo>
                  <a:pt x="21600" y="13730"/>
                </a:lnTo>
                <a:lnTo>
                  <a:pt x="21502" y="13355"/>
                </a:lnTo>
                <a:lnTo>
                  <a:pt x="21206" y="12606"/>
                </a:lnTo>
                <a:lnTo>
                  <a:pt x="21010" y="12265"/>
                </a:lnTo>
                <a:lnTo>
                  <a:pt x="20764" y="11924"/>
                </a:lnTo>
                <a:lnTo>
                  <a:pt x="20468" y="11584"/>
                </a:lnTo>
                <a:lnTo>
                  <a:pt x="20124" y="11243"/>
                </a:lnTo>
                <a:close/>
                <a:moveTo>
                  <a:pt x="9004" y="9574"/>
                </a:moveTo>
                <a:lnTo>
                  <a:pt x="9004" y="9710"/>
                </a:lnTo>
                <a:lnTo>
                  <a:pt x="8856" y="9846"/>
                </a:lnTo>
                <a:lnTo>
                  <a:pt x="8660" y="9948"/>
                </a:lnTo>
                <a:lnTo>
                  <a:pt x="8414" y="9982"/>
                </a:lnTo>
                <a:lnTo>
                  <a:pt x="8217" y="9948"/>
                </a:lnTo>
                <a:lnTo>
                  <a:pt x="7971" y="9846"/>
                </a:lnTo>
                <a:lnTo>
                  <a:pt x="7872" y="9710"/>
                </a:lnTo>
                <a:lnTo>
                  <a:pt x="7823" y="9574"/>
                </a:lnTo>
                <a:lnTo>
                  <a:pt x="7823" y="3748"/>
                </a:lnTo>
                <a:lnTo>
                  <a:pt x="7872" y="3577"/>
                </a:lnTo>
                <a:lnTo>
                  <a:pt x="7971" y="3441"/>
                </a:lnTo>
                <a:lnTo>
                  <a:pt x="8217" y="3339"/>
                </a:lnTo>
                <a:lnTo>
                  <a:pt x="8660" y="3339"/>
                </a:lnTo>
                <a:lnTo>
                  <a:pt x="8856" y="3441"/>
                </a:lnTo>
                <a:lnTo>
                  <a:pt x="9004" y="3577"/>
                </a:lnTo>
                <a:lnTo>
                  <a:pt x="9004" y="95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/>
              <a:t>Wersja elektroniczna a wersja papierowa formularza</a:t>
            </a:r>
            <a:endParaRPr sz="3600"/>
          </a:p>
        </p:txBody>
      </p:sp>
      <p:sp>
        <p:nvSpPr>
          <p:cNvPr id="520" name="Google Shape;520;p49"/>
          <p:cNvSpPr>
            <a:spLocks noGrp="1"/>
          </p:cNvSpPr>
          <p:nvPr>
            <p:ph type="dgm" idx="2"/>
          </p:nvPr>
        </p:nvSpPr>
        <p:spPr>
          <a:xfrm>
            <a:off x="503250" y="2074875"/>
            <a:ext cx="9065100" cy="398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400"/>
              <a:t>Komisja wczytuje złożoną przez świadczeniodawcę na nośniku elektronicznym ofertę do systemu informatycznego i sprawdza, czy forma elektroniczna oferty jest zgodna ze złożoną wersją papierową oferty. </a:t>
            </a: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400"/>
              <a:t>W przypadku, gdy nośnika elektronicznego nie można odczytać bądź wersja elektroniczna i papierowa oferty nie są zgodne, komisja wzywa oferenta do uzupełnienia braków tj. dostarczenia nowego nośnika zawierającego ofertę w formie elektronicznej zgodną ze złożoną wersją papierową.</a:t>
            </a:r>
            <a:endParaRPr sz="2400"/>
          </a:p>
        </p:txBody>
      </p:sp>
      <p:sp>
        <p:nvSpPr>
          <p:cNvPr id="521" name="Google Shape;521;p49"/>
          <p:cNvSpPr/>
          <p:nvPr/>
        </p:nvSpPr>
        <p:spPr>
          <a:xfrm>
            <a:off x="10177725" y="2019650"/>
            <a:ext cx="1223370" cy="13257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04" y="5955"/>
                </a:moveTo>
                <a:lnTo>
                  <a:pt x="21156" y="5622"/>
                </a:lnTo>
                <a:lnTo>
                  <a:pt x="21008" y="5326"/>
                </a:lnTo>
                <a:lnTo>
                  <a:pt x="20823" y="5104"/>
                </a:lnTo>
                <a:lnTo>
                  <a:pt x="20638" y="4845"/>
                </a:lnTo>
                <a:lnTo>
                  <a:pt x="16681" y="962"/>
                </a:lnTo>
                <a:lnTo>
                  <a:pt x="16496" y="740"/>
                </a:lnTo>
                <a:lnTo>
                  <a:pt x="15978" y="444"/>
                </a:lnTo>
                <a:lnTo>
                  <a:pt x="15645" y="259"/>
                </a:lnTo>
                <a:lnTo>
                  <a:pt x="15275" y="148"/>
                </a:lnTo>
                <a:lnTo>
                  <a:pt x="14684" y="0"/>
                </a:lnTo>
                <a:lnTo>
                  <a:pt x="1073" y="0"/>
                </a:lnTo>
                <a:lnTo>
                  <a:pt x="814" y="74"/>
                </a:lnTo>
                <a:lnTo>
                  <a:pt x="592" y="185"/>
                </a:lnTo>
                <a:lnTo>
                  <a:pt x="185" y="592"/>
                </a:lnTo>
                <a:lnTo>
                  <a:pt x="74" y="814"/>
                </a:lnTo>
                <a:lnTo>
                  <a:pt x="0" y="1073"/>
                </a:lnTo>
                <a:lnTo>
                  <a:pt x="0" y="20527"/>
                </a:lnTo>
                <a:lnTo>
                  <a:pt x="74" y="20749"/>
                </a:lnTo>
                <a:lnTo>
                  <a:pt x="185" y="21008"/>
                </a:lnTo>
                <a:lnTo>
                  <a:pt x="370" y="21193"/>
                </a:lnTo>
                <a:lnTo>
                  <a:pt x="592" y="21341"/>
                </a:lnTo>
                <a:lnTo>
                  <a:pt x="814" y="21526"/>
                </a:lnTo>
                <a:lnTo>
                  <a:pt x="1332" y="21600"/>
                </a:lnTo>
                <a:lnTo>
                  <a:pt x="20232" y="21600"/>
                </a:lnTo>
                <a:lnTo>
                  <a:pt x="20527" y="21563"/>
                </a:lnTo>
                <a:lnTo>
                  <a:pt x="20749" y="21526"/>
                </a:lnTo>
                <a:lnTo>
                  <a:pt x="21008" y="21341"/>
                </a:lnTo>
                <a:lnTo>
                  <a:pt x="21193" y="21193"/>
                </a:lnTo>
                <a:lnTo>
                  <a:pt x="21341" y="21008"/>
                </a:lnTo>
                <a:lnTo>
                  <a:pt x="21489" y="20749"/>
                </a:lnTo>
                <a:lnTo>
                  <a:pt x="21563" y="20527"/>
                </a:lnTo>
                <a:lnTo>
                  <a:pt x="21600" y="20232"/>
                </a:lnTo>
                <a:lnTo>
                  <a:pt x="21600" y="7175"/>
                </a:lnTo>
                <a:lnTo>
                  <a:pt x="21563" y="6916"/>
                </a:lnTo>
                <a:lnTo>
                  <a:pt x="21526" y="6584"/>
                </a:lnTo>
                <a:lnTo>
                  <a:pt x="21415" y="6288"/>
                </a:lnTo>
                <a:lnTo>
                  <a:pt x="21304" y="5955"/>
                </a:lnTo>
                <a:close/>
                <a:moveTo>
                  <a:pt x="8988" y="2219"/>
                </a:moveTo>
                <a:lnTo>
                  <a:pt x="9025" y="2071"/>
                </a:lnTo>
                <a:lnTo>
                  <a:pt x="9136" y="1923"/>
                </a:lnTo>
                <a:lnTo>
                  <a:pt x="9247" y="1812"/>
                </a:lnTo>
                <a:lnTo>
                  <a:pt x="9432" y="1775"/>
                </a:lnTo>
                <a:lnTo>
                  <a:pt x="12132" y="1775"/>
                </a:lnTo>
                <a:lnTo>
                  <a:pt x="12279" y="1812"/>
                </a:lnTo>
                <a:lnTo>
                  <a:pt x="12427" y="1923"/>
                </a:lnTo>
                <a:lnTo>
                  <a:pt x="12575" y="2071"/>
                </a:lnTo>
                <a:lnTo>
                  <a:pt x="12575" y="6916"/>
                </a:lnTo>
                <a:lnTo>
                  <a:pt x="12427" y="7064"/>
                </a:lnTo>
                <a:lnTo>
                  <a:pt x="12279" y="7138"/>
                </a:lnTo>
                <a:lnTo>
                  <a:pt x="12132" y="7175"/>
                </a:lnTo>
                <a:lnTo>
                  <a:pt x="9432" y="7175"/>
                </a:lnTo>
                <a:lnTo>
                  <a:pt x="9247" y="7138"/>
                </a:lnTo>
                <a:lnTo>
                  <a:pt x="9136" y="7064"/>
                </a:lnTo>
                <a:lnTo>
                  <a:pt x="9025" y="6916"/>
                </a:lnTo>
                <a:lnTo>
                  <a:pt x="8988" y="6732"/>
                </a:lnTo>
                <a:lnTo>
                  <a:pt x="8988" y="2219"/>
                </a:lnTo>
                <a:close/>
                <a:moveTo>
                  <a:pt x="16200" y="19788"/>
                </a:moveTo>
                <a:lnTo>
                  <a:pt x="5363" y="19788"/>
                </a:lnTo>
                <a:lnTo>
                  <a:pt x="5363" y="14425"/>
                </a:lnTo>
                <a:lnTo>
                  <a:pt x="16200" y="14425"/>
                </a:lnTo>
                <a:lnTo>
                  <a:pt x="16200" y="19788"/>
                </a:lnTo>
                <a:close/>
                <a:moveTo>
                  <a:pt x="19788" y="19788"/>
                </a:moveTo>
                <a:lnTo>
                  <a:pt x="18012" y="19788"/>
                </a:lnTo>
                <a:lnTo>
                  <a:pt x="18012" y="13944"/>
                </a:lnTo>
                <a:lnTo>
                  <a:pt x="17975" y="13685"/>
                </a:lnTo>
                <a:lnTo>
                  <a:pt x="17864" y="13426"/>
                </a:lnTo>
                <a:lnTo>
                  <a:pt x="17753" y="13204"/>
                </a:lnTo>
                <a:lnTo>
                  <a:pt x="17605" y="12982"/>
                </a:lnTo>
                <a:lnTo>
                  <a:pt x="17384" y="12797"/>
                </a:lnTo>
                <a:lnTo>
                  <a:pt x="17162" y="12686"/>
                </a:lnTo>
                <a:lnTo>
                  <a:pt x="16903" y="12612"/>
                </a:lnTo>
                <a:lnTo>
                  <a:pt x="4660" y="12612"/>
                </a:lnTo>
                <a:lnTo>
                  <a:pt x="4401" y="12686"/>
                </a:lnTo>
                <a:lnTo>
                  <a:pt x="4179" y="12797"/>
                </a:lnTo>
                <a:lnTo>
                  <a:pt x="3773" y="13204"/>
                </a:lnTo>
                <a:lnTo>
                  <a:pt x="3662" y="13426"/>
                </a:lnTo>
                <a:lnTo>
                  <a:pt x="3588" y="13944"/>
                </a:lnTo>
                <a:lnTo>
                  <a:pt x="3588" y="19788"/>
                </a:lnTo>
                <a:lnTo>
                  <a:pt x="1775" y="19788"/>
                </a:lnTo>
                <a:lnTo>
                  <a:pt x="1775" y="1775"/>
                </a:lnTo>
                <a:lnTo>
                  <a:pt x="3588" y="1775"/>
                </a:lnTo>
                <a:lnTo>
                  <a:pt x="3588" y="7656"/>
                </a:lnTo>
                <a:lnTo>
                  <a:pt x="3662" y="8174"/>
                </a:lnTo>
                <a:lnTo>
                  <a:pt x="3773" y="8359"/>
                </a:lnTo>
                <a:lnTo>
                  <a:pt x="4179" y="8766"/>
                </a:lnTo>
                <a:lnTo>
                  <a:pt x="4401" y="8914"/>
                </a:lnTo>
                <a:lnTo>
                  <a:pt x="4660" y="8988"/>
                </a:lnTo>
                <a:lnTo>
                  <a:pt x="13278" y="8988"/>
                </a:lnTo>
                <a:lnTo>
                  <a:pt x="13574" y="8914"/>
                </a:lnTo>
                <a:lnTo>
                  <a:pt x="13759" y="8766"/>
                </a:lnTo>
                <a:lnTo>
                  <a:pt x="14018" y="8581"/>
                </a:lnTo>
                <a:lnTo>
                  <a:pt x="14166" y="8359"/>
                </a:lnTo>
                <a:lnTo>
                  <a:pt x="14277" y="8174"/>
                </a:lnTo>
                <a:lnTo>
                  <a:pt x="14351" y="7915"/>
                </a:lnTo>
                <a:lnTo>
                  <a:pt x="14388" y="7656"/>
                </a:lnTo>
                <a:lnTo>
                  <a:pt x="14388" y="1775"/>
                </a:lnTo>
                <a:lnTo>
                  <a:pt x="14647" y="1812"/>
                </a:lnTo>
                <a:lnTo>
                  <a:pt x="14905" y="1923"/>
                </a:lnTo>
                <a:lnTo>
                  <a:pt x="15201" y="2071"/>
                </a:lnTo>
                <a:lnTo>
                  <a:pt x="15386" y="2219"/>
                </a:lnTo>
                <a:lnTo>
                  <a:pt x="19344" y="6177"/>
                </a:lnTo>
                <a:lnTo>
                  <a:pt x="19529" y="6325"/>
                </a:lnTo>
                <a:lnTo>
                  <a:pt x="19640" y="6658"/>
                </a:lnTo>
                <a:lnTo>
                  <a:pt x="19751" y="6953"/>
                </a:lnTo>
                <a:lnTo>
                  <a:pt x="19788" y="7175"/>
                </a:lnTo>
                <a:lnTo>
                  <a:pt x="19788" y="1978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upa 1"/>
          <p:cNvGrpSpPr/>
          <p:nvPr/>
        </p:nvGrpSpPr>
        <p:grpSpPr>
          <a:xfrm>
            <a:off x="10177723" y="3910277"/>
            <a:ext cx="1223398" cy="1423741"/>
            <a:chOff x="10177723" y="3910277"/>
            <a:chExt cx="1223398" cy="1423741"/>
          </a:xfrm>
        </p:grpSpPr>
        <p:sp>
          <p:nvSpPr>
            <p:cNvPr id="522" name="Google Shape;522;p49"/>
            <p:cNvSpPr/>
            <p:nvPr/>
          </p:nvSpPr>
          <p:spPr>
            <a:xfrm>
              <a:off x="10375929" y="4819698"/>
              <a:ext cx="621918" cy="16929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6585"/>
                  </a:moveTo>
                  <a:lnTo>
                    <a:pt x="396" y="0"/>
                  </a:lnTo>
                  <a:lnTo>
                    <a:pt x="0" y="15278"/>
                  </a:lnTo>
                  <a:lnTo>
                    <a:pt x="21204" y="21600"/>
                  </a:lnTo>
                  <a:lnTo>
                    <a:pt x="21600" y="658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49"/>
            <p:cNvSpPr/>
            <p:nvPr/>
          </p:nvSpPr>
          <p:spPr>
            <a:xfrm>
              <a:off x="10375926" y="5026672"/>
              <a:ext cx="608310" cy="11928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lnTo>
                    <a:pt x="0" y="372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49"/>
            <p:cNvSpPr/>
            <p:nvPr/>
          </p:nvSpPr>
          <p:spPr>
            <a:xfrm>
              <a:off x="10526291" y="4292860"/>
              <a:ext cx="594648" cy="38874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5910"/>
                  </a:moveTo>
                  <a:lnTo>
                    <a:pt x="2400" y="0"/>
                  </a:lnTo>
                  <a:lnTo>
                    <a:pt x="0" y="5690"/>
                  </a:lnTo>
                  <a:lnTo>
                    <a:pt x="19200" y="21600"/>
                  </a:lnTo>
                  <a:lnTo>
                    <a:pt x="21600" y="159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49"/>
            <p:cNvSpPr/>
            <p:nvPr/>
          </p:nvSpPr>
          <p:spPr>
            <a:xfrm>
              <a:off x="10416937" y="4568825"/>
              <a:ext cx="621918" cy="26335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2171"/>
                  </a:moveTo>
                  <a:lnTo>
                    <a:pt x="1178" y="0"/>
                  </a:lnTo>
                  <a:lnTo>
                    <a:pt x="0" y="9771"/>
                  </a:lnTo>
                  <a:lnTo>
                    <a:pt x="20422" y="21600"/>
                  </a:lnTo>
                  <a:lnTo>
                    <a:pt x="21600" y="121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49"/>
            <p:cNvSpPr/>
            <p:nvPr/>
          </p:nvSpPr>
          <p:spPr>
            <a:xfrm>
              <a:off x="10177723" y="4750710"/>
              <a:ext cx="1018278" cy="5833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9416" y="18064"/>
                  </a:moveTo>
                  <a:lnTo>
                    <a:pt x="2281" y="18064"/>
                  </a:lnTo>
                  <a:lnTo>
                    <a:pt x="2281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9416" y="0"/>
                  </a:lnTo>
                  <a:lnTo>
                    <a:pt x="19416" y="180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49"/>
            <p:cNvSpPr/>
            <p:nvPr/>
          </p:nvSpPr>
          <p:spPr>
            <a:xfrm>
              <a:off x="11161901" y="3910277"/>
              <a:ext cx="239220" cy="57709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163" y="0"/>
                  </a:moveTo>
                  <a:lnTo>
                    <a:pt x="0" y="785"/>
                  </a:lnTo>
                  <a:lnTo>
                    <a:pt x="9856" y="21600"/>
                  </a:lnTo>
                  <a:lnTo>
                    <a:pt x="21600" y="20815"/>
                  </a:lnTo>
                  <a:lnTo>
                    <a:pt x="121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49"/>
            <p:cNvSpPr/>
            <p:nvPr/>
          </p:nvSpPr>
          <p:spPr>
            <a:xfrm>
              <a:off x="10792835" y="4023172"/>
              <a:ext cx="451062" cy="53935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869"/>
                  </a:moveTo>
                  <a:lnTo>
                    <a:pt x="16607" y="21600"/>
                  </a:lnTo>
                  <a:lnTo>
                    <a:pt x="21600" y="18900"/>
                  </a:lnTo>
                  <a:lnTo>
                    <a:pt x="5210" y="0"/>
                  </a:lnTo>
                  <a:lnTo>
                    <a:pt x="0" y="28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0"/>
          <p:cNvSpPr>
            <a:spLocks noGrp="1"/>
          </p:cNvSpPr>
          <p:nvPr>
            <p:ph type="dgm" idx="2"/>
          </p:nvPr>
        </p:nvSpPr>
        <p:spPr>
          <a:xfrm>
            <a:off x="310313" y="271138"/>
            <a:ext cx="11393400" cy="389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000" dirty="0"/>
              <a:t>Komisja konkursowa może przeprowadzić weryfikację oferenta w celu potwierdzenia prawdziwości i prawidłowości danych zawartych w ofercie, w szczególności przez oględziny pomieszczeń i urządzeń przedsiębiorstwa podmiotu leczniczego, przy pomocy którego wykonywana ma być umowa, a także zażądać przekazania dokumentów potwierdzających dane i informacje przekazane w toku postępowania przez oferenta.</a:t>
            </a:r>
            <a:endParaRPr sz="20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000" dirty="0"/>
              <a:t>    </a:t>
            </a:r>
            <a:endParaRPr sz="20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000" b="1" u="sng" dirty="0"/>
              <a:t>Komisja podczas weryfikacji w szczególności może sprawdzić:</a:t>
            </a:r>
            <a:endParaRPr sz="2000"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100" b="1" u="sng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➢"/>
            </a:pPr>
            <a:r>
              <a:rPr lang="pl-PL" sz="2000" dirty="0"/>
              <a:t>wyposażenie w sprzęt niezbędny do przeprowadzania procesu </a:t>
            </a:r>
            <a:r>
              <a:rPr lang="pl-PL" sz="2000" dirty="0" err="1"/>
              <a:t>diagnostyczno</a:t>
            </a:r>
            <a:r>
              <a:rPr lang="pl-PL" sz="2000" dirty="0"/>
              <a:t> – terapeutycznego </a:t>
            </a:r>
            <a:br>
              <a:rPr lang="pl-PL" sz="2000" dirty="0"/>
            </a:br>
            <a:r>
              <a:rPr lang="pl-PL" sz="2000" dirty="0"/>
              <a:t>w danym zakresie;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➢"/>
            </a:pPr>
            <a:r>
              <a:rPr lang="pl-PL" sz="2000" dirty="0"/>
              <a:t>pomieszczenia niezbędne do wykonywania świadczeń opieki zdrowotnej z oceną warunków </a:t>
            </a:r>
            <a:r>
              <a:rPr lang="pl-PL" sz="2000" dirty="0" err="1"/>
              <a:t>sanitarno</a:t>
            </a:r>
            <a:r>
              <a:rPr lang="pl-PL" sz="2000" dirty="0"/>
              <a:t> – higienicznych;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➢"/>
            </a:pPr>
            <a:r>
              <a:rPr lang="pl-PL" sz="2000" dirty="0"/>
              <a:t>spełnienie wymogów w zakresie zapewnienia dostępu do miejsca udzielania świadczeń opieki zdrowotnej dla osób niepełnosprawnych;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" dirty="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➢"/>
            </a:pPr>
            <a:r>
              <a:rPr lang="pl-PL" sz="2000" dirty="0"/>
              <a:t>dokumenty potwierdzające kwalifikacje personelu udzielającego świadczeń wraz z dokumentacją określającą gotowość do udzielania świadczeń od pierwszego dnia obowiązywania umowy o udzielanie świadczeń opieki zdrowotnej przez każdą z wymienionych osób w wykazie personelu.</a:t>
            </a:r>
            <a:endParaRPr sz="2000" dirty="0"/>
          </a:p>
        </p:txBody>
      </p:sp>
      <p:grpSp>
        <p:nvGrpSpPr>
          <p:cNvPr id="2" name="Grupa 1"/>
          <p:cNvGrpSpPr/>
          <p:nvPr/>
        </p:nvGrpSpPr>
        <p:grpSpPr>
          <a:xfrm>
            <a:off x="10910184" y="4676568"/>
            <a:ext cx="424357" cy="415851"/>
            <a:chOff x="10759459" y="4608324"/>
            <a:chExt cx="448611" cy="483287"/>
          </a:xfrm>
        </p:grpSpPr>
        <p:sp>
          <p:nvSpPr>
            <p:cNvPr id="3" name="Freeform 109"/>
            <p:cNvSpPr/>
            <p:nvPr/>
          </p:nvSpPr>
          <p:spPr>
            <a:xfrm>
              <a:off x="10759459" y="4786034"/>
              <a:ext cx="309911" cy="3055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673" y="14519"/>
                  </a:moveTo>
                  <a:lnTo>
                    <a:pt x="18421" y="15028"/>
                  </a:lnTo>
                  <a:lnTo>
                    <a:pt x="18067" y="15487"/>
                  </a:lnTo>
                  <a:lnTo>
                    <a:pt x="17714" y="15996"/>
                  </a:lnTo>
                  <a:lnTo>
                    <a:pt x="17310" y="16455"/>
                  </a:lnTo>
                  <a:lnTo>
                    <a:pt x="16907" y="16811"/>
                  </a:lnTo>
                  <a:lnTo>
                    <a:pt x="16503" y="17219"/>
                  </a:lnTo>
                  <a:lnTo>
                    <a:pt x="15493" y="17932"/>
                  </a:lnTo>
                  <a:lnTo>
                    <a:pt x="15039" y="18187"/>
                  </a:lnTo>
                  <a:lnTo>
                    <a:pt x="14484" y="18492"/>
                  </a:lnTo>
                  <a:lnTo>
                    <a:pt x="13929" y="18645"/>
                  </a:lnTo>
                  <a:lnTo>
                    <a:pt x="13374" y="18849"/>
                  </a:lnTo>
                  <a:lnTo>
                    <a:pt x="12768" y="18951"/>
                  </a:lnTo>
                  <a:lnTo>
                    <a:pt x="12264" y="19053"/>
                  </a:lnTo>
                  <a:lnTo>
                    <a:pt x="11658" y="19104"/>
                  </a:lnTo>
                  <a:lnTo>
                    <a:pt x="10194" y="19104"/>
                  </a:lnTo>
                  <a:lnTo>
                    <a:pt x="9336" y="19002"/>
                  </a:lnTo>
                  <a:lnTo>
                    <a:pt x="8529" y="18798"/>
                  </a:lnTo>
                  <a:lnTo>
                    <a:pt x="7772" y="18543"/>
                  </a:lnTo>
                  <a:lnTo>
                    <a:pt x="7015" y="18136"/>
                  </a:lnTo>
                  <a:lnTo>
                    <a:pt x="5602" y="17219"/>
                  </a:lnTo>
                  <a:lnTo>
                    <a:pt x="4996" y="16608"/>
                  </a:lnTo>
                  <a:lnTo>
                    <a:pt x="4391" y="15945"/>
                  </a:lnTo>
                  <a:lnTo>
                    <a:pt x="3836" y="15283"/>
                  </a:lnTo>
                  <a:lnTo>
                    <a:pt x="3432" y="14570"/>
                  </a:lnTo>
                  <a:lnTo>
                    <a:pt x="3079" y="13806"/>
                  </a:lnTo>
                  <a:lnTo>
                    <a:pt x="2826" y="13042"/>
                  </a:lnTo>
                  <a:lnTo>
                    <a:pt x="2574" y="12175"/>
                  </a:lnTo>
                  <a:lnTo>
                    <a:pt x="2473" y="11360"/>
                  </a:lnTo>
                  <a:lnTo>
                    <a:pt x="2422" y="10494"/>
                  </a:lnTo>
                  <a:lnTo>
                    <a:pt x="2473" y="9832"/>
                  </a:lnTo>
                  <a:lnTo>
                    <a:pt x="2523" y="9221"/>
                  </a:lnTo>
                  <a:lnTo>
                    <a:pt x="2675" y="8558"/>
                  </a:lnTo>
                  <a:lnTo>
                    <a:pt x="2826" y="7998"/>
                  </a:lnTo>
                  <a:lnTo>
                    <a:pt x="2978" y="7387"/>
                  </a:lnTo>
                  <a:lnTo>
                    <a:pt x="3533" y="6266"/>
                  </a:lnTo>
                  <a:lnTo>
                    <a:pt x="3836" y="5706"/>
                  </a:lnTo>
                  <a:lnTo>
                    <a:pt x="4239" y="5196"/>
                  </a:lnTo>
                  <a:lnTo>
                    <a:pt x="4593" y="4738"/>
                  </a:lnTo>
                  <a:lnTo>
                    <a:pt x="5501" y="3821"/>
                  </a:lnTo>
                  <a:lnTo>
                    <a:pt x="5955" y="3464"/>
                  </a:lnTo>
                  <a:lnTo>
                    <a:pt x="6460" y="3108"/>
                  </a:lnTo>
                  <a:lnTo>
                    <a:pt x="7015" y="2802"/>
                  </a:lnTo>
                  <a:lnTo>
                    <a:pt x="7621" y="2496"/>
                  </a:lnTo>
                  <a:lnTo>
                    <a:pt x="7267" y="0"/>
                  </a:lnTo>
                  <a:lnTo>
                    <a:pt x="6460" y="306"/>
                  </a:lnTo>
                  <a:lnTo>
                    <a:pt x="5703" y="713"/>
                  </a:lnTo>
                  <a:lnTo>
                    <a:pt x="4996" y="1121"/>
                  </a:lnTo>
                  <a:lnTo>
                    <a:pt x="4340" y="1579"/>
                  </a:lnTo>
                  <a:lnTo>
                    <a:pt x="3684" y="2140"/>
                  </a:lnTo>
                  <a:lnTo>
                    <a:pt x="3079" y="2751"/>
                  </a:lnTo>
                  <a:lnTo>
                    <a:pt x="2523" y="3413"/>
                  </a:lnTo>
                  <a:lnTo>
                    <a:pt x="2019" y="4075"/>
                  </a:lnTo>
                  <a:lnTo>
                    <a:pt x="1514" y="4840"/>
                  </a:lnTo>
                  <a:lnTo>
                    <a:pt x="1110" y="5553"/>
                  </a:lnTo>
                  <a:lnTo>
                    <a:pt x="807" y="6317"/>
                  </a:lnTo>
                  <a:lnTo>
                    <a:pt x="454" y="7132"/>
                  </a:lnTo>
                  <a:lnTo>
                    <a:pt x="252" y="7896"/>
                  </a:lnTo>
                  <a:lnTo>
                    <a:pt x="101" y="8711"/>
                  </a:lnTo>
                  <a:lnTo>
                    <a:pt x="50" y="9628"/>
                  </a:lnTo>
                  <a:lnTo>
                    <a:pt x="0" y="10494"/>
                  </a:lnTo>
                  <a:lnTo>
                    <a:pt x="50" y="11208"/>
                  </a:lnTo>
                  <a:lnTo>
                    <a:pt x="101" y="11972"/>
                  </a:lnTo>
                  <a:lnTo>
                    <a:pt x="202" y="12685"/>
                  </a:lnTo>
                  <a:lnTo>
                    <a:pt x="353" y="13347"/>
                  </a:lnTo>
                  <a:lnTo>
                    <a:pt x="555" y="14060"/>
                  </a:lnTo>
                  <a:lnTo>
                    <a:pt x="858" y="14723"/>
                  </a:lnTo>
                  <a:lnTo>
                    <a:pt x="1110" y="15385"/>
                  </a:lnTo>
                  <a:lnTo>
                    <a:pt x="1464" y="16047"/>
                  </a:lnTo>
                  <a:lnTo>
                    <a:pt x="1867" y="16709"/>
                  </a:lnTo>
                  <a:lnTo>
                    <a:pt x="2271" y="17270"/>
                  </a:lnTo>
                  <a:lnTo>
                    <a:pt x="2776" y="17881"/>
                  </a:lnTo>
                  <a:lnTo>
                    <a:pt x="3735" y="18849"/>
                  </a:lnTo>
                  <a:lnTo>
                    <a:pt x="4290" y="19308"/>
                  </a:lnTo>
                  <a:lnTo>
                    <a:pt x="5501" y="20123"/>
                  </a:lnTo>
                  <a:lnTo>
                    <a:pt x="6157" y="20479"/>
                  </a:lnTo>
                  <a:lnTo>
                    <a:pt x="6813" y="20785"/>
                  </a:lnTo>
                  <a:lnTo>
                    <a:pt x="7520" y="21040"/>
                  </a:lnTo>
                  <a:lnTo>
                    <a:pt x="8176" y="21294"/>
                  </a:lnTo>
                  <a:lnTo>
                    <a:pt x="8882" y="21447"/>
                  </a:lnTo>
                  <a:lnTo>
                    <a:pt x="9589" y="21549"/>
                  </a:lnTo>
                  <a:lnTo>
                    <a:pt x="10295" y="21600"/>
                  </a:lnTo>
                  <a:lnTo>
                    <a:pt x="11910" y="21600"/>
                  </a:lnTo>
                  <a:lnTo>
                    <a:pt x="12768" y="21498"/>
                  </a:lnTo>
                  <a:lnTo>
                    <a:pt x="13677" y="21345"/>
                  </a:lnTo>
                  <a:lnTo>
                    <a:pt x="14484" y="21091"/>
                  </a:lnTo>
                  <a:lnTo>
                    <a:pt x="15292" y="20785"/>
                  </a:lnTo>
                  <a:lnTo>
                    <a:pt x="16049" y="20428"/>
                  </a:lnTo>
                  <a:lnTo>
                    <a:pt x="16806" y="20021"/>
                  </a:lnTo>
                  <a:lnTo>
                    <a:pt x="17563" y="19460"/>
                  </a:lnTo>
                  <a:lnTo>
                    <a:pt x="18219" y="18900"/>
                  </a:lnTo>
                  <a:lnTo>
                    <a:pt x="18875" y="18289"/>
                  </a:lnTo>
                  <a:lnTo>
                    <a:pt x="19480" y="17677"/>
                  </a:lnTo>
                  <a:lnTo>
                    <a:pt x="20036" y="16964"/>
                  </a:lnTo>
                  <a:lnTo>
                    <a:pt x="20540" y="16251"/>
                  </a:lnTo>
                  <a:lnTo>
                    <a:pt x="20893" y="15487"/>
                  </a:lnTo>
                  <a:lnTo>
                    <a:pt x="21297" y="14723"/>
                  </a:lnTo>
                  <a:lnTo>
                    <a:pt x="21600" y="13857"/>
                  </a:lnTo>
                  <a:lnTo>
                    <a:pt x="19632" y="9883"/>
                  </a:lnTo>
                  <a:lnTo>
                    <a:pt x="19632" y="11106"/>
                  </a:lnTo>
                  <a:lnTo>
                    <a:pt x="19581" y="11717"/>
                  </a:lnTo>
                  <a:lnTo>
                    <a:pt x="19480" y="12277"/>
                  </a:lnTo>
                  <a:lnTo>
                    <a:pt x="19178" y="13398"/>
                  </a:lnTo>
                  <a:lnTo>
                    <a:pt x="18673" y="14519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4" name="Freeform 110"/>
            <p:cNvSpPr/>
            <p:nvPr/>
          </p:nvSpPr>
          <p:spPr>
            <a:xfrm>
              <a:off x="10874320" y="4608324"/>
              <a:ext cx="333750" cy="4139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71" y="18050"/>
                  </a:moveTo>
                  <a:lnTo>
                    <a:pt x="17018" y="19448"/>
                  </a:lnTo>
                  <a:lnTo>
                    <a:pt x="12997" y="12915"/>
                  </a:lnTo>
                  <a:lnTo>
                    <a:pt x="12810" y="12726"/>
                  </a:lnTo>
                  <a:lnTo>
                    <a:pt x="12577" y="12537"/>
                  </a:lnTo>
                  <a:lnTo>
                    <a:pt x="12296" y="12462"/>
                  </a:lnTo>
                  <a:lnTo>
                    <a:pt x="11922" y="12424"/>
                  </a:lnTo>
                  <a:lnTo>
                    <a:pt x="3834" y="12424"/>
                  </a:lnTo>
                  <a:lnTo>
                    <a:pt x="3600" y="10573"/>
                  </a:lnTo>
                  <a:lnTo>
                    <a:pt x="10800" y="10573"/>
                  </a:lnTo>
                  <a:lnTo>
                    <a:pt x="10800" y="8761"/>
                  </a:lnTo>
                  <a:lnTo>
                    <a:pt x="3319" y="8761"/>
                  </a:lnTo>
                  <a:lnTo>
                    <a:pt x="2665" y="4607"/>
                  </a:lnTo>
                  <a:lnTo>
                    <a:pt x="3179" y="4607"/>
                  </a:lnTo>
                  <a:lnTo>
                    <a:pt x="3506" y="4569"/>
                  </a:lnTo>
                  <a:lnTo>
                    <a:pt x="3740" y="4456"/>
                  </a:lnTo>
                  <a:lnTo>
                    <a:pt x="4068" y="4380"/>
                  </a:lnTo>
                  <a:lnTo>
                    <a:pt x="4301" y="4305"/>
                  </a:lnTo>
                  <a:lnTo>
                    <a:pt x="4488" y="4154"/>
                  </a:lnTo>
                  <a:lnTo>
                    <a:pt x="4769" y="3965"/>
                  </a:lnTo>
                  <a:lnTo>
                    <a:pt x="5190" y="3625"/>
                  </a:lnTo>
                  <a:lnTo>
                    <a:pt x="5330" y="3399"/>
                  </a:lnTo>
                  <a:lnTo>
                    <a:pt x="5470" y="3210"/>
                  </a:lnTo>
                  <a:lnTo>
                    <a:pt x="5564" y="3021"/>
                  </a:lnTo>
                  <a:lnTo>
                    <a:pt x="5610" y="2757"/>
                  </a:lnTo>
                  <a:lnTo>
                    <a:pt x="5657" y="2568"/>
                  </a:lnTo>
                  <a:lnTo>
                    <a:pt x="5657" y="2077"/>
                  </a:lnTo>
                  <a:lnTo>
                    <a:pt x="5564" y="1624"/>
                  </a:lnTo>
                  <a:lnTo>
                    <a:pt x="5470" y="1397"/>
                  </a:lnTo>
                  <a:lnTo>
                    <a:pt x="5377" y="1208"/>
                  </a:lnTo>
                  <a:lnTo>
                    <a:pt x="5236" y="1057"/>
                  </a:lnTo>
                  <a:lnTo>
                    <a:pt x="5049" y="831"/>
                  </a:lnTo>
                  <a:lnTo>
                    <a:pt x="4675" y="529"/>
                  </a:lnTo>
                  <a:lnTo>
                    <a:pt x="4395" y="378"/>
                  </a:lnTo>
                  <a:lnTo>
                    <a:pt x="4208" y="264"/>
                  </a:lnTo>
                  <a:lnTo>
                    <a:pt x="3974" y="189"/>
                  </a:lnTo>
                  <a:lnTo>
                    <a:pt x="3413" y="38"/>
                  </a:lnTo>
                  <a:lnTo>
                    <a:pt x="3132" y="38"/>
                  </a:lnTo>
                  <a:lnTo>
                    <a:pt x="2852" y="0"/>
                  </a:lnTo>
                  <a:lnTo>
                    <a:pt x="2384" y="38"/>
                  </a:lnTo>
                  <a:lnTo>
                    <a:pt x="1917" y="113"/>
                  </a:lnTo>
                  <a:lnTo>
                    <a:pt x="1543" y="264"/>
                  </a:lnTo>
                  <a:lnTo>
                    <a:pt x="1122" y="491"/>
                  </a:lnTo>
                  <a:lnTo>
                    <a:pt x="795" y="680"/>
                  </a:lnTo>
                  <a:lnTo>
                    <a:pt x="468" y="982"/>
                  </a:lnTo>
                  <a:lnTo>
                    <a:pt x="281" y="1284"/>
                  </a:lnTo>
                  <a:lnTo>
                    <a:pt x="140" y="1662"/>
                  </a:lnTo>
                  <a:lnTo>
                    <a:pt x="0" y="2001"/>
                  </a:lnTo>
                  <a:lnTo>
                    <a:pt x="0" y="2228"/>
                  </a:lnTo>
                  <a:lnTo>
                    <a:pt x="1730" y="13443"/>
                  </a:lnTo>
                  <a:lnTo>
                    <a:pt x="1730" y="13594"/>
                  </a:lnTo>
                  <a:lnTo>
                    <a:pt x="1823" y="13783"/>
                  </a:lnTo>
                  <a:lnTo>
                    <a:pt x="1917" y="13897"/>
                  </a:lnTo>
                  <a:lnTo>
                    <a:pt x="2104" y="14010"/>
                  </a:lnTo>
                  <a:lnTo>
                    <a:pt x="2244" y="14123"/>
                  </a:lnTo>
                  <a:lnTo>
                    <a:pt x="2431" y="14161"/>
                  </a:lnTo>
                  <a:lnTo>
                    <a:pt x="2665" y="14274"/>
                  </a:lnTo>
                  <a:lnTo>
                    <a:pt x="11221" y="14274"/>
                  </a:lnTo>
                  <a:lnTo>
                    <a:pt x="15522" y="21109"/>
                  </a:lnTo>
                  <a:lnTo>
                    <a:pt x="15662" y="21298"/>
                  </a:lnTo>
                  <a:lnTo>
                    <a:pt x="15943" y="21487"/>
                  </a:lnTo>
                  <a:lnTo>
                    <a:pt x="16177" y="21600"/>
                  </a:lnTo>
                  <a:lnTo>
                    <a:pt x="16784" y="21600"/>
                  </a:lnTo>
                  <a:lnTo>
                    <a:pt x="17018" y="21524"/>
                  </a:lnTo>
                  <a:lnTo>
                    <a:pt x="21600" y="19674"/>
                  </a:lnTo>
                  <a:lnTo>
                    <a:pt x="20571" y="18050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  <p:sp>
        <p:nvSpPr>
          <p:cNvPr id="6" name="Freeform 8"/>
          <p:cNvSpPr/>
          <p:nvPr/>
        </p:nvSpPr>
        <p:spPr>
          <a:xfrm>
            <a:off x="10910184" y="4087103"/>
            <a:ext cx="356161" cy="3736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88" y="848"/>
                </a:moveTo>
                <a:lnTo>
                  <a:pt x="20603" y="663"/>
                </a:lnTo>
                <a:lnTo>
                  <a:pt x="20345" y="479"/>
                </a:lnTo>
                <a:lnTo>
                  <a:pt x="20123" y="332"/>
                </a:lnTo>
                <a:lnTo>
                  <a:pt x="19865" y="258"/>
                </a:lnTo>
                <a:lnTo>
                  <a:pt x="19643" y="147"/>
                </a:lnTo>
                <a:lnTo>
                  <a:pt x="19385" y="111"/>
                </a:lnTo>
                <a:lnTo>
                  <a:pt x="19126" y="37"/>
                </a:lnTo>
                <a:lnTo>
                  <a:pt x="18831" y="0"/>
                </a:lnTo>
                <a:lnTo>
                  <a:pt x="2806" y="0"/>
                </a:lnTo>
                <a:lnTo>
                  <a:pt x="2511" y="37"/>
                </a:lnTo>
                <a:lnTo>
                  <a:pt x="2252" y="111"/>
                </a:lnTo>
                <a:lnTo>
                  <a:pt x="1957" y="147"/>
                </a:lnTo>
                <a:lnTo>
                  <a:pt x="1735" y="258"/>
                </a:lnTo>
                <a:lnTo>
                  <a:pt x="1477" y="332"/>
                </a:lnTo>
                <a:lnTo>
                  <a:pt x="1255" y="479"/>
                </a:lnTo>
                <a:lnTo>
                  <a:pt x="1071" y="663"/>
                </a:lnTo>
                <a:lnTo>
                  <a:pt x="849" y="848"/>
                </a:lnTo>
                <a:lnTo>
                  <a:pt x="665" y="1032"/>
                </a:lnTo>
                <a:lnTo>
                  <a:pt x="480" y="1290"/>
                </a:lnTo>
                <a:lnTo>
                  <a:pt x="332" y="1474"/>
                </a:lnTo>
                <a:lnTo>
                  <a:pt x="222" y="1732"/>
                </a:lnTo>
                <a:lnTo>
                  <a:pt x="0" y="2506"/>
                </a:lnTo>
                <a:lnTo>
                  <a:pt x="0" y="19094"/>
                </a:lnTo>
                <a:lnTo>
                  <a:pt x="222" y="19868"/>
                </a:lnTo>
                <a:lnTo>
                  <a:pt x="332" y="20126"/>
                </a:lnTo>
                <a:lnTo>
                  <a:pt x="480" y="20310"/>
                </a:lnTo>
                <a:lnTo>
                  <a:pt x="665" y="20568"/>
                </a:lnTo>
                <a:lnTo>
                  <a:pt x="849" y="20752"/>
                </a:lnTo>
                <a:lnTo>
                  <a:pt x="1071" y="20937"/>
                </a:lnTo>
                <a:lnTo>
                  <a:pt x="1255" y="21121"/>
                </a:lnTo>
                <a:lnTo>
                  <a:pt x="1477" y="21268"/>
                </a:lnTo>
                <a:lnTo>
                  <a:pt x="1735" y="21342"/>
                </a:lnTo>
                <a:lnTo>
                  <a:pt x="1957" y="21453"/>
                </a:lnTo>
                <a:lnTo>
                  <a:pt x="2252" y="21489"/>
                </a:lnTo>
                <a:lnTo>
                  <a:pt x="2511" y="21563"/>
                </a:lnTo>
                <a:lnTo>
                  <a:pt x="2806" y="21600"/>
                </a:lnTo>
                <a:lnTo>
                  <a:pt x="18831" y="21600"/>
                </a:lnTo>
                <a:lnTo>
                  <a:pt x="19126" y="21563"/>
                </a:lnTo>
                <a:lnTo>
                  <a:pt x="19385" y="21489"/>
                </a:lnTo>
                <a:lnTo>
                  <a:pt x="19643" y="21453"/>
                </a:lnTo>
                <a:lnTo>
                  <a:pt x="19865" y="21342"/>
                </a:lnTo>
                <a:lnTo>
                  <a:pt x="20123" y="21268"/>
                </a:lnTo>
                <a:lnTo>
                  <a:pt x="20345" y="21121"/>
                </a:lnTo>
                <a:lnTo>
                  <a:pt x="20603" y="20937"/>
                </a:lnTo>
                <a:lnTo>
                  <a:pt x="20788" y="20752"/>
                </a:lnTo>
                <a:lnTo>
                  <a:pt x="21009" y="20568"/>
                </a:lnTo>
                <a:lnTo>
                  <a:pt x="21157" y="20310"/>
                </a:lnTo>
                <a:lnTo>
                  <a:pt x="21268" y="20126"/>
                </a:lnTo>
                <a:lnTo>
                  <a:pt x="21378" y="19868"/>
                </a:lnTo>
                <a:lnTo>
                  <a:pt x="21452" y="19610"/>
                </a:lnTo>
                <a:lnTo>
                  <a:pt x="21563" y="19352"/>
                </a:lnTo>
                <a:lnTo>
                  <a:pt x="21600" y="19094"/>
                </a:lnTo>
                <a:lnTo>
                  <a:pt x="21600" y="2506"/>
                </a:lnTo>
                <a:lnTo>
                  <a:pt x="21563" y="2248"/>
                </a:lnTo>
                <a:lnTo>
                  <a:pt x="21452" y="1990"/>
                </a:lnTo>
                <a:lnTo>
                  <a:pt x="21378" y="1732"/>
                </a:lnTo>
                <a:lnTo>
                  <a:pt x="21268" y="1474"/>
                </a:lnTo>
                <a:lnTo>
                  <a:pt x="21157" y="1290"/>
                </a:lnTo>
                <a:lnTo>
                  <a:pt x="21009" y="1032"/>
                </a:lnTo>
                <a:lnTo>
                  <a:pt x="20788" y="848"/>
                </a:lnTo>
                <a:close/>
                <a:moveTo>
                  <a:pt x="7754" y="7777"/>
                </a:moveTo>
                <a:lnTo>
                  <a:pt x="8123" y="7483"/>
                </a:lnTo>
                <a:lnTo>
                  <a:pt x="8418" y="7261"/>
                </a:lnTo>
                <a:lnTo>
                  <a:pt x="8788" y="7077"/>
                </a:lnTo>
                <a:lnTo>
                  <a:pt x="9194" y="6856"/>
                </a:lnTo>
                <a:lnTo>
                  <a:pt x="9932" y="6635"/>
                </a:lnTo>
                <a:lnTo>
                  <a:pt x="10375" y="6598"/>
                </a:lnTo>
                <a:lnTo>
                  <a:pt x="11262" y="6598"/>
                </a:lnTo>
                <a:lnTo>
                  <a:pt x="11705" y="6635"/>
                </a:lnTo>
                <a:lnTo>
                  <a:pt x="12111" y="6745"/>
                </a:lnTo>
                <a:lnTo>
                  <a:pt x="12480" y="6856"/>
                </a:lnTo>
                <a:lnTo>
                  <a:pt x="12849" y="7077"/>
                </a:lnTo>
                <a:lnTo>
                  <a:pt x="13218" y="7261"/>
                </a:lnTo>
                <a:lnTo>
                  <a:pt x="13588" y="7483"/>
                </a:lnTo>
                <a:lnTo>
                  <a:pt x="14215" y="8109"/>
                </a:lnTo>
                <a:lnTo>
                  <a:pt x="14658" y="8773"/>
                </a:lnTo>
                <a:lnTo>
                  <a:pt x="14843" y="9141"/>
                </a:lnTo>
                <a:lnTo>
                  <a:pt x="14954" y="9510"/>
                </a:lnTo>
                <a:lnTo>
                  <a:pt x="15102" y="9915"/>
                </a:lnTo>
                <a:lnTo>
                  <a:pt x="15138" y="10321"/>
                </a:lnTo>
                <a:lnTo>
                  <a:pt x="15175" y="10763"/>
                </a:lnTo>
                <a:lnTo>
                  <a:pt x="15138" y="11205"/>
                </a:lnTo>
                <a:lnTo>
                  <a:pt x="15102" y="11611"/>
                </a:lnTo>
                <a:lnTo>
                  <a:pt x="14954" y="11980"/>
                </a:lnTo>
                <a:lnTo>
                  <a:pt x="14843" y="12348"/>
                </a:lnTo>
                <a:lnTo>
                  <a:pt x="14658" y="12754"/>
                </a:lnTo>
                <a:lnTo>
                  <a:pt x="14215" y="13417"/>
                </a:lnTo>
                <a:lnTo>
                  <a:pt x="13883" y="13712"/>
                </a:lnTo>
                <a:lnTo>
                  <a:pt x="13588" y="14007"/>
                </a:lnTo>
                <a:lnTo>
                  <a:pt x="13218" y="14265"/>
                </a:lnTo>
                <a:lnTo>
                  <a:pt x="12849" y="14449"/>
                </a:lnTo>
                <a:lnTo>
                  <a:pt x="12480" y="14670"/>
                </a:lnTo>
                <a:lnTo>
                  <a:pt x="12111" y="14781"/>
                </a:lnTo>
                <a:lnTo>
                  <a:pt x="11705" y="14855"/>
                </a:lnTo>
                <a:lnTo>
                  <a:pt x="11262" y="14928"/>
                </a:lnTo>
                <a:lnTo>
                  <a:pt x="10375" y="14928"/>
                </a:lnTo>
                <a:lnTo>
                  <a:pt x="9932" y="14855"/>
                </a:lnTo>
                <a:lnTo>
                  <a:pt x="9563" y="14781"/>
                </a:lnTo>
                <a:lnTo>
                  <a:pt x="9194" y="14670"/>
                </a:lnTo>
                <a:lnTo>
                  <a:pt x="8788" y="14449"/>
                </a:lnTo>
                <a:lnTo>
                  <a:pt x="8418" y="14265"/>
                </a:lnTo>
                <a:lnTo>
                  <a:pt x="8123" y="14007"/>
                </a:lnTo>
                <a:lnTo>
                  <a:pt x="7754" y="13712"/>
                </a:lnTo>
                <a:lnTo>
                  <a:pt x="7458" y="13417"/>
                </a:lnTo>
                <a:lnTo>
                  <a:pt x="7200" y="13085"/>
                </a:lnTo>
                <a:lnTo>
                  <a:pt x="6978" y="12754"/>
                </a:lnTo>
                <a:lnTo>
                  <a:pt x="6831" y="12348"/>
                </a:lnTo>
                <a:lnTo>
                  <a:pt x="6683" y="11980"/>
                </a:lnTo>
                <a:lnTo>
                  <a:pt x="6609" y="11611"/>
                </a:lnTo>
                <a:lnTo>
                  <a:pt x="6498" y="11205"/>
                </a:lnTo>
                <a:lnTo>
                  <a:pt x="6498" y="10321"/>
                </a:lnTo>
                <a:lnTo>
                  <a:pt x="6609" y="9915"/>
                </a:lnTo>
                <a:lnTo>
                  <a:pt x="6683" y="9510"/>
                </a:lnTo>
                <a:lnTo>
                  <a:pt x="6978" y="8773"/>
                </a:lnTo>
                <a:lnTo>
                  <a:pt x="7200" y="8441"/>
                </a:lnTo>
                <a:lnTo>
                  <a:pt x="7458" y="8109"/>
                </a:lnTo>
                <a:lnTo>
                  <a:pt x="7754" y="7777"/>
                </a:lnTo>
                <a:close/>
                <a:moveTo>
                  <a:pt x="19163" y="18246"/>
                </a:moveTo>
                <a:lnTo>
                  <a:pt x="19163" y="18393"/>
                </a:lnTo>
                <a:lnTo>
                  <a:pt x="19089" y="18577"/>
                </a:lnTo>
                <a:lnTo>
                  <a:pt x="19015" y="18725"/>
                </a:lnTo>
                <a:lnTo>
                  <a:pt x="18905" y="18835"/>
                </a:lnTo>
                <a:lnTo>
                  <a:pt x="18757" y="18946"/>
                </a:lnTo>
                <a:lnTo>
                  <a:pt x="18646" y="19057"/>
                </a:lnTo>
                <a:lnTo>
                  <a:pt x="18462" y="19094"/>
                </a:lnTo>
                <a:lnTo>
                  <a:pt x="3102" y="19094"/>
                </a:lnTo>
                <a:lnTo>
                  <a:pt x="2917" y="19057"/>
                </a:lnTo>
                <a:lnTo>
                  <a:pt x="2585" y="18725"/>
                </a:lnTo>
                <a:lnTo>
                  <a:pt x="2474" y="18577"/>
                </a:lnTo>
                <a:lnTo>
                  <a:pt x="2437" y="18393"/>
                </a:lnTo>
                <a:lnTo>
                  <a:pt x="2400" y="18246"/>
                </a:lnTo>
                <a:lnTo>
                  <a:pt x="2400" y="9141"/>
                </a:lnTo>
                <a:lnTo>
                  <a:pt x="4394" y="9141"/>
                </a:lnTo>
                <a:lnTo>
                  <a:pt x="4283" y="9620"/>
                </a:lnTo>
                <a:lnTo>
                  <a:pt x="4135" y="10505"/>
                </a:lnTo>
                <a:lnTo>
                  <a:pt x="4135" y="10984"/>
                </a:lnTo>
                <a:lnTo>
                  <a:pt x="4172" y="11648"/>
                </a:lnTo>
                <a:lnTo>
                  <a:pt x="4246" y="12274"/>
                </a:lnTo>
                <a:lnTo>
                  <a:pt x="4394" y="12901"/>
                </a:lnTo>
                <a:lnTo>
                  <a:pt x="4615" y="13454"/>
                </a:lnTo>
                <a:lnTo>
                  <a:pt x="4874" y="14007"/>
                </a:lnTo>
                <a:lnTo>
                  <a:pt x="5243" y="14597"/>
                </a:lnTo>
                <a:lnTo>
                  <a:pt x="5649" y="15113"/>
                </a:lnTo>
                <a:lnTo>
                  <a:pt x="6092" y="15592"/>
                </a:lnTo>
                <a:lnTo>
                  <a:pt x="7126" y="16403"/>
                </a:lnTo>
                <a:lnTo>
                  <a:pt x="7680" y="16734"/>
                </a:lnTo>
                <a:lnTo>
                  <a:pt x="8271" y="16992"/>
                </a:lnTo>
                <a:lnTo>
                  <a:pt x="8862" y="17214"/>
                </a:lnTo>
                <a:lnTo>
                  <a:pt x="9489" y="17361"/>
                </a:lnTo>
                <a:lnTo>
                  <a:pt x="10154" y="17435"/>
                </a:lnTo>
                <a:lnTo>
                  <a:pt x="10818" y="17472"/>
                </a:lnTo>
                <a:lnTo>
                  <a:pt x="11262" y="17435"/>
                </a:lnTo>
                <a:lnTo>
                  <a:pt x="11742" y="17398"/>
                </a:lnTo>
                <a:lnTo>
                  <a:pt x="12148" y="17361"/>
                </a:lnTo>
                <a:lnTo>
                  <a:pt x="13034" y="17140"/>
                </a:lnTo>
                <a:lnTo>
                  <a:pt x="13403" y="16956"/>
                </a:lnTo>
                <a:lnTo>
                  <a:pt x="13809" y="16808"/>
                </a:lnTo>
                <a:lnTo>
                  <a:pt x="14215" y="16624"/>
                </a:lnTo>
                <a:lnTo>
                  <a:pt x="14585" y="16366"/>
                </a:lnTo>
                <a:lnTo>
                  <a:pt x="14917" y="16145"/>
                </a:lnTo>
                <a:lnTo>
                  <a:pt x="15249" y="15850"/>
                </a:lnTo>
                <a:lnTo>
                  <a:pt x="15582" y="15592"/>
                </a:lnTo>
                <a:lnTo>
                  <a:pt x="16172" y="14928"/>
                </a:lnTo>
                <a:lnTo>
                  <a:pt x="16394" y="14633"/>
                </a:lnTo>
                <a:lnTo>
                  <a:pt x="16652" y="14228"/>
                </a:lnTo>
                <a:lnTo>
                  <a:pt x="16837" y="13859"/>
                </a:lnTo>
                <a:lnTo>
                  <a:pt x="17058" y="13454"/>
                </a:lnTo>
                <a:lnTo>
                  <a:pt x="17206" y="13085"/>
                </a:lnTo>
                <a:lnTo>
                  <a:pt x="17317" y="12680"/>
                </a:lnTo>
                <a:lnTo>
                  <a:pt x="17391" y="12274"/>
                </a:lnTo>
                <a:lnTo>
                  <a:pt x="17465" y="11832"/>
                </a:lnTo>
                <a:lnTo>
                  <a:pt x="17538" y="11427"/>
                </a:lnTo>
                <a:lnTo>
                  <a:pt x="17538" y="10505"/>
                </a:lnTo>
                <a:lnTo>
                  <a:pt x="17391" y="9620"/>
                </a:lnTo>
                <a:lnTo>
                  <a:pt x="17243" y="9141"/>
                </a:lnTo>
                <a:lnTo>
                  <a:pt x="19163" y="9141"/>
                </a:lnTo>
                <a:lnTo>
                  <a:pt x="19163" y="18246"/>
                </a:lnTo>
                <a:close/>
                <a:moveTo>
                  <a:pt x="19163" y="5713"/>
                </a:moveTo>
                <a:lnTo>
                  <a:pt x="19163" y="5898"/>
                </a:lnTo>
                <a:lnTo>
                  <a:pt x="19089" y="6119"/>
                </a:lnTo>
                <a:lnTo>
                  <a:pt x="19015" y="6266"/>
                </a:lnTo>
                <a:lnTo>
                  <a:pt x="18720" y="6487"/>
                </a:lnTo>
                <a:lnTo>
                  <a:pt x="18572" y="6635"/>
                </a:lnTo>
                <a:lnTo>
                  <a:pt x="18388" y="6672"/>
                </a:lnTo>
                <a:lnTo>
                  <a:pt x="15545" y="6672"/>
                </a:lnTo>
                <a:lnTo>
                  <a:pt x="15360" y="6635"/>
                </a:lnTo>
                <a:lnTo>
                  <a:pt x="15212" y="6487"/>
                </a:lnTo>
                <a:lnTo>
                  <a:pt x="14917" y="6266"/>
                </a:lnTo>
                <a:lnTo>
                  <a:pt x="14843" y="6119"/>
                </a:lnTo>
                <a:lnTo>
                  <a:pt x="14806" y="5898"/>
                </a:lnTo>
                <a:lnTo>
                  <a:pt x="14769" y="5713"/>
                </a:lnTo>
                <a:lnTo>
                  <a:pt x="14769" y="3391"/>
                </a:lnTo>
                <a:lnTo>
                  <a:pt x="14843" y="3023"/>
                </a:lnTo>
                <a:lnTo>
                  <a:pt x="14917" y="2875"/>
                </a:lnTo>
                <a:lnTo>
                  <a:pt x="15065" y="2728"/>
                </a:lnTo>
                <a:lnTo>
                  <a:pt x="15212" y="2617"/>
                </a:lnTo>
                <a:lnTo>
                  <a:pt x="15360" y="2470"/>
                </a:lnTo>
                <a:lnTo>
                  <a:pt x="15545" y="2433"/>
                </a:lnTo>
                <a:lnTo>
                  <a:pt x="18388" y="2433"/>
                </a:lnTo>
                <a:lnTo>
                  <a:pt x="18572" y="2470"/>
                </a:lnTo>
                <a:lnTo>
                  <a:pt x="18720" y="2617"/>
                </a:lnTo>
                <a:lnTo>
                  <a:pt x="18868" y="2728"/>
                </a:lnTo>
                <a:lnTo>
                  <a:pt x="19015" y="2875"/>
                </a:lnTo>
                <a:lnTo>
                  <a:pt x="19089" y="3023"/>
                </a:lnTo>
                <a:lnTo>
                  <a:pt x="19163" y="3207"/>
                </a:lnTo>
                <a:lnTo>
                  <a:pt x="19163" y="5713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2860" rIns="22860"/>
          <a:lstStyle/>
          <a:p>
            <a:pPr defTabSz="228600">
              <a:defRPr sz="1800" b="0"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  <p:grpSp>
        <p:nvGrpSpPr>
          <p:cNvPr id="5" name="Grupa 4"/>
          <p:cNvGrpSpPr/>
          <p:nvPr/>
        </p:nvGrpSpPr>
        <p:grpSpPr>
          <a:xfrm>
            <a:off x="10838719" y="3156818"/>
            <a:ext cx="495822" cy="425926"/>
            <a:chOff x="10814077" y="3137554"/>
            <a:chExt cx="495822" cy="425926"/>
          </a:xfrm>
        </p:grpSpPr>
        <p:sp>
          <p:nvSpPr>
            <p:cNvPr id="7" name="Freeform 84"/>
            <p:cNvSpPr/>
            <p:nvPr/>
          </p:nvSpPr>
          <p:spPr>
            <a:xfrm>
              <a:off x="10814077" y="3207449"/>
              <a:ext cx="69896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67" y="1153"/>
                  </a:moveTo>
                  <a:lnTo>
                    <a:pt x="4008" y="1419"/>
                  </a:lnTo>
                  <a:lnTo>
                    <a:pt x="3118" y="1730"/>
                  </a:lnTo>
                  <a:lnTo>
                    <a:pt x="2227" y="1996"/>
                  </a:lnTo>
                  <a:lnTo>
                    <a:pt x="1113" y="2351"/>
                  </a:lnTo>
                  <a:lnTo>
                    <a:pt x="668" y="2661"/>
                  </a:lnTo>
                  <a:lnTo>
                    <a:pt x="223" y="3060"/>
                  </a:lnTo>
                  <a:lnTo>
                    <a:pt x="0" y="3371"/>
                  </a:lnTo>
                  <a:lnTo>
                    <a:pt x="0" y="18185"/>
                  </a:lnTo>
                  <a:lnTo>
                    <a:pt x="223" y="18584"/>
                  </a:lnTo>
                  <a:lnTo>
                    <a:pt x="668" y="18894"/>
                  </a:lnTo>
                  <a:lnTo>
                    <a:pt x="1113" y="19294"/>
                  </a:lnTo>
                  <a:lnTo>
                    <a:pt x="2227" y="19560"/>
                  </a:lnTo>
                  <a:lnTo>
                    <a:pt x="3118" y="19915"/>
                  </a:lnTo>
                  <a:lnTo>
                    <a:pt x="4008" y="20181"/>
                  </a:lnTo>
                  <a:lnTo>
                    <a:pt x="6903" y="20757"/>
                  </a:lnTo>
                  <a:lnTo>
                    <a:pt x="8462" y="20979"/>
                  </a:lnTo>
                  <a:lnTo>
                    <a:pt x="9798" y="21156"/>
                  </a:lnTo>
                  <a:lnTo>
                    <a:pt x="11579" y="21334"/>
                  </a:lnTo>
                  <a:lnTo>
                    <a:pt x="13138" y="21423"/>
                  </a:lnTo>
                  <a:lnTo>
                    <a:pt x="15142" y="21556"/>
                  </a:lnTo>
                  <a:lnTo>
                    <a:pt x="16924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8705" y="0"/>
                  </a:lnTo>
                  <a:lnTo>
                    <a:pt x="15142" y="89"/>
                  </a:lnTo>
                  <a:lnTo>
                    <a:pt x="13138" y="177"/>
                  </a:lnTo>
                  <a:lnTo>
                    <a:pt x="11579" y="266"/>
                  </a:lnTo>
                  <a:lnTo>
                    <a:pt x="9798" y="399"/>
                  </a:lnTo>
                  <a:lnTo>
                    <a:pt x="8462" y="621"/>
                  </a:lnTo>
                  <a:lnTo>
                    <a:pt x="6903" y="843"/>
                  </a:lnTo>
                  <a:lnTo>
                    <a:pt x="5567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8" name="Freeform 85"/>
            <p:cNvSpPr/>
            <p:nvPr/>
          </p:nvSpPr>
          <p:spPr>
            <a:xfrm>
              <a:off x="10910184" y="3137554"/>
              <a:ext cx="301425" cy="425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65" y="1332"/>
                  </a:moveTo>
                  <a:lnTo>
                    <a:pt x="18365" y="1073"/>
                  </a:lnTo>
                  <a:lnTo>
                    <a:pt x="18261" y="814"/>
                  </a:lnTo>
                  <a:lnTo>
                    <a:pt x="18104" y="592"/>
                  </a:lnTo>
                  <a:lnTo>
                    <a:pt x="17843" y="370"/>
                  </a:lnTo>
                  <a:lnTo>
                    <a:pt x="17530" y="222"/>
                  </a:lnTo>
                  <a:lnTo>
                    <a:pt x="17217" y="111"/>
                  </a:lnTo>
                  <a:lnTo>
                    <a:pt x="16852" y="37"/>
                  </a:lnTo>
                  <a:lnTo>
                    <a:pt x="16487" y="0"/>
                  </a:lnTo>
                  <a:lnTo>
                    <a:pt x="5061" y="0"/>
                  </a:lnTo>
                  <a:lnTo>
                    <a:pt x="4696" y="37"/>
                  </a:lnTo>
                  <a:lnTo>
                    <a:pt x="4330" y="111"/>
                  </a:lnTo>
                  <a:lnTo>
                    <a:pt x="4017" y="222"/>
                  </a:lnTo>
                  <a:lnTo>
                    <a:pt x="3704" y="370"/>
                  </a:lnTo>
                  <a:lnTo>
                    <a:pt x="3443" y="592"/>
                  </a:lnTo>
                  <a:lnTo>
                    <a:pt x="3287" y="814"/>
                  </a:lnTo>
                  <a:lnTo>
                    <a:pt x="3235" y="1073"/>
                  </a:lnTo>
                  <a:lnTo>
                    <a:pt x="3130" y="1332"/>
                  </a:lnTo>
                  <a:lnTo>
                    <a:pt x="3130" y="3588"/>
                  </a:lnTo>
                  <a:lnTo>
                    <a:pt x="0" y="3588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3588"/>
                  </a:lnTo>
                  <a:lnTo>
                    <a:pt x="18365" y="3588"/>
                  </a:lnTo>
                  <a:lnTo>
                    <a:pt x="18365" y="1332"/>
                  </a:lnTo>
                  <a:close/>
                  <a:moveTo>
                    <a:pt x="5687" y="1775"/>
                  </a:moveTo>
                  <a:lnTo>
                    <a:pt x="15809" y="1775"/>
                  </a:lnTo>
                  <a:lnTo>
                    <a:pt x="15809" y="3588"/>
                  </a:lnTo>
                  <a:lnTo>
                    <a:pt x="5687" y="3588"/>
                  </a:lnTo>
                  <a:lnTo>
                    <a:pt x="5687" y="1775"/>
                  </a:lnTo>
                  <a:close/>
                  <a:moveTo>
                    <a:pt x="18365" y="13944"/>
                  </a:moveTo>
                  <a:lnTo>
                    <a:pt x="18365" y="14129"/>
                  </a:lnTo>
                  <a:lnTo>
                    <a:pt x="18209" y="14277"/>
                  </a:lnTo>
                  <a:lnTo>
                    <a:pt x="18052" y="14351"/>
                  </a:lnTo>
                  <a:lnTo>
                    <a:pt x="17739" y="14388"/>
                  </a:lnTo>
                  <a:lnTo>
                    <a:pt x="13304" y="14388"/>
                  </a:lnTo>
                  <a:lnTo>
                    <a:pt x="13304" y="17568"/>
                  </a:lnTo>
                  <a:lnTo>
                    <a:pt x="13252" y="17716"/>
                  </a:lnTo>
                  <a:lnTo>
                    <a:pt x="13148" y="17864"/>
                  </a:lnTo>
                  <a:lnTo>
                    <a:pt x="12939" y="17938"/>
                  </a:lnTo>
                  <a:lnTo>
                    <a:pt x="12678" y="18012"/>
                  </a:lnTo>
                  <a:lnTo>
                    <a:pt x="8870" y="18012"/>
                  </a:lnTo>
                  <a:lnTo>
                    <a:pt x="8609" y="17938"/>
                  </a:lnTo>
                  <a:lnTo>
                    <a:pt x="8400" y="17864"/>
                  </a:lnTo>
                  <a:lnTo>
                    <a:pt x="8296" y="17716"/>
                  </a:lnTo>
                  <a:lnTo>
                    <a:pt x="8243" y="17568"/>
                  </a:lnTo>
                  <a:lnTo>
                    <a:pt x="8243" y="14388"/>
                  </a:lnTo>
                  <a:lnTo>
                    <a:pt x="3757" y="14388"/>
                  </a:lnTo>
                  <a:lnTo>
                    <a:pt x="3548" y="14351"/>
                  </a:lnTo>
                  <a:lnTo>
                    <a:pt x="3339" y="14277"/>
                  </a:lnTo>
                  <a:lnTo>
                    <a:pt x="3235" y="14129"/>
                  </a:lnTo>
                  <a:lnTo>
                    <a:pt x="3130" y="13944"/>
                  </a:lnTo>
                  <a:lnTo>
                    <a:pt x="3130" y="11244"/>
                  </a:lnTo>
                  <a:lnTo>
                    <a:pt x="3235" y="11096"/>
                  </a:lnTo>
                  <a:lnTo>
                    <a:pt x="3339" y="10911"/>
                  </a:lnTo>
                  <a:lnTo>
                    <a:pt x="3548" y="10837"/>
                  </a:lnTo>
                  <a:lnTo>
                    <a:pt x="3757" y="10800"/>
                  </a:lnTo>
                  <a:lnTo>
                    <a:pt x="8243" y="10800"/>
                  </a:lnTo>
                  <a:lnTo>
                    <a:pt x="8243" y="7656"/>
                  </a:lnTo>
                  <a:lnTo>
                    <a:pt x="8296" y="7434"/>
                  </a:lnTo>
                  <a:lnTo>
                    <a:pt x="8400" y="7323"/>
                  </a:lnTo>
                  <a:lnTo>
                    <a:pt x="8609" y="7212"/>
                  </a:lnTo>
                  <a:lnTo>
                    <a:pt x="12939" y="7212"/>
                  </a:lnTo>
                  <a:lnTo>
                    <a:pt x="13148" y="7323"/>
                  </a:lnTo>
                  <a:lnTo>
                    <a:pt x="13252" y="7434"/>
                  </a:lnTo>
                  <a:lnTo>
                    <a:pt x="13304" y="7656"/>
                  </a:lnTo>
                  <a:lnTo>
                    <a:pt x="13304" y="10800"/>
                  </a:lnTo>
                  <a:lnTo>
                    <a:pt x="17739" y="10800"/>
                  </a:lnTo>
                  <a:lnTo>
                    <a:pt x="18052" y="10837"/>
                  </a:lnTo>
                  <a:lnTo>
                    <a:pt x="18209" y="10911"/>
                  </a:lnTo>
                  <a:lnTo>
                    <a:pt x="18365" y="11096"/>
                  </a:lnTo>
                  <a:lnTo>
                    <a:pt x="18365" y="13944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9" name="Freeform 86"/>
            <p:cNvSpPr/>
            <p:nvPr/>
          </p:nvSpPr>
          <p:spPr>
            <a:xfrm>
              <a:off x="11237818" y="3207449"/>
              <a:ext cx="72081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090" y="1153"/>
                  </a:moveTo>
                  <a:lnTo>
                    <a:pt x="14547" y="843"/>
                  </a:lnTo>
                  <a:lnTo>
                    <a:pt x="11461" y="399"/>
                  </a:lnTo>
                  <a:lnTo>
                    <a:pt x="9918" y="266"/>
                  </a:lnTo>
                  <a:lnTo>
                    <a:pt x="6392" y="89"/>
                  </a:lnTo>
                  <a:lnTo>
                    <a:pt x="4629" y="44"/>
                  </a:lnTo>
                  <a:lnTo>
                    <a:pt x="2645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4629" y="21600"/>
                  </a:lnTo>
                  <a:lnTo>
                    <a:pt x="6392" y="21556"/>
                  </a:lnTo>
                  <a:lnTo>
                    <a:pt x="8155" y="21423"/>
                  </a:lnTo>
                  <a:lnTo>
                    <a:pt x="9918" y="21334"/>
                  </a:lnTo>
                  <a:lnTo>
                    <a:pt x="13004" y="20979"/>
                  </a:lnTo>
                  <a:lnTo>
                    <a:pt x="14547" y="20757"/>
                  </a:lnTo>
                  <a:lnTo>
                    <a:pt x="16090" y="20491"/>
                  </a:lnTo>
                  <a:lnTo>
                    <a:pt x="17192" y="20181"/>
                  </a:lnTo>
                  <a:lnTo>
                    <a:pt x="18294" y="19915"/>
                  </a:lnTo>
                  <a:lnTo>
                    <a:pt x="19396" y="19560"/>
                  </a:lnTo>
                  <a:lnTo>
                    <a:pt x="20057" y="19294"/>
                  </a:lnTo>
                  <a:lnTo>
                    <a:pt x="20718" y="18894"/>
                  </a:lnTo>
                  <a:lnTo>
                    <a:pt x="20939" y="18584"/>
                  </a:lnTo>
                  <a:lnTo>
                    <a:pt x="21600" y="18185"/>
                  </a:lnTo>
                  <a:lnTo>
                    <a:pt x="21600" y="3371"/>
                  </a:lnTo>
                  <a:lnTo>
                    <a:pt x="20939" y="3060"/>
                  </a:lnTo>
                  <a:lnTo>
                    <a:pt x="20718" y="2661"/>
                  </a:lnTo>
                  <a:lnTo>
                    <a:pt x="20057" y="2351"/>
                  </a:lnTo>
                  <a:lnTo>
                    <a:pt x="19396" y="1996"/>
                  </a:lnTo>
                  <a:lnTo>
                    <a:pt x="18294" y="1730"/>
                  </a:lnTo>
                  <a:lnTo>
                    <a:pt x="17192" y="1419"/>
                  </a:lnTo>
                  <a:lnTo>
                    <a:pt x="16090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  <p:grpSp>
        <p:nvGrpSpPr>
          <p:cNvPr id="10" name="Grupa 9"/>
          <p:cNvGrpSpPr/>
          <p:nvPr/>
        </p:nvGrpSpPr>
        <p:grpSpPr>
          <a:xfrm>
            <a:off x="10934826" y="5931796"/>
            <a:ext cx="351088" cy="422606"/>
            <a:chOff x="10883973" y="5921747"/>
            <a:chExt cx="351088" cy="422606"/>
          </a:xfrm>
        </p:grpSpPr>
        <p:sp>
          <p:nvSpPr>
            <p:cNvPr id="11" name="Freeform 28"/>
            <p:cNvSpPr/>
            <p:nvPr/>
          </p:nvSpPr>
          <p:spPr>
            <a:xfrm>
              <a:off x="10883973" y="5921747"/>
              <a:ext cx="351088" cy="422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463" y="9009"/>
                  </a:moveTo>
                  <a:lnTo>
                    <a:pt x="12108" y="8935"/>
                  </a:lnTo>
                  <a:lnTo>
                    <a:pt x="11798" y="8862"/>
                  </a:lnTo>
                  <a:lnTo>
                    <a:pt x="11532" y="8751"/>
                  </a:lnTo>
                  <a:lnTo>
                    <a:pt x="11310" y="8603"/>
                  </a:lnTo>
                  <a:lnTo>
                    <a:pt x="11088" y="8382"/>
                  </a:lnTo>
                  <a:lnTo>
                    <a:pt x="10911" y="8160"/>
                  </a:lnTo>
                  <a:lnTo>
                    <a:pt x="10822" y="7902"/>
                  </a:lnTo>
                  <a:lnTo>
                    <a:pt x="10822" y="0"/>
                  </a:lnTo>
                  <a:lnTo>
                    <a:pt x="1641" y="0"/>
                  </a:lnTo>
                  <a:lnTo>
                    <a:pt x="1286" y="37"/>
                  </a:lnTo>
                  <a:lnTo>
                    <a:pt x="1020" y="111"/>
                  </a:lnTo>
                  <a:lnTo>
                    <a:pt x="710" y="222"/>
                  </a:lnTo>
                  <a:lnTo>
                    <a:pt x="488" y="369"/>
                  </a:lnTo>
                  <a:lnTo>
                    <a:pt x="310" y="628"/>
                  </a:lnTo>
                  <a:lnTo>
                    <a:pt x="133" y="812"/>
                  </a:lnTo>
                  <a:lnTo>
                    <a:pt x="44" y="1108"/>
                  </a:lnTo>
                  <a:lnTo>
                    <a:pt x="0" y="1329"/>
                  </a:lnTo>
                  <a:lnTo>
                    <a:pt x="0" y="20234"/>
                  </a:lnTo>
                  <a:lnTo>
                    <a:pt x="44" y="20529"/>
                  </a:lnTo>
                  <a:lnTo>
                    <a:pt x="133" y="20751"/>
                  </a:lnTo>
                  <a:lnTo>
                    <a:pt x="310" y="21009"/>
                  </a:lnTo>
                  <a:lnTo>
                    <a:pt x="488" y="21194"/>
                  </a:lnTo>
                  <a:lnTo>
                    <a:pt x="710" y="21342"/>
                  </a:lnTo>
                  <a:lnTo>
                    <a:pt x="1020" y="21452"/>
                  </a:lnTo>
                  <a:lnTo>
                    <a:pt x="1286" y="21563"/>
                  </a:lnTo>
                  <a:lnTo>
                    <a:pt x="1641" y="21600"/>
                  </a:lnTo>
                  <a:lnTo>
                    <a:pt x="19959" y="21600"/>
                  </a:lnTo>
                  <a:lnTo>
                    <a:pt x="20314" y="21563"/>
                  </a:lnTo>
                  <a:lnTo>
                    <a:pt x="20580" y="21452"/>
                  </a:lnTo>
                  <a:lnTo>
                    <a:pt x="20890" y="21342"/>
                  </a:lnTo>
                  <a:lnTo>
                    <a:pt x="21112" y="21194"/>
                  </a:lnTo>
                  <a:lnTo>
                    <a:pt x="21378" y="21009"/>
                  </a:lnTo>
                  <a:lnTo>
                    <a:pt x="21511" y="20751"/>
                  </a:lnTo>
                  <a:lnTo>
                    <a:pt x="21600" y="20529"/>
                  </a:lnTo>
                  <a:lnTo>
                    <a:pt x="21600" y="9009"/>
                  </a:lnTo>
                  <a:lnTo>
                    <a:pt x="12463" y="9009"/>
                  </a:lnTo>
                  <a:close/>
                  <a:moveTo>
                    <a:pt x="17298" y="17538"/>
                  </a:moveTo>
                  <a:lnTo>
                    <a:pt x="17253" y="17723"/>
                  </a:lnTo>
                  <a:lnTo>
                    <a:pt x="17165" y="17834"/>
                  </a:lnTo>
                  <a:lnTo>
                    <a:pt x="16943" y="17945"/>
                  </a:lnTo>
                  <a:lnTo>
                    <a:pt x="4657" y="17945"/>
                  </a:lnTo>
                  <a:lnTo>
                    <a:pt x="4524" y="17834"/>
                  </a:lnTo>
                  <a:lnTo>
                    <a:pt x="4347" y="17723"/>
                  </a:lnTo>
                  <a:lnTo>
                    <a:pt x="4302" y="17538"/>
                  </a:lnTo>
                  <a:lnTo>
                    <a:pt x="4302" y="16652"/>
                  </a:lnTo>
                  <a:lnTo>
                    <a:pt x="4347" y="16431"/>
                  </a:lnTo>
                  <a:lnTo>
                    <a:pt x="4524" y="16320"/>
                  </a:lnTo>
                  <a:lnTo>
                    <a:pt x="4657" y="16209"/>
                  </a:lnTo>
                  <a:lnTo>
                    <a:pt x="4879" y="16172"/>
                  </a:lnTo>
                  <a:lnTo>
                    <a:pt x="16766" y="16172"/>
                  </a:lnTo>
                  <a:lnTo>
                    <a:pt x="16943" y="16209"/>
                  </a:lnTo>
                  <a:lnTo>
                    <a:pt x="17165" y="16320"/>
                  </a:lnTo>
                  <a:lnTo>
                    <a:pt x="17253" y="16431"/>
                  </a:lnTo>
                  <a:lnTo>
                    <a:pt x="17298" y="16652"/>
                  </a:lnTo>
                  <a:lnTo>
                    <a:pt x="17298" y="17538"/>
                  </a:lnTo>
                  <a:close/>
                  <a:moveTo>
                    <a:pt x="17298" y="13920"/>
                  </a:moveTo>
                  <a:lnTo>
                    <a:pt x="17253" y="14105"/>
                  </a:lnTo>
                  <a:lnTo>
                    <a:pt x="17165" y="14252"/>
                  </a:lnTo>
                  <a:lnTo>
                    <a:pt x="16943" y="14326"/>
                  </a:lnTo>
                  <a:lnTo>
                    <a:pt x="16766" y="14363"/>
                  </a:lnTo>
                  <a:lnTo>
                    <a:pt x="4879" y="14363"/>
                  </a:lnTo>
                  <a:lnTo>
                    <a:pt x="4657" y="14326"/>
                  </a:lnTo>
                  <a:lnTo>
                    <a:pt x="4524" y="14252"/>
                  </a:lnTo>
                  <a:lnTo>
                    <a:pt x="4347" y="14105"/>
                  </a:lnTo>
                  <a:lnTo>
                    <a:pt x="4302" y="13920"/>
                  </a:lnTo>
                  <a:lnTo>
                    <a:pt x="4302" y="13034"/>
                  </a:lnTo>
                  <a:lnTo>
                    <a:pt x="4347" y="12849"/>
                  </a:lnTo>
                  <a:lnTo>
                    <a:pt x="4524" y="12702"/>
                  </a:lnTo>
                  <a:lnTo>
                    <a:pt x="4657" y="12628"/>
                  </a:lnTo>
                  <a:lnTo>
                    <a:pt x="4879" y="12591"/>
                  </a:lnTo>
                  <a:lnTo>
                    <a:pt x="16766" y="12591"/>
                  </a:lnTo>
                  <a:lnTo>
                    <a:pt x="16943" y="12628"/>
                  </a:lnTo>
                  <a:lnTo>
                    <a:pt x="17165" y="12702"/>
                  </a:lnTo>
                  <a:lnTo>
                    <a:pt x="17253" y="12849"/>
                  </a:lnTo>
                  <a:lnTo>
                    <a:pt x="17298" y="13034"/>
                  </a:lnTo>
                  <a:lnTo>
                    <a:pt x="17298" y="13920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12" name="Freeform 29"/>
            <p:cNvSpPr/>
            <p:nvPr/>
          </p:nvSpPr>
          <p:spPr>
            <a:xfrm>
              <a:off x="11094191" y="5921747"/>
              <a:ext cx="140870" cy="1408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802" y="15892"/>
                  </a:moveTo>
                  <a:lnTo>
                    <a:pt x="5036" y="2126"/>
                  </a:lnTo>
                  <a:lnTo>
                    <a:pt x="4477" y="1679"/>
                  </a:lnTo>
                  <a:lnTo>
                    <a:pt x="3805" y="1343"/>
                  </a:lnTo>
                  <a:lnTo>
                    <a:pt x="3134" y="895"/>
                  </a:lnTo>
                  <a:lnTo>
                    <a:pt x="1679" y="336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264" y="19921"/>
                  </a:lnTo>
                  <a:lnTo>
                    <a:pt x="20593" y="18466"/>
                  </a:lnTo>
                  <a:lnTo>
                    <a:pt x="20257" y="17683"/>
                  </a:lnTo>
                  <a:lnTo>
                    <a:pt x="19362" y="16564"/>
                  </a:lnTo>
                  <a:lnTo>
                    <a:pt x="18802" y="15892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51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Uwagi praktyczne…</a:t>
            </a:r>
            <a:endParaRPr/>
          </a:p>
        </p:txBody>
      </p:sp>
      <p:sp>
        <p:nvSpPr>
          <p:cNvPr id="539" name="Google Shape;539;p51"/>
          <p:cNvSpPr>
            <a:spLocks noGrp="1"/>
          </p:cNvSpPr>
          <p:nvPr>
            <p:ph type="dgm" idx="2"/>
          </p:nvPr>
        </p:nvSpPr>
        <p:spPr>
          <a:xfrm>
            <a:off x="503249" y="2074875"/>
            <a:ext cx="10261200" cy="389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400" dirty="0"/>
              <a:t>W przypadku powzięcia przez komisję konkursową uzasadnionego podejrzenia </a:t>
            </a:r>
            <a:br>
              <a:rPr lang="pl-PL" sz="2400" dirty="0"/>
            </a:br>
            <a:r>
              <a:rPr lang="pl-PL" sz="2400" dirty="0"/>
              <a:t>o celowym oraz  mającym wpływ na wybór oferty podania nieprawdziwych danych w ofercie, tzw. „kłamstwo ofertowe”, istnieje obowiązek złożenia stosownego zawiadomienia do Prokuratury. 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>
              <a:buNone/>
            </a:pPr>
            <a:r>
              <a:rPr lang="pl-PL" sz="2400" dirty="0"/>
              <a:t>Zgodnie z art. 193 pkt. 7 ustawy o świadczeniach opieki zdrowotnej finansowanych ze środków publicznych: </a:t>
            </a:r>
            <a:r>
              <a:rPr lang="pl-PL" sz="2400" i="1" dirty="0"/>
              <a:t>Kto podaje w ofercie złożonej w postępowaniu w sprawie zawarcia umowy o udzielanie świadczeń opieki zdrowotnej finansowanych przez Fundusz nieprawdziwe informacje i dane, podlega karze grzywny.</a:t>
            </a:r>
            <a:endParaRPr sz="2400" i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5;p29"/>
          <p:cNvSpPr/>
          <p:nvPr/>
        </p:nvSpPr>
        <p:spPr>
          <a:xfrm>
            <a:off x="607674" y="157818"/>
            <a:ext cx="8360479" cy="941221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86;p29"/>
          <p:cNvSpPr txBox="1">
            <a:spLocks noGrp="1"/>
          </p:cNvSpPr>
          <p:nvPr>
            <p:ph type="title"/>
          </p:nvPr>
        </p:nvSpPr>
        <p:spPr>
          <a:xfrm>
            <a:off x="607668" y="131568"/>
            <a:ext cx="6865793" cy="967471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710" dirty="0">
                <a:solidFill>
                  <a:schemeClr val="accent1"/>
                </a:solidFill>
              </a:rPr>
              <a:t>NOCNA i ŚWIĄTECZNA OPIEKA ZDROWOTNA</a:t>
            </a:r>
            <a:endParaRPr sz="2710" dirty="0">
              <a:solidFill>
                <a:schemeClr val="accent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03385" y="2321169"/>
            <a:ext cx="4264269" cy="180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8" name="Google Shape;277;p28"/>
          <p:cNvSpPr>
            <a:spLocks noGrp="1"/>
          </p:cNvSpPr>
          <p:nvPr>
            <p:ph type="dgm" idx="2"/>
          </p:nvPr>
        </p:nvSpPr>
        <p:spPr>
          <a:xfrm>
            <a:off x="607668" y="1125288"/>
            <a:ext cx="8545124" cy="503291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Ustawa z dnia 27 sierpnia 2004 r. o świadczeniach opieki zdrowotnej finansowanych ze środków publicznych (Dz. U. z 2021 r. poz. 1285 z </a:t>
            </a:r>
            <a:r>
              <a:rPr lang="pl-PL" sz="2000" b="1" dirty="0" err="1"/>
              <a:t>późn</a:t>
            </a:r>
            <a:r>
              <a:rPr lang="pl-PL" sz="2000" b="1" dirty="0"/>
              <a:t>. zm.)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1800" dirty="0"/>
          </a:p>
          <a:p>
            <a:pPr marL="285750" indent="-28575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art. 132 b ust. 1 - </a:t>
            </a:r>
            <a:r>
              <a:rPr lang="pl-PL" sz="1800" b="1" dirty="0"/>
              <a:t>obowiązek</a:t>
            </a:r>
            <a:r>
              <a:rPr lang="pl-PL" sz="1800" dirty="0"/>
              <a:t> realizacji świadczeń nocnej i świątecznej opieki zdrowotnej przez podmioty zakwalifikowane do systemu podstawowego szpitalnego zabezpieczania świadczeń opieki zdrowotnej (PSZ) – </a:t>
            </a:r>
            <a:r>
              <a:rPr lang="pl-PL" sz="1800" b="1" dirty="0"/>
              <a:t>szpitale I, II, III stopnia oraz pediatryczne</a:t>
            </a:r>
            <a:r>
              <a:rPr lang="pl-PL" sz="1800" dirty="0"/>
              <a:t> posiadające IP lub SOR,</a:t>
            </a:r>
          </a:p>
          <a:p>
            <a:pPr marL="285750" indent="-28575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art. 132 b ust. 2 – </a:t>
            </a:r>
            <a:r>
              <a:rPr lang="pl-PL" sz="1800" b="1" dirty="0"/>
              <a:t>możliwość</a:t>
            </a:r>
            <a:r>
              <a:rPr lang="pl-PL" sz="1800" dirty="0"/>
              <a:t> realizacji świadczeń nocnej i świątecznej opieki zdrowotnej przez podmioty zakwalifikowane do systemu podstawowego szpitalnego zabezpieczania świadczeń opieki zdrowotnej (PSZ) – </a:t>
            </a:r>
            <a:r>
              <a:rPr lang="pl-PL" sz="1800" b="1" dirty="0"/>
              <a:t>szpitale ogólnopolskie</a:t>
            </a:r>
            <a:r>
              <a:rPr lang="pl-PL" sz="1800" dirty="0"/>
              <a:t> posiadające IP lub SOR po złożeniu przez świadczeniodawcę wniosku o umożliwienie udzielania tych świadczeń do Prezesa Funduszu i uwzględnieniu ich w wykazie PSZ,</a:t>
            </a:r>
          </a:p>
          <a:p>
            <a:pPr marL="285750" indent="-28575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w przypadku braku zabezpieczenia świadczeń nocnej i świątecznej opieki zdrowotnej przez powyższych świadczeniodawców </a:t>
            </a:r>
            <a:r>
              <a:rPr lang="pl-PL" sz="1800" b="1" dirty="0"/>
              <a:t>stosuje się przepisy dotyczące konkursu ofert i rokowań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1800" dirty="0"/>
          </a:p>
        </p:txBody>
      </p:sp>
      <p:sp>
        <p:nvSpPr>
          <p:cNvPr id="9" name="Google Shape;213;p23"/>
          <p:cNvSpPr/>
          <p:nvPr/>
        </p:nvSpPr>
        <p:spPr>
          <a:xfrm>
            <a:off x="9504486" y="2526065"/>
            <a:ext cx="2097053" cy="27202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463" y="9009"/>
                </a:moveTo>
                <a:lnTo>
                  <a:pt x="12108" y="8935"/>
                </a:lnTo>
                <a:lnTo>
                  <a:pt x="11798" y="8862"/>
                </a:lnTo>
                <a:lnTo>
                  <a:pt x="11532" y="8751"/>
                </a:lnTo>
                <a:lnTo>
                  <a:pt x="11310" y="8603"/>
                </a:lnTo>
                <a:lnTo>
                  <a:pt x="11088" y="8382"/>
                </a:lnTo>
                <a:lnTo>
                  <a:pt x="10911" y="8160"/>
                </a:lnTo>
                <a:lnTo>
                  <a:pt x="10822" y="7902"/>
                </a:lnTo>
                <a:lnTo>
                  <a:pt x="10822" y="0"/>
                </a:lnTo>
                <a:lnTo>
                  <a:pt x="1641" y="0"/>
                </a:lnTo>
                <a:lnTo>
                  <a:pt x="1286" y="37"/>
                </a:lnTo>
                <a:lnTo>
                  <a:pt x="1020" y="111"/>
                </a:lnTo>
                <a:lnTo>
                  <a:pt x="710" y="222"/>
                </a:lnTo>
                <a:lnTo>
                  <a:pt x="488" y="369"/>
                </a:lnTo>
                <a:lnTo>
                  <a:pt x="310" y="628"/>
                </a:lnTo>
                <a:lnTo>
                  <a:pt x="133" y="812"/>
                </a:lnTo>
                <a:lnTo>
                  <a:pt x="44" y="1108"/>
                </a:lnTo>
                <a:lnTo>
                  <a:pt x="0" y="1329"/>
                </a:lnTo>
                <a:lnTo>
                  <a:pt x="0" y="20234"/>
                </a:lnTo>
                <a:lnTo>
                  <a:pt x="44" y="20529"/>
                </a:lnTo>
                <a:lnTo>
                  <a:pt x="133" y="20751"/>
                </a:lnTo>
                <a:lnTo>
                  <a:pt x="310" y="21009"/>
                </a:lnTo>
                <a:lnTo>
                  <a:pt x="488" y="21194"/>
                </a:lnTo>
                <a:lnTo>
                  <a:pt x="710" y="21342"/>
                </a:lnTo>
                <a:lnTo>
                  <a:pt x="1020" y="21452"/>
                </a:lnTo>
                <a:lnTo>
                  <a:pt x="1286" y="21563"/>
                </a:lnTo>
                <a:lnTo>
                  <a:pt x="1641" y="21600"/>
                </a:lnTo>
                <a:lnTo>
                  <a:pt x="19959" y="21600"/>
                </a:lnTo>
                <a:lnTo>
                  <a:pt x="20314" y="21563"/>
                </a:lnTo>
                <a:lnTo>
                  <a:pt x="20580" y="21452"/>
                </a:lnTo>
                <a:lnTo>
                  <a:pt x="20890" y="21342"/>
                </a:lnTo>
                <a:lnTo>
                  <a:pt x="21112" y="21194"/>
                </a:lnTo>
                <a:lnTo>
                  <a:pt x="21378" y="21009"/>
                </a:lnTo>
                <a:lnTo>
                  <a:pt x="21511" y="20751"/>
                </a:lnTo>
                <a:lnTo>
                  <a:pt x="21600" y="20529"/>
                </a:lnTo>
                <a:lnTo>
                  <a:pt x="21600" y="9009"/>
                </a:lnTo>
                <a:lnTo>
                  <a:pt x="12463" y="9009"/>
                </a:lnTo>
                <a:close/>
                <a:moveTo>
                  <a:pt x="17298" y="17538"/>
                </a:moveTo>
                <a:lnTo>
                  <a:pt x="17253" y="17723"/>
                </a:lnTo>
                <a:lnTo>
                  <a:pt x="17165" y="17834"/>
                </a:lnTo>
                <a:lnTo>
                  <a:pt x="16943" y="17945"/>
                </a:lnTo>
                <a:lnTo>
                  <a:pt x="4657" y="17945"/>
                </a:lnTo>
                <a:lnTo>
                  <a:pt x="4524" y="17834"/>
                </a:lnTo>
                <a:lnTo>
                  <a:pt x="4347" y="17723"/>
                </a:lnTo>
                <a:lnTo>
                  <a:pt x="4302" y="17538"/>
                </a:lnTo>
                <a:lnTo>
                  <a:pt x="4302" y="16652"/>
                </a:lnTo>
                <a:lnTo>
                  <a:pt x="4347" y="16431"/>
                </a:lnTo>
                <a:lnTo>
                  <a:pt x="4524" y="16320"/>
                </a:lnTo>
                <a:lnTo>
                  <a:pt x="4657" y="16209"/>
                </a:lnTo>
                <a:lnTo>
                  <a:pt x="4879" y="16172"/>
                </a:lnTo>
                <a:lnTo>
                  <a:pt x="16766" y="16172"/>
                </a:lnTo>
                <a:lnTo>
                  <a:pt x="16943" y="16209"/>
                </a:lnTo>
                <a:lnTo>
                  <a:pt x="17165" y="16320"/>
                </a:lnTo>
                <a:lnTo>
                  <a:pt x="17253" y="16431"/>
                </a:lnTo>
                <a:lnTo>
                  <a:pt x="17298" y="16652"/>
                </a:lnTo>
                <a:lnTo>
                  <a:pt x="17298" y="17538"/>
                </a:lnTo>
                <a:close/>
                <a:moveTo>
                  <a:pt x="17298" y="13920"/>
                </a:moveTo>
                <a:lnTo>
                  <a:pt x="17253" y="14105"/>
                </a:lnTo>
                <a:lnTo>
                  <a:pt x="17165" y="14252"/>
                </a:lnTo>
                <a:lnTo>
                  <a:pt x="16943" y="14326"/>
                </a:lnTo>
                <a:lnTo>
                  <a:pt x="16766" y="14363"/>
                </a:lnTo>
                <a:lnTo>
                  <a:pt x="4879" y="14363"/>
                </a:lnTo>
                <a:lnTo>
                  <a:pt x="4657" y="14326"/>
                </a:lnTo>
                <a:lnTo>
                  <a:pt x="4524" y="14252"/>
                </a:lnTo>
                <a:lnTo>
                  <a:pt x="4347" y="14105"/>
                </a:lnTo>
                <a:lnTo>
                  <a:pt x="4302" y="13920"/>
                </a:lnTo>
                <a:lnTo>
                  <a:pt x="4302" y="13034"/>
                </a:lnTo>
                <a:lnTo>
                  <a:pt x="4347" y="12849"/>
                </a:lnTo>
                <a:lnTo>
                  <a:pt x="4524" y="12702"/>
                </a:lnTo>
                <a:lnTo>
                  <a:pt x="4657" y="12628"/>
                </a:lnTo>
                <a:lnTo>
                  <a:pt x="4879" y="12591"/>
                </a:lnTo>
                <a:lnTo>
                  <a:pt x="16766" y="12591"/>
                </a:lnTo>
                <a:lnTo>
                  <a:pt x="16943" y="12628"/>
                </a:lnTo>
                <a:lnTo>
                  <a:pt x="17165" y="12702"/>
                </a:lnTo>
                <a:lnTo>
                  <a:pt x="17253" y="12849"/>
                </a:lnTo>
                <a:lnTo>
                  <a:pt x="17298" y="13034"/>
                </a:lnTo>
                <a:lnTo>
                  <a:pt x="17298" y="1392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14;p23"/>
          <p:cNvSpPr/>
          <p:nvPr/>
        </p:nvSpPr>
        <p:spPr>
          <a:xfrm>
            <a:off x="10760048" y="2526065"/>
            <a:ext cx="841508" cy="9069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802" y="15892"/>
                </a:moveTo>
                <a:lnTo>
                  <a:pt x="5036" y="2126"/>
                </a:lnTo>
                <a:lnTo>
                  <a:pt x="4477" y="1679"/>
                </a:lnTo>
                <a:lnTo>
                  <a:pt x="3805" y="1343"/>
                </a:lnTo>
                <a:lnTo>
                  <a:pt x="3134" y="895"/>
                </a:lnTo>
                <a:lnTo>
                  <a:pt x="1679" y="336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264" y="19921"/>
                </a:lnTo>
                <a:lnTo>
                  <a:pt x="20593" y="18466"/>
                </a:lnTo>
                <a:lnTo>
                  <a:pt x="20257" y="17683"/>
                </a:lnTo>
                <a:lnTo>
                  <a:pt x="19362" y="16564"/>
                </a:lnTo>
                <a:lnTo>
                  <a:pt x="18802" y="15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56568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522514"/>
            <a:ext cx="8821632" cy="583809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Rozporządzenie Ministra Zdrowia z dnia 27 czerwca 2019 r. w sprawie szpitalnego oddziału ratunkowego (Dz.U. z 2021 r. poz. 2048)</a:t>
            </a:r>
          </a:p>
          <a:p>
            <a:pPr marL="285750" indent="-28575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§ 4 ust. 1 pkt 5 - szpitalny oddział ratunkowy organizuje się w szpitalu, w którym w lokalizacji oddziału znajduje się m.in. miejsce udzielania świadczeń nocnej i świątecznej opieki zdrowotnej</a:t>
            </a:r>
          </a:p>
          <a:p>
            <a:pPr marL="285750" indent="-28575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endParaRPr lang="pl-PL" sz="1800" dirty="0"/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Rozporządzenie Ministra Zdrowia z dnia 24 września 2013 r. w sprawie świadczeń gwarantowanych z zakresu podstawowej opieki zdrowotnej</a:t>
            </a:r>
            <a:br>
              <a:rPr lang="pl-PL" sz="2000" b="1" dirty="0"/>
            </a:br>
            <a:r>
              <a:rPr lang="pl-PL" sz="2000" b="1" dirty="0"/>
              <a:t>(Dz.U. z 2021 r. poz. 540 z </a:t>
            </a:r>
            <a:r>
              <a:rPr lang="pl-PL" sz="2000" b="1" dirty="0" err="1"/>
              <a:t>późn</a:t>
            </a:r>
            <a:r>
              <a:rPr lang="pl-PL" sz="2000" b="1" dirty="0"/>
              <a:t>. zm.) </a:t>
            </a:r>
          </a:p>
          <a:p>
            <a:pPr marL="342900" indent="-34290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wykaz świadczeń gwarantowanych nocnej i świątecznej opieki zdrowotnej oraz warunki ich realizacji – załącznik nr 5 do rozporządzenia</a:t>
            </a:r>
          </a:p>
          <a:p>
            <a:pPr marL="342900" indent="-34290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endParaRPr lang="pl-PL" sz="1800" dirty="0"/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Zarządzenie nr 51/2022/DSM Prezesa NFZ z dnia 14 kwietnia 2022r. w sprawie określenia warunków zawierania i realizacji umów w rodzaju podstawowa opieka zdrowotna w zakresie nocnej i świątecznej opieki zdrowotnej ze zm.</a:t>
            </a:r>
          </a:p>
          <a:p>
            <a:pPr marL="342900" indent="-342900">
              <a:buClr>
                <a:srgbClr val="FF6600"/>
              </a:buClr>
              <a:buSzPts val="1100"/>
              <a:buFont typeface="Wingdings" panose="05000000000000000000" pitchFamily="2" charset="2"/>
              <a:buChar char="v"/>
            </a:pPr>
            <a:r>
              <a:rPr lang="pl-PL" sz="1800" dirty="0"/>
              <a:t>zawiera „Katalog zakresów świadczeń” określonych kodami zakresu świadczeń kontraktowanych: 01.0000.159.16, 01.0000.160.16, 01.0000.161.16, 01.0000.162.16</a:t>
            </a:r>
          </a:p>
        </p:txBody>
      </p:sp>
      <p:sp>
        <p:nvSpPr>
          <p:cNvPr id="5" name="Google Shape;213;p23"/>
          <p:cNvSpPr/>
          <p:nvPr/>
        </p:nvSpPr>
        <p:spPr>
          <a:xfrm>
            <a:off x="9504486" y="2526065"/>
            <a:ext cx="2097053" cy="27202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463" y="9009"/>
                </a:moveTo>
                <a:lnTo>
                  <a:pt x="12108" y="8935"/>
                </a:lnTo>
                <a:lnTo>
                  <a:pt x="11798" y="8862"/>
                </a:lnTo>
                <a:lnTo>
                  <a:pt x="11532" y="8751"/>
                </a:lnTo>
                <a:lnTo>
                  <a:pt x="11310" y="8603"/>
                </a:lnTo>
                <a:lnTo>
                  <a:pt x="11088" y="8382"/>
                </a:lnTo>
                <a:lnTo>
                  <a:pt x="10911" y="8160"/>
                </a:lnTo>
                <a:lnTo>
                  <a:pt x="10822" y="7902"/>
                </a:lnTo>
                <a:lnTo>
                  <a:pt x="10822" y="0"/>
                </a:lnTo>
                <a:lnTo>
                  <a:pt x="1641" y="0"/>
                </a:lnTo>
                <a:lnTo>
                  <a:pt x="1286" y="37"/>
                </a:lnTo>
                <a:lnTo>
                  <a:pt x="1020" y="111"/>
                </a:lnTo>
                <a:lnTo>
                  <a:pt x="710" y="222"/>
                </a:lnTo>
                <a:lnTo>
                  <a:pt x="488" y="369"/>
                </a:lnTo>
                <a:lnTo>
                  <a:pt x="310" y="628"/>
                </a:lnTo>
                <a:lnTo>
                  <a:pt x="133" y="812"/>
                </a:lnTo>
                <a:lnTo>
                  <a:pt x="44" y="1108"/>
                </a:lnTo>
                <a:lnTo>
                  <a:pt x="0" y="1329"/>
                </a:lnTo>
                <a:lnTo>
                  <a:pt x="0" y="20234"/>
                </a:lnTo>
                <a:lnTo>
                  <a:pt x="44" y="20529"/>
                </a:lnTo>
                <a:lnTo>
                  <a:pt x="133" y="20751"/>
                </a:lnTo>
                <a:lnTo>
                  <a:pt x="310" y="21009"/>
                </a:lnTo>
                <a:lnTo>
                  <a:pt x="488" y="21194"/>
                </a:lnTo>
                <a:lnTo>
                  <a:pt x="710" y="21342"/>
                </a:lnTo>
                <a:lnTo>
                  <a:pt x="1020" y="21452"/>
                </a:lnTo>
                <a:lnTo>
                  <a:pt x="1286" y="21563"/>
                </a:lnTo>
                <a:lnTo>
                  <a:pt x="1641" y="21600"/>
                </a:lnTo>
                <a:lnTo>
                  <a:pt x="19959" y="21600"/>
                </a:lnTo>
                <a:lnTo>
                  <a:pt x="20314" y="21563"/>
                </a:lnTo>
                <a:lnTo>
                  <a:pt x="20580" y="21452"/>
                </a:lnTo>
                <a:lnTo>
                  <a:pt x="20890" y="21342"/>
                </a:lnTo>
                <a:lnTo>
                  <a:pt x="21112" y="21194"/>
                </a:lnTo>
                <a:lnTo>
                  <a:pt x="21378" y="21009"/>
                </a:lnTo>
                <a:lnTo>
                  <a:pt x="21511" y="20751"/>
                </a:lnTo>
                <a:lnTo>
                  <a:pt x="21600" y="20529"/>
                </a:lnTo>
                <a:lnTo>
                  <a:pt x="21600" y="9009"/>
                </a:lnTo>
                <a:lnTo>
                  <a:pt x="12463" y="9009"/>
                </a:lnTo>
                <a:close/>
                <a:moveTo>
                  <a:pt x="17298" y="17538"/>
                </a:moveTo>
                <a:lnTo>
                  <a:pt x="17253" y="17723"/>
                </a:lnTo>
                <a:lnTo>
                  <a:pt x="17165" y="17834"/>
                </a:lnTo>
                <a:lnTo>
                  <a:pt x="16943" y="17945"/>
                </a:lnTo>
                <a:lnTo>
                  <a:pt x="4657" y="17945"/>
                </a:lnTo>
                <a:lnTo>
                  <a:pt x="4524" y="17834"/>
                </a:lnTo>
                <a:lnTo>
                  <a:pt x="4347" y="17723"/>
                </a:lnTo>
                <a:lnTo>
                  <a:pt x="4302" y="17538"/>
                </a:lnTo>
                <a:lnTo>
                  <a:pt x="4302" y="16652"/>
                </a:lnTo>
                <a:lnTo>
                  <a:pt x="4347" y="16431"/>
                </a:lnTo>
                <a:lnTo>
                  <a:pt x="4524" y="16320"/>
                </a:lnTo>
                <a:lnTo>
                  <a:pt x="4657" y="16209"/>
                </a:lnTo>
                <a:lnTo>
                  <a:pt x="4879" y="16172"/>
                </a:lnTo>
                <a:lnTo>
                  <a:pt x="16766" y="16172"/>
                </a:lnTo>
                <a:lnTo>
                  <a:pt x="16943" y="16209"/>
                </a:lnTo>
                <a:lnTo>
                  <a:pt x="17165" y="16320"/>
                </a:lnTo>
                <a:lnTo>
                  <a:pt x="17253" y="16431"/>
                </a:lnTo>
                <a:lnTo>
                  <a:pt x="17298" y="16652"/>
                </a:lnTo>
                <a:lnTo>
                  <a:pt x="17298" y="17538"/>
                </a:lnTo>
                <a:close/>
                <a:moveTo>
                  <a:pt x="17298" y="13920"/>
                </a:moveTo>
                <a:lnTo>
                  <a:pt x="17253" y="14105"/>
                </a:lnTo>
                <a:lnTo>
                  <a:pt x="17165" y="14252"/>
                </a:lnTo>
                <a:lnTo>
                  <a:pt x="16943" y="14326"/>
                </a:lnTo>
                <a:lnTo>
                  <a:pt x="16766" y="14363"/>
                </a:lnTo>
                <a:lnTo>
                  <a:pt x="4879" y="14363"/>
                </a:lnTo>
                <a:lnTo>
                  <a:pt x="4657" y="14326"/>
                </a:lnTo>
                <a:lnTo>
                  <a:pt x="4524" y="14252"/>
                </a:lnTo>
                <a:lnTo>
                  <a:pt x="4347" y="14105"/>
                </a:lnTo>
                <a:lnTo>
                  <a:pt x="4302" y="13920"/>
                </a:lnTo>
                <a:lnTo>
                  <a:pt x="4302" y="13034"/>
                </a:lnTo>
                <a:lnTo>
                  <a:pt x="4347" y="12849"/>
                </a:lnTo>
                <a:lnTo>
                  <a:pt x="4524" y="12702"/>
                </a:lnTo>
                <a:lnTo>
                  <a:pt x="4657" y="12628"/>
                </a:lnTo>
                <a:lnTo>
                  <a:pt x="4879" y="12591"/>
                </a:lnTo>
                <a:lnTo>
                  <a:pt x="16766" y="12591"/>
                </a:lnTo>
                <a:lnTo>
                  <a:pt x="16943" y="12628"/>
                </a:lnTo>
                <a:lnTo>
                  <a:pt x="17165" y="12702"/>
                </a:lnTo>
                <a:lnTo>
                  <a:pt x="17253" y="12849"/>
                </a:lnTo>
                <a:lnTo>
                  <a:pt x="17298" y="13034"/>
                </a:lnTo>
                <a:lnTo>
                  <a:pt x="17298" y="1392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14;p23"/>
          <p:cNvSpPr/>
          <p:nvPr/>
        </p:nvSpPr>
        <p:spPr>
          <a:xfrm>
            <a:off x="10760048" y="2526065"/>
            <a:ext cx="841508" cy="9069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802" y="15892"/>
                </a:moveTo>
                <a:lnTo>
                  <a:pt x="5036" y="2126"/>
                </a:lnTo>
                <a:lnTo>
                  <a:pt x="4477" y="1679"/>
                </a:lnTo>
                <a:lnTo>
                  <a:pt x="3805" y="1343"/>
                </a:lnTo>
                <a:lnTo>
                  <a:pt x="3134" y="895"/>
                </a:lnTo>
                <a:lnTo>
                  <a:pt x="1679" y="336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264" y="19921"/>
                </a:lnTo>
                <a:lnTo>
                  <a:pt x="20593" y="18466"/>
                </a:lnTo>
                <a:lnTo>
                  <a:pt x="20257" y="17683"/>
                </a:lnTo>
                <a:lnTo>
                  <a:pt x="19362" y="16564"/>
                </a:lnTo>
                <a:lnTo>
                  <a:pt x="18802" y="15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310" dirty="0"/>
              <a:t>Zakresy świadczeń kontraktowanych</a:t>
            </a:r>
            <a:br>
              <a:rPr lang="pl-PL" sz="2310" dirty="0"/>
            </a:br>
            <a:br>
              <a:rPr lang="pl-PL" sz="2310" dirty="0"/>
            </a:br>
            <a:r>
              <a:rPr lang="pl-PL" sz="1800" dirty="0"/>
              <a:t>Zarządzenie nr 51/2022/DSM Prezesa NFZ z dnia 14 kwietnia 2022r. w sprawie określenia warunków zawierania i realizacji umów w rodzaju podstawowa opieka zdrowotna w zakresie nocnej i świątecznej opieki zdrowotnej ze zm.</a:t>
            </a:r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2090058"/>
            <a:ext cx="11393400" cy="387730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01.0000.159.16 </a:t>
            </a:r>
            <a:r>
              <a:rPr lang="pl-PL" sz="2000" dirty="0"/>
              <a:t>– </a:t>
            </a:r>
            <a:r>
              <a:rPr lang="pl-PL" sz="1800" dirty="0"/>
              <a:t>świadczenia nocnej i świątecznej opieki zdrowotnej udzielane w warunkach ambulatoryjnych </a:t>
            </a:r>
            <a:br>
              <a:rPr lang="pl-PL" sz="1800" dirty="0"/>
            </a:br>
            <a:r>
              <a:rPr lang="pl-PL" sz="1800" dirty="0"/>
              <a:t>i w miejscu zamieszkania lub pobytu świadczeniobiorcy na obszarze zabezpieczenia </a:t>
            </a:r>
            <a:r>
              <a:rPr lang="pl-PL" sz="1800" u="sng" dirty="0"/>
              <a:t>do 50 tys.</a:t>
            </a:r>
            <a:r>
              <a:rPr lang="pl-PL" sz="1800" dirty="0"/>
              <a:t> </a:t>
            </a:r>
            <a:br>
              <a:rPr lang="pl-PL" sz="1800" dirty="0"/>
            </a:br>
            <a:r>
              <a:rPr lang="pl-PL" sz="1800" dirty="0"/>
              <a:t>świadczeniobiorców </a:t>
            </a:r>
            <a:r>
              <a:rPr lang="pl-PL" sz="1800" u="sng" dirty="0"/>
              <a:t>w zakresie podstawowym</a:t>
            </a:r>
            <a:r>
              <a:rPr lang="pl-PL" sz="1800" dirty="0"/>
              <a:t>;</a:t>
            </a:r>
          </a:p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01.0000.160.16 </a:t>
            </a:r>
            <a:r>
              <a:rPr lang="pl-PL" sz="2000" dirty="0"/>
              <a:t>– </a:t>
            </a:r>
            <a:r>
              <a:rPr lang="pl-PL" sz="1800" dirty="0"/>
              <a:t>świadczenia nocnej i świątecznej opieki zdrowotnej udzielane w warunkach ambulatoryjnych </a:t>
            </a:r>
            <a:br>
              <a:rPr lang="pl-PL" sz="1800" dirty="0"/>
            </a:br>
            <a:r>
              <a:rPr lang="pl-PL" sz="1800" dirty="0"/>
              <a:t>i w miejscu zamieszkania lub pobytu świadczeniobiorcy na obszarze zabezpieczenia </a:t>
            </a:r>
            <a:r>
              <a:rPr lang="pl-PL" sz="1800" u="sng" dirty="0"/>
              <a:t>do 50 tys.</a:t>
            </a:r>
            <a:r>
              <a:rPr lang="pl-PL" sz="1800" dirty="0"/>
              <a:t> </a:t>
            </a:r>
            <a:br>
              <a:rPr lang="pl-PL" sz="1800" dirty="0"/>
            </a:br>
            <a:r>
              <a:rPr lang="pl-PL" sz="1800" dirty="0"/>
              <a:t>świadczeniobiorców </a:t>
            </a:r>
            <a:r>
              <a:rPr lang="pl-PL" sz="1800" u="sng" dirty="0"/>
              <a:t>w zakresie uzupełnionym</a:t>
            </a:r>
            <a:r>
              <a:rPr lang="pl-PL" sz="1800" dirty="0"/>
              <a:t>;</a:t>
            </a:r>
          </a:p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01.0000.161.16 </a:t>
            </a:r>
            <a:r>
              <a:rPr lang="pl-PL" sz="2000" dirty="0"/>
              <a:t>– </a:t>
            </a:r>
            <a:r>
              <a:rPr lang="pl-PL" sz="1800" dirty="0"/>
              <a:t>świadczenia nocnej i świątecznej opieki zdrowotnej udzielane w warunkach ambulatoryjnych </a:t>
            </a:r>
            <a:br>
              <a:rPr lang="pl-PL" sz="1800" dirty="0"/>
            </a:br>
            <a:r>
              <a:rPr lang="pl-PL" sz="1800" dirty="0"/>
              <a:t>i w miejscu zamieszkania lub pobytu świadczeniobiorcy na obszarze zabezpieczenia </a:t>
            </a:r>
            <a:r>
              <a:rPr lang="pl-PL" sz="1800" u="sng" dirty="0"/>
              <a:t>powyżej 50 tys.</a:t>
            </a:r>
            <a:r>
              <a:rPr lang="pl-PL" sz="1800" dirty="0"/>
              <a:t> świadczeniobiorców </a:t>
            </a:r>
            <a:r>
              <a:rPr lang="pl-PL" sz="1800" u="sng" dirty="0"/>
              <a:t>w zakresie podstawowym</a:t>
            </a:r>
            <a:r>
              <a:rPr lang="pl-PL" sz="2000" dirty="0"/>
              <a:t>;</a:t>
            </a:r>
          </a:p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01.0000.162.16 </a:t>
            </a:r>
            <a:r>
              <a:rPr lang="pl-PL" sz="2000" dirty="0"/>
              <a:t>– </a:t>
            </a:r>
            <a:r>
              <a:rPr lang="pl-PL" sz="1800" dirty="0"/>
              <a:t>świadczenia nocnej i świątecznej opieki zdrowotnej udzielane w warunkach ambulatoryjnych </a:t>
            </a:r>
            <a:br>
              <a:rPr lang="pl-PL" sz="1800" dirty="0"/>
            </a:br>
            <a:r>
              <a:rPr lang="pl-PL" sz="1800" dirty="0"/>
              <a:t>i w miejscu zamieszkania lub pobytu świadczeniobiorcy na obszarze zabezpieczenia </a:t>
            </a:r>
            <a:r>
              <a:rPr lang="pl-PL" sz="1800" u="sng" dirty="0"/>
              <a:t>powyżej 50 tys.</a:t>
            </a:r>
            <a:r>
              <a:rPr lang="pl-PL" sz="1800" dirty="0"/>
              <a:t> świadczeniobiorców </a:t>
            </a:r>
            <a:r>
              <a:rPr lang="pl-PL" sz="1800" u="sng" dirty="0"/>
              <a:t>w zakresie uzupełnionym</a:t>
            </a:r>
            <a:r>
              <a:rPr lang="pl-PL" sz="20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48923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310" dirty="0"/>
              <a:t>Świadczenia gwarantowane nocnej i świątecznej opieki zdrowotnej udzielanej </a:t>
            </a:r>
            <a:br>
              <a:rPr lang="pl-PL" sz="2310" dirty="0"/>
            </a:br>
            <a:r>
              <a:rPr lang="pl-PL" sz="2310" dirty="0"/>
              <a:t>w warunkach ambulatoryjnych są realizowane </a:t>
            </a:r>
            <a:br>
              <a:rPr lang="pl-PL" sz="2310" dirty="0"/>
            </a:br>
            <a:r>
              <a:rPr lang="pl-PL" sz="2310" dirty="0"/>
              <a:t>w zakresie podstawowym lub uzupełnionym</a:t>
            </a:r>
            <a:endParaRPr sz="231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2341266"/>
            <a:ext cx="11393400" cy="362609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zakres podstawowy </a:t>
            </a:r>
            <a:r>
              <a:rPr lang="pl-PL" sz="2000" dirty="0"/>
              <a:t>– jest to wariant, w którym realizacja świadczeń </a:t>
            </a:r>
            <a:r>
              <a:rPr lang="pl-PL" sz="2000" dirty="0" err="1"/>
              <a:t>NiŚOZ</a:t>
            </a:r>
            <a:r>
              <a:rPr lang="pl-PL" sz="2000" dirty="0"/>
              <a:t> udzielanej w warunkach ambulatoryjnych może być łączona z realizacją świadczeń w trybie hospitalizacji udzielanych w innych komórkach organizacyjnych świadczeniodawcy;</a:t>
            </a:r>
          </a:p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endParaRPr lang="pl-PL" sz="2000" dirty="0"/>
          </a:p>
          <a:p>
            <a:pPr indent="-457200">
              <a:buClr>
                <a:srgbClr val="FF6600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000" b="1" dirty="0"/>
              <a:t>zakres uzupełniony </a:t>
            </a:r>
            <a:r>
              <a:rPr lang="pl-PL" sz="2000" dirty="0"/>
              <a:t>– jest to wariant, w którym realizacja świadczeń nocnej i świątecznej opieki zdrowotnej udzielanej w warunkach ambulatoryjnych nie może być łączona z realizacją świadczeń </a:t>
            </a:r>
            <a:br>
              <a:rPr lang="pl-PL" sz="2000" dirty="0"/>
            </a:br>
            <a:r>
              <a:rPr lang="pl-PL" sz="2000" dirty="0"/>
              <a:t>w trybie hospitalizacji</a:t>
            </a:r>
          </a:p>
        </p:txBody>
      </p:sp>
    </p:spTree>
    <p:extLst>
      <p:ext uri="{BB962C8B-B14F-4D97-AF65-F5344CB8AC3E}">
        <p14:creationId xmlns:p14="http://schemas.microsoft.com/office/powerpoint/2010/main" val="4097233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310" dirty="0"/>
              <a:t>Zakres świadczeń nocnej i świątecznej opieki zdrowotnej </a:t>
            </a:r>
            <a:endParaRPr sz="2310" dirty="0"/>
          </a:p>
        </p:txBody>
      </p:sp>
      <p:sp>
        <p:nvSpPr>
          <p:cNvPr id="8" name="Prostokąt zaokrąglony 7"/>
          <p:cNvSpPr/>
          <p:nvPr/>
        </p:nvSpPr>
        <p:spPr>
          <a:xfrm>
            <a:off x="1215850" y="2824284"/>
            <a:ext cx="3225521" cy="194938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nocna i świąteczna opieka zdrowotna to: świadczenia </a:t>
            </a:r>
          </a:p>
          <a:p>
            <a:pPr algn="ctr"/>
            <a:r>
              <a:rPr lang="pl-PL" sz="1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lekarskie i pielęgniarskie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6802733" y="1930983"/>
            <a:ext cx="3707842" cy="162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udzielane w warunkach ambulatoryjnych </a:t>
            </a:r>
          </a:p>
          <a:p>
            <a:pPr algn="ctr"/>
            <a:endParaRPr lang="pl-P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 miejscu udzielania świadczeń)</a:t>
            </a:r>
          </a:p>
        </p:txBody>
      </p:sp>
      <p:sp>
        <p:nvSpPr>
          <p:cNvPr id="12" name="Prostokąt zaokrąglony 11"/>
          <p:cNvSpPr/>
          <p:nvPr/>
        </p:nvSpPr>
        <p:spPr>
          <a:xfrm>
            <a:off x="6802733" y="3798974"/>
            <a:ext cx="3707842" cy="162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udzielane w miejscu </a:t>
            </a:r>
          </a:p>
          <a:p>
            <a:pPr lvl="0"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zamieszkania lub pobytu świadczeniobiorcy</a:t>
            </a:r>
          </a:p>
          <a:p>
            <a:pPr lvl="0" algn="ctr"/>
            <a:endParaRPr lang="pl-P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(tzw. świadczenie „wyjazdowe”)</a:t>
            </a:r>
          </a:p>
        </p:txBody>
      </p:sp>
      <p:sp>
        <p:nvSpPr>
          <p:cNvPr id="10" name="Strzałka w prawo 9"/>
          <p:cNvSpPr/>
          <p:nvPr/>
        </p:nvSpPr>
        <p:spPr>
          <a:xfrm rot="20389455">
            <a:off x="4883499" y="2743200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 rot="1333419">
            <a:off x="4879267" y="4243272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10556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310" dirty="0"/>
              <a:t>Tryb ambulatoryjny</a:t>
            </a:r>
            <a:endParaRPr sz="2310" dirty="0"/>
          </a:p>
        </p:txBody>
      </p:sp>
      <p:sp>
        <p:nvSpPr>
          <p:cNvPr id="8" name="Prostokąt zaokrąglony 7"/>
          <p:cNvSpPr/>
          <p:nvPr/>
        </p:nvSpPr>
        <p:spPr>
          <a:xfrm>
            <a:off x="1215850" y="2824284"/>
            <a:ext cx="3225521" cy="194938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zakres świadczenia udzielanego w warunkach ambulatoryjnych</a:t>
            </a:r>
          </a:p>
        </p:txBody>
      </p:sp>
      <p:sp>
        <p:nvSpPr>
          <p:cNvPr id="9" name="Prostokąt zaokrąglony 8"/>
          <p:cNvSpPr/>
          <p:nvPr/>
        </p:nvSpPr>
        <p:spPr>
          <a:xfrm>
            <a:off x="6802733" y="1930983"/>
            <a:ext cx="3707842" cy="162783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Porada lekarska </a:t>
            </a:r>
          </a:p>
          <a:p>
            <a:pPr algn="ctr"/>
            <a:endParaRPr lang="pl-P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 bezpośrednim kontakcie lub na odległość przy użyciu systemów teleinformatycznych lub systemów łączności)</a:t>
            </a:r>
          </a:p>
        </p:txBody>
      </p:sp>
      <p:sp>
        <p:nvSpPr>
          <p:cNvPr id="12" name="Prostokąt zaokrąglony 11"/>
          <p:cNvSpPr/>
          <p:nvPr/>
        </p:nvSpPr>
        <p:spPr>
          <a:xfrm>
            <a:off x="6802733" y="3798974"/>
            <a:ext cx="3707842" cy="162783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Świadczenia pielęgniarki </a:t>
            </a:r>
          </a:p>
          <a:p>
            <a:pPr lvl="0" algn="ctr"/>
            <a:endParaRPr lang="pl-PL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(doraźne i wynikające z potrzeby zachowania ciągłości leczenia lub pielęgnacji zlecone przez lekarza ubezpieczenia zdrowotnego)</a:t>
            </a:r>
          </a:p>
        </p:txBody>
      </p:sp>
      <p:sp>
        <p:nvSpPr>
          <p:cNvPr id="10" name="Strzałka w prawo 9"/>
          <p:cNvSpPr/>
          <p:nvPr/>
        </p:nvSpPr>
        <p:spPr>
          <a:xfrm rot="20389455">
            <a:off x="4883499" y="2743200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 rot="1333419">
            <a:off x="4879267" y="4243272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4428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310" dirty="0"/>
              <a:t>Tryb „wyjazdowy”</a:t>
            </a:r>
            <a:endParaRPr sz="2310" dirty="0"/>
          </a:p>
        </p:txBody>
      </p:sp>
      <p:sp>
        <p:nvSpPr>
          <p:cNvPr id="8" name="Prostokąt zaokrąglony 7"/>
          <p:cNvSpPr/>
          <p:nvPr/>
        </p:nvSpPr>
        <p:spPr>
          <a:xfrm>
            <a:off x="1215850" y="2824284"/>
            <a:ext cx="3225521" cy="194938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zakres świadczenia „wyjazdowego”</a:t>
            </a:r>
          </a:p>
          <a:p>
            <a:pPr algn="ctr"/>
            <a:endParaRPr lang="pl-PL" sz="1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miejscu  zamieszkania lub pobytu świadczeniobiorcy</a:t>
            </a:r>
          </a:p>
          <a:p>
            <a:pPr algn="ctr"/>
            <a:endParaRPr lang="pl-PL" sz="1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6802733" y="1930983"/>
            <a:ext cx="3707842" cy="162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Porada lekarska </a:t>
            </a:r>
          </a:p>
          <a:p>
            <a:pPr algn="ctr"/>
            <a:endParaRPr lang="pl-PL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 bezpośrednim kontakcie)</a:t>
            </a:r>
          </a:p>
        </p:txBody>
      </p:sp>
      <p:sp>
        <p:nvSpPr>
          <p:cNvPr id="12" name="Prostokąt zaokrąglony 11"/>
          <p:cNvSpPr/>
          <p:nvPr/>
        </p:nvSpPr>
        <p:spPr>
          <a:xfrm>
            <a:off x="6802733" y="3798974"/>
            <a:ext cx="3707842" cy="162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Świadczenia pielęgniarki </a:t>
            </a:r>
          </a:p>
          <a:p>
            <a:pPr lvl="0" algn="ctr"/>
            <a:endParaRPr lang="pl-PL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pl-PL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(doraźne i wynikające z potrzeby zachowania ciągłości leczenia lub pielęgnacji zlecone przez lekarza ubezpieczenia zdrowotnego)</a:t>
            </a:r>
          </a:p>
        </p:txBody>
      </p:sp>
      <p:sp>
        <p:nvSpPr>
          <p:cNvPr id="10" name="Strzałka w prawo 9"/>
          <p:cNvSpPr/>
          <p:nvPr/>
        </p:nvSpPr>
        <p:spPr>
          <a:xfrm rot="20389455">
            <a:off x="4883499" y="2743200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 rot="1333419">
            <a:off x="4879267" y="4243272"/>
            <a:ext cx="1587639" cy="36174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008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Gdzie i kiedy można zapoznać się ze szczegółowymi warunkami postępowania?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"/>
          </p:nvPr>
        </p:nvSpPr>
        <p:spPr>
          <a:xfrm>
            <a:off x="438806" y="1804865"/>
            <a:ext cx="3987080" cy="4351338"/>
          </a:xfrm>
        </p:spPr>
        <p:txBody>
          <a:bodyPr>
            <a:normAutofit/>
          </a:bodyPr>
          <a:lstStyle/>
          <a:p>
            <a:r>
              <a:rPr lang="pl-PL" sz="2400" dirty="0"/>
              <a:t>Ogłoszenie zawiera szczegółowe informacje, </a:t>
            </a:r>
            <a:br>
              <a:rPr lang="pl-PL" sz="2400" dirty="0"/>
            </a:br>
            <a:r>
              <a:rPr lang="pl-PL" sz="2400" dirty="0"/>
              <a:t>od kiedy i gdzie można pobrać i zapoznać się z materiałami niezbędnymi do przygotowania oferty.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2"/>
          </p:nvPr>
        </p:nvSpPr>
        <p:spPr>
          <a:xfrm>
            <a:off x="6585437" y="1804865"/>
            <a:ext cx="5143501" cy="4351338"/>
          </a:xfrm>
        </p:spPr>
        <p:txBody>
          <a:bodyPr>
            <a:normAutofit/>
          </a:bodyPr>
          <a:lstStyle/>
          <a:p>
            <a:r>
              <a:rPr lang="pl-PL" sz="2400" dirty="0"/>
              <a:t>Materiały informacyjne są dostępne od dnia 14.12.2022 roku w siedzibie Śląskiego Oddziału Wojewódzkiego NFZ, Katowice, Kossutha 13 </a:t>
            </a:r>
            <a:br>
              <a:rPr lang="pl-PL" sz="2400" dirty="0"/>
            </a:br>
            <a:r>
              <a:rPr lang="pl-PL" sz="2400" dirty="0"/>
              <a:t>w godz. 8:00 -16:00 </a:t>
            </a:r>
            <a:br>
              <a:rPr lang="pl-PL" sz="2400" dirty="0"/>
            </a:br>
            <a:r>
              <a:rPr lang="pl-PL" sz="2400" dirty="0"/>
              <a:t>od poniedziałku do piątku oraz </a:t>
            </a:r>
            <a:br>
              <a:rPr lang="pl-PL" sz="2400" dirty="0"/>
            </a:br>
            <a:r>
              <a:rPr lang="pl-PL" sz="2400" dirty="0"/>
              <a:t>na stronie internetowej </a:t>
            </a:r>
            <a:br>
              <a:rPr lang="pl-PL" sz="2400" dirty="0"/>
            </a:br>
            <a:r>
              <a:rPr lang="pl-PL" sz="2400" dirty="0"/>
              <a:t>www.nfz-katowice.pl</a:t>
            </a:r>
          </a:p>
        </p:txBody>
      </p:sp>
      <p:sp>
        <p:nvSpPr>
          <p:cNvPr id="6" name="Google Shape;619;p61"/>
          <p:cNvSpPr/>
          <p:nvPr/>
        </p:nvSpPr>
        <p:spPr>
          <a:xfrm rot="16200000">
            <a:off x="5217193" y="2257268"/>
            <a:ext cx="576936" cy="162248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633" y="16976"/>
                </a:moveTo>
                <a:lnTo>
                  <a:pt x="14749" y="16976"/>
                </a:lnTo>
                <a:lnTo>
                  <a:pt x="14749" y="380"/>
                </a:lnTo>
                <a:lnTo>
                  <a:pt x="14588" y="222"/>
                </a:lnTo>
                <a:lnTo>
                  <a:pt x="14427" y="127"/>
                </a:lnTo>
                <a:lnTo>
                  <a:pt x="14104" y="0"/>
                </a:lnTo>
                <a:lnTo>
                  <a:pt x="7496" y="0"/>
                </a:lnTo>
                <a:lnTo>
                  <a:pt x="6931" y="222"/>
                </a:lnTo>
                <a:lnTo>
                  <a:pt x="6851" y="380"/>
                </a:lnTo>
                <a:lnTo>
                  <a:pt x="6851" y="16976"/>
                </a:lnTo>
                <a:lnTo>
                  <a:pt x="725" y="16976"/>
                </a:lnTo>
                <a:lnTo>
                  <a:pt x="403" y="17008"/>
                </a:lnTo>
                <a:lnTo>
                  <a:pt x="161" y="17103"/>
                </a:lnTo>
                <a:lnTo>
                  <a:pt x="81" y="17229"/>
                </a:lnTo>
                <a:lnTo>
                  <a:pt x="0" y="17293"/>
                </a:lnTo>
                <a:lnTo>
                  <a:pt x="0" y="17388"/>
                </a:lnTo>
                <a:lnTo>
                  <a:pt x="81" y="17483"/>
                </a:lnTo>
                <a:lnTo>
                  <a:pt x="242" y="17641"/>
                </a:lnTo>
                <a:lnTo>
                  <a:pt x="10075" y="21505"/>
                </a:lnTo>
                <a:lnTo>
                  <a:pt x="10478" y="21568"/>
                </a:lnTo>
                <a:lnTo>
                  <a:pt x="10800" y="21600"/>
                </a:lnTo>
                <a:lnTo>
                  <a:pt x="11122" y="21568"/>
                </a:lnTo>
                <a:lnTo>
                  <a:pt x="11525" y="21505"/>
                </a:lnTo>
                <a:lnTo>
                  <a:pt x="21278" y="17641"/>
                </a:lnTo>
                <a:lnTo>
                  <a:pt x="21519" y="17483"/>
                </a:lnTo>
                <a:lnTo>
                  <a:pt x="21600" y="17356"/>
                </a:lnTo>
                <a:lnTo>
                  <a:pt x="21519" y="17166"/>
                </a:lnTo>
                <a:lnTo>
                  <a:pt x="21358" y="17071"/>
                </a:lnTo>
                <a:lnTo>
                  <a:pt x="20955" y="16976"/>
                </a:lnTo>
                <a:lnTo>
                  <a:pt x="20633" y="169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46389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2009669"/>
            <a:ext cx="11393400" cy="417006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b="1" dirty="0"/>
              <a:t>Organizacja</a:t>
            </a:r>
            <a:r>
              <a:rPr lang="pl-PL" sz="2400" dirty="0"/>
              <a:t> </a:t>
            </a:r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r>
              <a:rPr lang="pl-PL" sz="1800" dirty="0"/>
              <a:t>świadczenia udzielane są: </a:t>
            </a:r>
            <a:br>
              <a:rPr lang="pl-PL" sz="1800" dirty="0"/>
            </a:br>
            <a:r>
              <a:rPr lang="pl-PL" sz="1800" dirty="0"/>
              <a:t>- od poniedziałku do piątku, w godzinach od 18</a:t>
            </a:r>
            <a:r>
              <a:rPr lang="pl-PL" sz="1800" baseline="30000" dirty="0"/>
              <a:t>00</a:t>
            </a:r>
            <a:r>
              <a:rPr lang="pl-PL" sz="1800" dirty="0"/>
              <a:t> do 8</a:t>
            </a:r>
            <a:r>
              <a:rPr lang="pl-PL" sz="1800" baseline="30000" dirty="0"/>
              <a:t>00</a:t>
            </a:r>
            <a:r>
              <a:rPr lang="pl-PL" sz="1800" dirty="0"/>
              <a:t> dnia następnego oraz </a:t>
            </a:r>
            <a:br>
              <a:rPr lang="pl-PL" sz="1800" dirty="0"/>
            </a:br>
            <a:r>
              <a:rPr lang="pl-PL" sz="1800" dirty="0"/>
              <a:t>- w soboty, niedziele i inne dni ustawowo wolne od pracy w godzinach od 8</a:t>
            </a:r>
            <a:r>
              <a:rPr lang="pl-PL" sz="1800" baseline="30000" dirty="0"/>
              <a:t>00</a:t>
            </a:r>
            <a:r>
              <a:rPr lang="pl-PL" sz="1800" dirty="0"/>
              <a:t> dnia danego do godziny 8</a:t>
            </a:r>
            <a:r>
              <a:rPr lang="pl-PL" sz="1800" baseline="30000" dirty="0"/>
              <a:t>00</a:t>
            </a:r>
            <a:r>
              <a:rPr lang="pl-PL" sz="1800" dirty="0"/>
              <a:t> dnia</a:t>
            </a:r>
            <a:br>
              <a:rPr lang="pl-PL" sz="1800" dirty="0"/>
            </a:br>
            <a:r>
              <a:rPr lang="pl-PL" sz="1800" dirty="0"/>
              <a:t>  następnego; </a:t>
            </a:r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endParaRPr lang="pl-PL" sz="400" dirty="0"/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r>
              <a:rPr lang="pl-PL" sz="1800" dirty="0"/>
              <a:t>świadczenia mogą być realizowane z udziałem podwykonawców po uzyskaniu zgody Dyrektora Oddziału NFZ, który ocenia zachowanie odpowiedniej dostępności do świadczeń na danym obszarze zabezpieczenia;</a:t>
            </a:r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endParaRPr lang="pl-PL" sz="400" dirty="0"/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r>
              <a:rPr lang="pl-PL" sz="1800" dirty="0"/>
              <a:t>przepisy zarządzenia dopuszczają możliwość lokalizacji miejsca wyczekiwania zespołu „wyjazdowego” w innej lokalizacji niż miejsce udzielania świadczeń, ale na obszarze zabezpieczenia wskazanym w postępowaniu; </a:t>
            </a:r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endParaRPr lang="pl-PL" sz="400" dirty="0"/>
          </a:p>
          <a:p>
            <a:pPr marL="342900" indent="-342900">
              <a:buClr>
                <a:srgbClr val="FF6600"/>
              </a:buClr>
              <a:buSzPct val="61000"/>
              <a:buFont typeface="Wingdings" panose="05000000000000000000" pitchFamily="2" charset="2"/>
              <a:buChar char="v"/>
            </a:pPr>
            <a:r>
              <a:rPr lang="pl-PL" sz="1800" b="1" u="sng" dirty="0"/>
              <a:t>miejsce udzielania świadczeń musi znajdować się na obszarze zabezpieczenia wskazanym w postępowaniu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2400" dirty="0"/>
          </a:p>
        </p:txBody>
      </p:sp>
      <p:sp>
        <p:nvSpPr>
          <p:cNvPr id="7" name="Google Shape;285;p29"/>
          <p:cNvSpPr/>
          <p:nvPr/>
        </p:nvSpPr>
        <p:spPr>
          <a:xfrm>
            <a:off x="491369" y="391375"/>
            <a:ext cx="10515594" cy="129945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86;p29"/>
          <p:cNvSpPr txBox="1">
            <a:spLocks/>
          </p:cNvSpPr>
          <p:nvPr/>
        </p:nvSpPr>
        <p:spPr>
          <a:xfrm>
            <a:off x="491363" y="365125"/>
            <a:ext cx="10360857" cy="1335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3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990"/>
            </a:pPr>
            <a:r>
              <a:rPr lang="pl-PL" sz="2710" dirty="0">
                <a:solidFill>
                  <a:schemeClr val="accent1"/>
                </a:solidFill>
              </a:rPr>
              <a:t>Organizacja, wymagania dotyczące personelu, wyposażenia i sprzętu</a:t>
            </a:r>
          </a:p>
        </p:txBody>
      </p:sp>
      <p:sp>
        <p:nvSpPr>
          <p:cNvPr id="6" name="Freeform 40"/>
          <p:cNvSpPr/>
          <p:nvPr/>
        </p:nvSpPr>
        <p:spPr>
          <a:xfrm>
            <a:off x="9652613" y="1900618"/>
            <a:ext cx="1199607" cy="10033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22" y="3521"/>
                </a:moveTo>
                <a:lnTo>
                  <a:pt x="20849" y="3299"/>
                </a:lnTo>
                <a:lnTo>
                  <a:pt x="20542" y="3172"/>
                </a:lnTo>
                <a:lnTo>
                  <a:pt x="20269" y="3108"/>
                </a:lnTo>
                <a:lnTo>
                  <a:pt x="19928" y="3077"/>
                </a:lnTo>
                <a:lnTo>
                  <a:pt x="18256" y="3077"/>
                </a:lnTo>
                <a:lnTo>
                  <a:pt x="18256" y="1713"/>
                </a:lnTo>
                <a:lnTo>
                  <a:pt x="18222" y="1522"/>
                </a:lnTo>
                <a:lnTo>
                  <a:pt x="18188" y="1364"/>
                </a:lnTo>
                <a:lnTo>
                  <a:pt x="18119" y="1142"/>
                </a:lnTo>
                <a:lnTo>
                  <a:pt x="18051" y="1015"/>
                </a:lnTo>
                <a:lnTo>
                  <a:pt x="17949" y="856"/>
                </a:lnTo>
                <a:lnTo>
                  <a:pt x="17812" y="666"/>
                </a:lnTo>
                <a:lnTo>
                  <a:pt x="17676" y="539"/>
                </a:lnTo>
                <a:lnTo>
                  <a:pt x="17335" y="285"/>
                </a:lnTo>
                <a:lnTo>
                  <a:pt x="17164" y="190"/>
                </a:lnTo>
                <a:lnTo>
                  <a:pt x="16993" y="127"/>
                </a:lnTo>
                <a:lnTo>
                  <a:pt x="16789" y="63"/>
                </a:lnTo>
                <a:lnTo>
                  <a:pt x="16618" y="32"/>
                </a:lnTo>
                <a:lnTo>
                  <a:pt x="16413" y="0"/>
                </a:lnTo>
                <a:lnTo>
                  <a:pt x="15185" y="0"/>
                </a:lnTo>
                <a:lnTo>
                  <a:pt x="14946" y="32"/>
                </a:lnTo>
                <a:lnTo>
                  <a:pt x="14775" y="63"/>
                </a:lnTo>
                <a:lnTo>
                  <a:pt x="14571" y="127"/>
                </a:lnTo>
                <a:lnTo>
                  <a:pt x="14400" y="190"/>
                </a:lnTo>
                <a:lnTo>
                  <a:pt x="14229" y="285"/>
                </a:lnTo>
                <a:lnTo>
                  <a:pt x="14059" y="412"/>
                </a:lnTo>
                <a:lnTo>
                  <a:pt x="13786" y="666"/>
                </a:lnTo>
                <a:lnTo>
                  <a:pt x="13615" y="856"/>
                </a:lnTo>
                <a:lnTo>
                  <a:pt x="13513" y="1015"/>
                </a:lnTo>
                <a:lnTo>
                  <a:pt x="13445" y="1142"/>
                </a:lnTo>
                <a:lnTo>
                  <a:pt x="13376" y="1364"/>
                </a:lnTo>
                <a:lnTo>
                  <a:pt x="13342" y="1522"/>
                </a:lnTo>
                <a:lnTo>
                  <a:pt x="13308" y="1713"/>
                </a:lnTo>
                <a:lnTo>
                  <a:pt x="13308" y="3077"/>
                </a:lnTo>
                <a:lnTo>
                  <a:pt x="8326" y="3077"/>
                </a:lnTo>
                <a:lnTo>
                  <a:pt x="8326" y="1903"/>
                </a:lnTo>
                <a:lnTo>
                  <a:pt x="8292" y="1713"/>
                </a:lnTo>
                <a:lnTo>
                  <a:pt x="8292" y="1522"/>
                </a:lnTo>
                <a:lnTo>
                  <a:pt x="8224" y="1364"/>
                </a:lnTo>
                <a:lnTo>
                  <a:pt x="8155" y="1142"/>
                </a:lnTo>
                <a:lnTo>
                  <a:pt x="8053" y="1015"/>
                </a:lnTo>
                <a:lnTo>
                  <a:pt x="7951" y="856"/>
                </a:lnTo>
                <a:lnTo>
                  <a:pt x="7848" y="666"/>
                </a:lnTo>
                <a:lnTo>
                  <a:pt x="7678" y="539"/>
                </a:lnTo>
                <a:lnTo>
                  <a:pt x="7541" y="412"/>
                </a:lnTo>
                <a:lnTo>
                  <a:pt x="7371" y="285"/>
                </a:lnTo>
                <a:lnTo>
                  <a:pt x="7200" y="190"/>
                </a:lnTo>
                <a:lnTo>
                  <a:pt x="6859" y="63"/>
                </a:lnTo>
                <a:lnTo>
                  <a:pt x="6449" y="0"/>
                </a:lnTo>
                <a:lnTo>
                  <a:pt x="5187" y="0"/>
                </a:lnTo>
                <a:lnTo>
                  <a:pt x="5016" y="32"/>
                </a:lnTo>
                <a:lnTo>
                  <a:pt x="4777" y="63"/>
                </a:lnTo>
                <a:lnTo>
                  <a:pt x="4607" y="127"/>
                </a:lnTo>
                <a:lnTo>
                  <a:pt x="4402" y="190"/>
                </a:lnTo>
                <a:lnTo>
                  <a:pt x="4265" y="285"/>
                </a:lnTo>
                <a:lnTo>
                  <a:pt x="3924" y="539"/>
                </a:lnTo>
                <a:lnTo>
                  <a:pt x="3788" y="666"/>
                </a:lnTo>
                <a:lnTo>
                  <a:pt x="3685" y="856"/>
                </a:lnTo>
                <a:lnTo>
                  <a:pt x="3549" y="1015"/>
                </a:lnTo>
                <a:lnTo>
                  <a:pt x="3481" y="1142"/>
                </a:lnTo>
                <a:lnTo>
                  <a:pt x="3412" y="1364"/>
                </a:lnTo>
                <a:lnTo>
                  <a:pt x="3344" y="1522"/>
                </a:lnTo>
                <a:lnTo>
                  <a:pt x="3344" y="1713"/>
                </a:lnTo>
                <a:lnTo>
                  <a:pt x="3310" y="1903"/>
                </a:lnTo>
                <a:lnTo>
                  <a:pt x="3310" y="3077"/>
                </a:lnTo>
                <a:lnTo>
                  <a:pt x="1638" y="3077"/>
                </a:lnTo>
                <a:lnTo>
                  <a:pt x="1331" y="3108"/>
                </a:lnTo>
                <a:lnTo>
                  <a:pt x="1024" y="3172"/>
                </a:lnTo>
                <a:lnTo>
                  <a:pt x="751" y="3299"/>
                </a:lnTo>
                <a:lnTo>
                  <a:pt x="273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273" y="20902"/>
                </a:lnTo>
                <a:lnTo>
                  <a:pt x="512" y="21156"/>
                </a:lnTo>
                <a:lnTo>
                  <a:pt x="751" y="21315"/>
                </a:lnTo>
                <a:lnTo>
                  <a:pt x="1024" y="21505"/>
                </a:lnTo>
                <a:lnTo>
                  <a:pt x="1331" y="21568"/>
                </a:lnTo>
                <a:lnTo>
                  <a:pt x="1638" y="21600"/>
                </a:lnTo>
                <a:lnTo>
                  <a:pt x="19928" y="21600"/>
                </a:lnTo>
                <a:lnTo>
                  <a:pt x="20269" y="21568"/>
                </a:lnTo>
                <a:lnTo>
                  <a:pt x="20542" y="21505"/>
                </a:lnTo>
                <a:lnTo>
                  <a:pt x="20849" y="21315"/>
                </a:lnTo>
                <a:lnTo>
                  <a:pt x="21122" y="21156"/>
                </a:lnTo>
                <a:lnTo>
                  <a:pt x="21327" y="20902"/>
                </a:lnTo>
                <a:lnTo>
                  <a:pt x="21464" y="20648"/>
                </a:lnTo>
                <a:lnTo>
                  <a:pt x="21600" y="20363"/>
                </a:lnTo>
                <a:lnTo>
                  <a:pt x="21600" y="4314"/>
                </a:lnTo>
                <a:lnTo>
                  <a:pt x="21327" y="3743"/>
                </a:lnTo>
                <a:lnTo>
                  <a:pt x="21122" y="3521"/>
                </a:lnTo>
                <a:close/>
                <a:moveTo>
                  <a:pt x="5391" y="20046"/>
                </a:moveTo>
                <a:lnTo>
                  <a:pt x="1638" y="20046"/>
                </a:lnTo>
                <a:lnTo>
                  <a:pt x="1638" y="16557"/>
                </a:lnTo>
                <a:lnTo>
                  <a:pt x="5391" y="16557"/>
                </a:lnTo>
                <a:lnTo>
                  <a:pt x="5391" y="20046"/>
                </a:lnTo>
                <a:close/>
                <a:moveTo>
                  <a:pt x="5391" y="15827"/>
                </a:moveTo>
                <a:lnTo>
                  <a:pt x="1638" y="15827"/>
                </a:lnTo>
                <a:lnTo>
                  <a:pt x="1638" y="11926"/>
                </a:lnTo>
                <a:lnTo>
                  <a:pt x="5391" y="11926"/>
                </a:lnTo>
                <a:lnTo>
                  <a:pt x="5391" y="15827"/>
                </a:lnTo>
                <a:close/>
                <a:moveTo>
                  <a:pt x="5391" y="11196"/>
                </a:moveTo>
                <a:lnTo>
                  <a:pt x="1638" y="11196"/>
                </a:lnTo>
                <a:lnTo>
                  <a:pt x="1638" y="7707"/>
                </a:lnTo>
                <a:lnTo>
                  <a:pt x="5391" y="7707"/>
                </a:lnTo>
                <a:lnTo>
                  <a:pt x="5391" y="11196"/>
                </a:lnTo>
                <a:close/>
                <a:moveTo>
                  <a:pt x="5118" y="5646"/>
                </a:moveTo>
                <a:lnTo>
                  <a:pt x="5016" y="5551"/>
                </a:lnTo>
                <a:lnTo>
                  <a:pt x="5016" y="1776"/>
                </a:lnTo>
                <a:lnTo>
                  <a:pt x="5118" y="1618"/>
                </a:lnTo>
                <a:lnTo>
                  <a:pt x="5255" y="1554"/>
                </a:lnTo>
                <a:lnTo>
                  <a:pt x="5391" y="1522"/>
                </a:lnTo>
                <a:lnTo>
                  <a:pt x="6210" y="1522"/>
                </a:lnTo>
                <a:lnTo>
                  <a:pt x="6415" y="1554"/>
                </a:lnTo>
                <a:lnTo>
                  <a:pt x="6518" y="1618"/>
                </a:lnTo>
                <a:lnTo>
                  <a:pt x="6620" y="1776"/>
                </a:lnTo>
                <a:lnTo>
                  <a:pt x="6654" y="1903"/>
                </a:lnTo>
                <a:lnTo>
                  <a:pt x="6654" y="5360"/>
                </a:lnTo>
                <a:lnTo>
                  <a:pt x="6620" y="5551"/>
                </a:lnTo>
                <a:lnTo>
                  <a:pt x="6415" y="5741"/>
                </a:lnTo>
                <a:lnTo>
                  <a:pt x="6210" y="5773"/>
                </a:lnTo>
                <a:lnTo>
                  <a:pt x="5391" y="5773"/>
                </a:lnTo>
                <a:lnTo>
                  <a:pt x="5255" y="5741"/>
                </a:lnTo>
                <a:lnTo>
                  <a:pt x="5118" y="5646"/>
                </a:lnTo>
                <a:close/>
                <a:moveTo>
                  <a:pt x="10373" y="20046"/>
                </a:moveTo>
                <a:lnTo>
                  <a:pt x="6210" y="20046"/>
                </a:lnTo>
                <a:lnTo>
                  <a:pt x="6210" y="16557"/>
                </a:lnTo>
                <a:lnTo>
                  <a:pt x="10373" y="16557"/>
                </a:lnTo>
                <a:lnTo>
                  <a:pt x="10373" y="20046"/>
                </a:lnTo>
                <a:close/>
                <a:moveTo>
                  <a:pt x="10373" y="15827"/>
                </a:moveTo>
                <a:lnTo>
                  <a:pt x="6210" y="15827"/>
                </a:lnTo>
                <a:lnTo>
                  <a:pt x="6210" y="11926"/>
                </a:lnTo>
                <a:lnTo>
                  <a:pt x="10373" y="11926"/>
                </a:lnTo>
                <a:lnTo>
                  <a:pt x="10373" y="15827"/>
                </a:lnTo>
                <a:close/>
                <a:moveTo>
                  <a:pt x="10373" y="11196"/>
                </a:moveTo>
                <a:lnTo>
                  <a:pt x="6210" y="11196"/>
                </a:lnTo>
                <a:lnTo>
                  <a:pt x="6210" y="7707"/>
                </a:lnTo>
                <a:lnTo>
                  <a:pt x="10373" y="7707"/>
                </a:lnTo>
                <a:lnTo>
                  <a:pt x="10373" y="11196"/>
                </a:lnTo>
                <a:close/>
                <a:moveTo>
                  <a:pt x="15355" y="20046"/>
                </a:moveTo>
                <a:lnTo>
                  <a:pt x="11227" y="20046"/>
                </a:lnTo>
                <a:lnTo>
                  <a:pt x="11227" y="16557"/>
                </a:lnTo>
                <a:lnTo>
                  <a:pt x="15355" y="16557"/>
                </a:lnTo>
                <a:lnTo>
                  <a:pt x="15355" y="20046"/>
                </a:lnTo>
                <a:close/>
                <a:moveTo>
                  <a:pt x="15355" y="15827"/>
                </a:moveTo>
                <a:lnTo>
                  <a:pt x="11227" y="15827"/>
                </a:lnTo>
                <a:lnTo>
                  <a:pt x="11227" y="11926"/>
                </a:lnTo>
                <a:lnTo>
                  <a:pt x="15355" y="11926"/>
                </a:lnTo>
                <a:lnTo>
                  <a:pt x="15355" y="15827"/>
                </a:lnTo>
                <a:close/>
                <a:moveTo>
                  <a:pt x="15355" y="11196"/>
                </a:moveTo>
                <a:lnTo>
                  <a:pt x="11227" y="11196"/>
                </a:lnTo>
                <a:lnTo>
                  <a:pt x="11227" y="7707"/>
                </a:lnTo>
                <a:lnTo>
                  <a:pt x="15355" y="7707"/>
                </a:lnTo>
                <a:lnTo>
                  <a:pt x="15355" y="11196"/>
                </a:lnTo>
                <a:close/>
                <a:moveTo>
                  <a:pt x="15048" y="5646"/>
                </a:moveTo>
                <a:lnTo>
                  <a:pt x="14980" y="5551"/>
                </a:lnTo>
                <a:lnTo>
                  <a:pt x="14946" y="5360"/>
                </a:lnTo>
                <a:lnTo>
                  <a:pt x="14946" y="1903"/>
                </a:lnTo>
                <a:lnTo>
                  <a:pt x="14980" y="1776"/>
                </a:lnTo>
                <a:lnTo>
                  <a:pt x="15048" y="1618"/>
                </a:lnTo>
                <a:lnTo>
                  <a:pt x="15219" y="1554"/>
                </a:lnTo>
                <a:lnTo>
                  <a:pt x="15355" y="1522"/>
                </a:lnTo>
                <a:lnTo>
                  <a:pt x="16209" y="1522"/>
                </a:lnTo>
                <a:lnTo>
                  <a:pt x="16345" y="1554"/>
                </a:lnTo>
                <a:lnTo>
                  <a:pt x="16516" y="1618"/>
                </a:lnTo>
                <a:lnTo>
                  <a:pt x="16584" y="1776"/>
                </a:lnTo>
                <a:lnTo>
                  <a:pt x="16618" y="1903"/>
                </a:lnTo>
                <a:lnTo>
                  <a:pt x="16618" y="5360"/>
                </a:lnTo>
                <a:lnTo>
                  <a:pt x="16584" y="5551"/>
                </a:lnTo>
                <a:lnTo>
                  <a:pt x="16516" y="5646"/>
                </a:lnTo>
                <a:lnTo>
                  <a:pt x="16345" y="5741"/>
                </a:lnTo>
                <a:lnTo>
                  <a:pt x="16209" y="5773"/>
                </a:lnTo>
                <a:lnTo>
                  <a:pt x="15355" y="5773"/>
                </a:lnTo>
                <a:lnTo>
                  <a:pt x="15219" y="5741"/>
                </a:lnTo>
                <a:lnTo>
                  <a:pt x="15048" y="5646"/>
                </a:lnTo>
                <a:close/>
                <a:moveTo>
                  <a:pt x="19928" y="20046"/>
                </a:moveTo>
                <a:lnTo>
                  <a:pt x="16209" y="20046"/>
                </a:lnTo>
                <a:lnTo>
                  <a:pt x="16209" y="16557"/>
                </a:lnTo>
                <a:lnTo>
                  <a:pt x="19928" y="16557"/>
                </a:lnTo>
                <a:lnTo>
                  <a:pt x="19928" y="20046"/>
                </a:lnTo>
                <a:close/>
                <a:moveTo>
                  <a:pt x="19928" y="15827"/>
                </a:moveTo>
                <a:lnTo>
                  <a:pt x="16209" y="15827"/>
                </a:lnTo>
                <a:lnTo>
                  <a:pt x="16209" y="11926"/>
                </a:lnTo>
                <a:lnTo>
                  <a:pt x="19928" y="11926"/>
                </a:lnTo>
                <a:lnTo>
                  <a:pt x="19928" y="15827"/>
                </a:lnTo>
                <a:close/>
                <a:moveTo>
                  <a:pt x="19928" y="11196"/>
                </a:moveTo>
                <a:lnTo>
                  <a:pt x="16209" y="11196"/>
                </a:lnTo>
                <a:lnTo>
                  <a:pt x="16209" y="7707"/>
                </a:lnTo>
                <a:lnTo>
                  <a:pt x="19928" y="7707"/>
                </a:lnTo>
                <a:lnTo>
                  <a:pt x="19928" y="11196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2860" rIns="22860"/>
          <a:lstStyle/>
          <a:p>
            <a:pPr defTabSz="228600">
              <a:defRPr sz="18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900"/>
          </a:p>
        </p:txBody>
      </p:sp>
    </p:spTree>
    <p:extLst>
      <p:ext uri="{BB962C8B-B14F-4D97-AF65-F5344CB8AC3E}">
        <p14:creationId xmlns:p14="http://schemas.microsoft.com/office/powerpoint/2010/main" val="22459168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800" dirty="0"/>
              <a:t>Warunki lokalowe</a:t>
            </a: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1286189"/>
            <a:ext cx="11303575" cy="566727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400" b="1" dirty="0"/>
              <a:t>Poradnia (gabinet) nocnej i świątecznej opieki zdrowotnej</a:t>
            </a:r>
            <a:r>
              <a:rPr lang="pl-PL" sz="2400" dirty="0"/>
              <a:t> </a:t>
            </a:r>
            <a:r>
              <a:rPr lang="pl-PL" sz="2400" b="1" dirty="0"/>
              <a:t>- </a:t>
            </a:r>
            <a:r>
              <a:rPr lang="pl-PL" sz="2400" b="1" u="sng" dirty="0"/>
              <a:t>0016</a:t>
            </a:r>
            <a:r>
              <a:rPr lang="pl-PL" sz="2400" b="1" dirty="0"/>
              <a:t> 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600" dirty="0"/>
              <a:t>(kod resortowy charakteryzujący specjalność komórki organizacyjnej, stanowiący część VIII systemu resortowych kodów identyfikacyjnych), według rozporządzenia Ministra Zdrowia z dnia 17 maja 2012 r. w sprawie systemu resortowych kodów identyfikacyjnych oraz szczegółowego sposobu ich nadawania (Dz.U. z 2019 r. poz. 173). 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400" b="1" dirty="0"/>
              <a:t>Pomieszczenia: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800" b="1" dirty="0"/>
              <a:t>Tryb ambulatoryjny:</a:t>
            </a:r>
            <a:endParaRPr lang="pl-PL" sz="400" b="1" dirty="0"/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gabinet lekarski; 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gabinet zabiegowy;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pomieszczenie do przechowywania dokumentacji medycznej oraz leków, wyrobów medycznych i środków pomocniczych;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pomieszczenia sanitarne;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poczekalnia dla świadczeniobiorców.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700" dirty="0"/>
              <a:t>Liczba gabinetów odpowiada liczbie lekarzy udzielających świadczeń.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800" b="1" dirty="0"/>
              <a:t>Tryb „wyjazdowy”:</a:t>
            </a:r>
            <a:endParaRPr lang="pl-PL" sz="400" b="1" dirty="0"/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700" dirty="0"/>
              <a:t>pomieszczenie do przechowywania dokumentacji medycznej oraz leków, wyrobów medycznych i środków pomocniczych. 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1800" dirty="0"/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2400" dirty="0"/>
          </a:p>
        </p:txBody>
      </p:sp>
      <p:grpSp>
        <p:nvGrpSpPr>
          <p:cNvPr id="3" name="Grupa 2"/>
          <p:cNvGrpSpPr/>
          <p:nvPr/>
        </p:nvGrpSpPr>
        <p:grpSpPr>
          <a:xfrm>
            <a:off x="9265819" y="2611889"/>
            <a:ext cx="1475868" cy="1276141"/>
            <a:chOff x="9275868" y="2990430"/>
            <a:chExt cx="444989" cy="355556"/>
          </a:xfrm>
        </p:grpSpPr>
        <p:sp>
          <p:nvSpPr>
            <p:cNvPr id="5" name="Freeform 105"/>
            <p:cNvSpPr/>
            <p:nvPr/>
          </p:nvSpPr>
          <p:spPr>
            <a:xfrm>
              <a:off x="9339128" y="3062414"/>
              <a:ext cx="318472" cy="283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49" y="10025"/>
                  </a:lnTo>
                  <a:lnTo>
                    <a:pt x="49" y="10080"/>
                  </a:lnTo>
                  <a:lnTo>
                    <a:pt x="0" y="10080"/>
                  </a:lnTo>
                  <a:lnTo>
                    <a:pt x="0" y="20326"/>
                  </a:lnTo>
                  <a:lnTo>
                    <a:pt x="99" y="20769"/>
                  </a:lnTo>
                  <a:lnTo>
                    <a:pt x="197" y="20991"/>
                  </a:lnTo>
                  <a:lnTo>
                    <a:pt x="542" y="21378"/>
                  </a:lnTo>
                  <a:lnTo>
                    <a:pt x="937" y="21600"/>
                  </a:lnTo>
                  <a:lnTo>
                    <a:pt x="8433" y="21600"/>
                  </a:lnTo>
                  <a:lnTo>
                    <a:pt x="8433" y="13569"/>
                  </a:lnTo>
                  <a:lnTo>
                    <a:pt x="13216" y="13569"/>
                  </a:lnTo>
                  <a:lnTo>
                    <a:pt x="13216" y="21600"/>
                  </a:lnTo>
                  <a:lnTo>
                    <a:pt x="20663" y="21600"/>
                  </a:lnTo>
                  <a:lnTo>
                    <a:pt x="20860" y="21489"/>
                  </a:lnTo>
                  <a:lnTo>
                    <a:pt x="21107" y="21378"/>
                  </a:lnTo>
                  <a:lnTo>
                    <a:pt x="21255" y="21212"/>
                  </a:lnTo>
                  <a:lnTo>
                    <a:pt x="21403" y="20991"/>
                  </a:lnTo>
                  <a:lnTo>
                    <a:pt x="21600" y="20548"/>
                  </a:lnTo>
                  <a:lnTo>
                    <a:pt x="21600" y="10025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6" name="Freeform 106"/>
            <p:cNvSpPr/>
            <p:nvPr/>
          </p:nvSpPr>
          <p:spPr>
            <a:xfrm>
              <a:off x="9275868" y="2990430"/>
              <a:ext cx="444989" cy="209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459" y="17912"/>
                  </a:moveTo>
                  <a:lnTo>
                    <a:pt x="18499" y="12719"/>
                  </a:lnTo>
                  <a:lnTo>
                    <a:pt x="18499" y="978"/>
                  </a:lnTo>
                  <a:lnTo>
                    <a:pt x="18464" y="677"/>
                  </a:lnTo>
                  <a:lnTo>
                    <a:pt x="18393" y="376"/>
                  </a:lnTo>
                  <a:lnTo>
                    <a:pt x="18253" y="151"/>
                  </a:lnTo>
                  <a:lnTo>
                    <a:pt x="18112" y="75"/>
                  </a:lnTo>
                  <a:lnTo>
                    <a:pt x="15504" y="75"/>
                  </a:lnTo>
                  <a:lnTo>
                    <a:pt x="15363" y="151"/>
                  </a:lnTo>
                  <a:lnTo>
                    <a:pt x="15222" y="376"/>
                  </a:lnTo>
                  <a:lnTo>
                    <a:pt x="15116" y="677"/>
                  </a:lnTo>
                  <a:lnTo>
                    <a:pt x="15081" y="978"/>
                  </a:lnTo>
                  <a:lnTo>
                    <a:pt x="15081" y="6623"/>
                  </a:lnTo>
                  <a:lnTo>
                    <a:pt x="11804" y="753"/>
                  </a:lnTo>
                  <a:lnTo>
                    <a:pt x="11593" y="452"/>
                  </a:lnTo>
                  <a:lnTo>
                    <a:pt x="11346" y="151"/>
                  </a:lnTo>
                  <a:lnTo>
                    <a:pt x="11100" y="75"/>
                  </a:lnTo>
                  <a:lnTo>
                    <a:pt x="10782" y="0"/>
                  </a:lnTo>
                  <a:lnTo>
                    <a:pt x="10500" y="75"/>
                  </a:lnTo>
                  <a:lnTo>
                    <a:pt x="10254" y="151"/>
                  </a:lnTo>
                  <a:lnTo>
                    <a:pt x="9761" y="753"/>
                  </a:lnTo>
                  <a:lnTo>
                    <a:pt x="141" y="17912"/>
                  </a:lnTo>
                  <a:lnTo>
                    <a:pt x="35" y="18213"/>
                  </a:lnTo>
                  <a:lnTo>
                    <a:pt x="0" y="18514"/>
                  </a:lnTo>
                  <a:lnTo>
                    <a:pt x="35" y="18891"/>
                  </a:lnTo>
                  <a:lnTo>
                    <a:pt x="106" y="19192"/>
                  </a:lnTo>
                  <a:lnTo>
                    <a:pt x="951" y="21299"/>
                  </a:lnTo>
                  <a:lnTo>
                    <a:pt x="1057" y="21525"/>
                  </a:lnTo>
                  <a:lnTo>
                    <a:pt x="1198" y="21600"/>
                  </a:lnTo>
                  <a:lnTo>
                    <a:pt x="1339" y="21600"/>
                  </a:lnTo>
                  <a:lnTo>
                    <a:pt x="1515" y="21449"/>
                  </a:lnTo>
                  <a:lnTo>
                    <a:pt x="10782" y="4892"/>
                  </a:lnTo>
                  <a:lnTo>
                    <a:pt x="20085" y="21449"/>
                  </a:lnTo>
                  <a:lnTo>
                    <a:pt x="20191" y="21525"/>
                  </a:lnTo>
                  <a:lnTo>
                    <a:pt x="20331" y="21600"/>
                  </a:lnTo>
                  <a:lnTo>
                    <a:pt x="20367" y="21600"/>
                  </a:lnTo>
                  <a:lnTo>
                    <a:pt x="20578" y="21525"/>
                  </a:lnTo>
                  <a:lnTo>
                    <a:pt x="20684" y="21299"/>
                  </a:lnTo>
                  <a:lnTo>
                    <a:pt x="21530" y="19192"/>
                  </a:lnTo>
                  <a:lnTo>
                    <a:pt x="21600" y="18891"/>
                  </a:lnTo>
                  <a:lnTo>
                    <a:pt x="21600" y="18514"/>
                  </a:lnTo>
                  <a:lnTo>
                    <a:pt x="21565" y="18213"/>
                  </a:lnTo>
                  <a:lnTo>
                    <a:pt x="21459" y="17912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10726156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56"/>
          <p:cNvSpPr txBox="1">
            <a:spLocks noGrp="1"/>
          </p:cNvSpPr>
          <p:nvPr>
            <p:ph type="title"/>
          </p:nvPr>
        </p:nvSpPr>
        <p:spPr>
          <a:xfrm>
            <a:off x="416279" y="93281"/>
            <a:ext cx="10375929" cy="724404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dirty="0"/>
              <a:t>Personel</a:t>
            </a:r>
            <a:endParaRPr sz="2800" dirty="0"/>
          </a:p>
        </p:txBody>
      </p:sp>
      <p:sp>
        <p:nvSpPr>
          <p:cNvPr id="579" name="Google Shape;579;p56"/>
          <p:cNvSpPr>
            <a:spLocks noGrp="1"/>
          </p:cNvSpPr>
          <p:nvPr>
            <p:ph type="dgm" idx="2"/>
          </p:nvPr>
        </p:nvSpPr>
        <p:spPr>
          <a:xfrm>
            <a:off x="491363" y="817685"/>
            <a:ext cx="7931668" cy="48040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>
              <a:buNone/>
            </a:pPr>
            <a:r>
              <a:rPr lang="pl-PL" sz="2400" b="1" dirty="0"/>
              <a:t>Lekarze i pielęgniarki posiadający prawo wykonywania zawodu</a:t>
            </a:r>
          </a:p>
          <a:p>
            <a:r>
              <a:rPr lang="pl-PL" sz="1800" dirty="0"/>
              <a:t>świadczeniodawca zapewnia co najmniej jeden zespół lekarsko-pielęgniarski do realizacji świadczeń</a:t>
            </a:r>
            <a:r>
              <a:rPr lang="x-IV_mathan" sz="1800" dirty="0"/>
              <a:t>; </a:t>
            </a:r>
            <a:endParaRPr lang="pl-PL" sz="1800" dirty="0"/>
          </a:p>
          <a:p>
            <a:r>
              <a:rPr lang="pl-PL" sz="1800" dirty="0"/>
              <a:t>organizacja i realizacja świadczeń nocnej i świątecznej opieki zdrowotnej udzielanej w warunkach ambulatoryjnych w zakresie podstawowym lub w zakresie uzupełnionym oraz organizacja świadczeń w miejscu zamieszkania lub pobytu świadczeniobiorcy </a:t>
            </a:r>
            <a:r>
              <a:rPr lang="pl-PL" sz="1800" b="1" u="sng" dirty="0"/>
              <a:t>nie może skutkować ograniczeniem dostępności do świadczeń;</a:t>
            </a:r>
          </a:p>
          <a:p>
            <a:r>
              <a:rPr lang="pl-PL" sz="1800" dirty="0"/>
              <a:t>w celu zapewnienia dostępności do świadczeń świadczeniodawca dostosowuje liczbę personelu do bieżącego zapotrzebowania</a:t>
            </a:r>
          </a:p>
          <a:p>
            <a:endParaRPr lang="pl-PL" sz="1800" b="1" u="sng" dirty="0"/>
          </a:p>
          <a:p>
            <a:pPr marL="50800" indent="0" algn="ctr">
              <a:buNone/>
            </a:pPr>
            <a:r>
              <a:rPr lang="pl-PL" sz="2400" b="1" u="sng" dirty="0"/>
              <a:t>Wymiar zatrudnienia tygodniowy:</a:t>
            </a:r>
          </a:p>
          <a:p>
            <a:pPr marL="50800" indent="0" algn="ctr">
              <a:buNone/>
            </a:pPr>
            <a:r>
              <a:rPr lang="pl-PL" sz="2400" b="1" u="sng" dirty="0"/>
              <a:t>118 godzin (14 godzin x 5 dni oraz 24 godziny x 2 dni)</a:t>
            </a:r>
          </a:p>
          <a:p>
            <a:pPr marL="50800" indent="0">
              <a:buNone/>
            </a:pPr>
            <a:endParaRPr lang="x-IV_mathan" sz="1800" b="1" u="sng" dirty="0"/>
          </a:p>
        </p:txBody>
      </p:sp>
      <p:sp>
        <p:nvSpPr>
          <p:cNvPr id="580" name="Google Shape;580;p56"/>
          <p:cNvSpPr/>
          <p:nvPr/>
        </p:nvSpPr>
        <p:spPr>
          <a:xfrm>
            <a:off x="10323097" y="1351508"/>
            <a:ext cx="801036" cy="7959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74" y="21600"/>
                </a:moveTo>
                <a:lnTo>
                  <a:pt x="11910" y="21526"/>
                </a:lnTo>
                <a:lnTo>
                  <a:pt x="13019" y="21378"/>
                </a:lnTo>
                <a:lnTo>
                  <a:pt x="13981" y="21156"/>
                </a:lnTo>
                <a:lnTo>
                  <a:pt x="15016" y="20786"/>
                </a:lnTo>
                <a:lnTo>
                  <a:pt x="15904" y="20342"/>
                </a:lnTo>
                <a:lnTo>
                  <a:pt x="16866" y="19751"/>
                </a:lnTo>
                <a:lnTo>
                  <a:pt x="17605" y="19159"/>
                </a:lnTo>
                <a:lnTo>
                  <a:pt x="18419" y="18419"/>
                </a:lnTo>
                <a:lnTo>
                  <a:pt x="19233" y="17605"/>
                </a:lnTo>
                <a:lnTo>
                  <a:pt x="19899" y="16718"/>
                </a:lnTo>
                <a:lnTo>
                  <a:pt x="20416" y="15830"/>
                </a:lnTo>
                <a:lnTo>
                  <a:pt x="20860" y="14868"/>
                </a:lnTo>
                <a:lnTo>
                  <a:pt x="21156" y="13981"/>
                </a:lnTo>
                <a:lnTo>
                  <a:pt x="21452" y="12871"/>
                </a:lnTo>
                <a:lnTo>
                  <a:pt x="21526" y="11836"/>
                </a:lnTo>
                <a:lnTo>
                  <a:pt x="21600" y="10726"/>
                </a:lnTo>
                <a:lnTo>
                  <a:pt x="21526" y="9690"/>
                </a:lnTo>
                <a:lnTo>
                  <a:pt x="21452" y="8581"/>
                </a:lnTo>
                <a:lnTo>
                  <a:pt x="21156" y="7619"/>
                </a:lnTo>
                <a:lnTo>
                  <a:pt x="20860" y="6584"/>
                </a:lnTo>
                <a:lnTo>
                  <a:pt x="20416" y="5696"/>
                </a:lnTo>
                <a:lnTo>
                  <a:pt x="19899" y="4734"/>
                </a:lnTo>
                <a:lnTo>
                  <a:pt x="19233" y="3995"/>
                </a:lnTo>
                <a:lnTo>
                  <a:pt x="17605" y="2367"/>
                </a:lnTo>
                <a:lnTo>
                  <a:pt x="16866" y="1701"/>
                </a:lnTo>
                <a:lnTo>
                  <a:pt x="15904" y="1184"/>
                </a:lnTo>
                <a:lnTo>
                  <a:pt x="15016" y="740"/>
                </a:lnTo>
                <a:lnTo>
                  <a:pt x="13981" y="444"/>
                </a:lnTo>
                <a:lnTo>
                  <a:pt x="13019" y="148"/>
                </a:lnTo>
                <a:lnTo>
                  <a:pt x="11910" y="74"/>
                </a:lnTo>
                <a:lnTo>
                  <a:pt x="10874" y="0"/>
                </a:lnTo>
                <a:lnTo>
                  <a:pt x="8655" y="148"/>
                </a:lnTo>
                <a:lnTo>
                  <a:pt x="7619" y="444"/>
                </a:lnTo>
                <a:lnTo>
                  <a:pt x="6658" y="740"/>
                </a:lnTo>
                <a:lnTo>
                  <a:pt x="5770" y="1184"/>
                </a:lnTo>
                <a:lnTo>
                  <a:pt x="4882" y="1701"/>
                </a:lnTo>
                <a:lnTo>
                  <a:pt x="3995" y="2367"/>
                </a:lnTo>
                <a:lnTo>
                  <a:pt x="3181" y="3181"/>
                </a:lnTo>
                <a:lnTo>
                  <a:pt x="2441" y="3995"/>
                </a:lnTo>
                <a:lnTo>
                  <a:pt x="1849" y="4734"/>
                </a:lnTo>
                <a:lnTo>
                  <a:pt x="1258" y="5696"/>
                </a:lnTo>
                <a:lnTo>
                  <a:pt x="814" y="6584"/>
                </a:lnTo>
                <a:lnTo>
                  <a:pt x="444" y="7619"/>
                </a:lnTo>
                <a:lnTo>
                  <a:pt x="222" y="8581"/>
                </a:lnTo>
                <a:lnTo>
                  <a:pt x="74" y="9690"/>
                </a:lnTo>
                <a:lnTo>
                  <a:pt x="0" y="10726"/>
                </a:lnTo>
                <a:lnTo>
                  <a:pt x="74" y="11836"/>
                </a:lnTo>
                <a:lnTo>
                  <a:pt x="222" y="12871"/>
                </a:lnTo>
                <a:lnTo>
                  <a:pt x="444" y="13981"/>
                </a:lnTo>
                <a:lnTo>
                  <a:pt x="814" y="14868"/>
                </a:lnTo>
                <a:lnTo>
                  <a:pt x="1258" y="15830"/>
                </a:lnTo>
                <a:lnTo>
                  <a:pt x="2441" y="17605"/>
                </a:lnTo>
                <a:lnTo>
                  <a:pt x="3181" y="18419"/>
                </a:lnTo>
                <a:lnTo>
                  <a:pt x="3995" y="19159"/>
                </a:lnTo>
                <a:lnTo>
                  <a:pt x="5770" y="20342"/>
                </a:lnTo>
                <a:lnTo>
                  <a:pt x="6658" y="20786"/>
                </a:lnTo>
                <a:lnTo>
                  <a:pt x="7619" y="21156"/>
                </a:lnTo>
                <a:lnTo>
                  <a:pt x="8655" y="21378"/>
                </a:lnTo>
                <a:lnTo>
                  <a:pt x="9764" y="21526"/>
                </a:lnTo>
                <a:lnTo>
                  <a:pt x="10874" y="216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56"/>
          <p:cNvSpPr/>
          <p:nvPr/>
        </p:nvSpPr>
        <p:spPr>
          <a:xfrm>
            <a:off x="9992777" y="2089995"/>
            <a:ext cx="1469988" cy="8615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19" y="11387"/>
                </a:moveTo>
                <a:lnTo>
                  <a:pt x="21479" y="10489"/>
                </a:lnTo>
                <a:lnTo>
                  <a:pt x="21398" y="9592"/>
                </a:lnTo>
                <a:lnTo>
                  <a:pt x="21277" y="8695"/>
                </a:lnTo>
                <a:lnTo>
                  <a:pt x="21156" y="7729"/>
                </a:lnTo>
                <a:lnTo>
                  <a:pt x="20994" y="6763"/>
                </a:lnTo>
                <a:lnTo>
                  <a:pt x="20833" y="5866"/>
                </a:lnTo>
                <a:lnTo>
                  <a:pt x="20429" y="4210"/>
                </a:lnTo>
                <a:lnTo>
                  <a:pt x="20187" y="3519"/>
                </a:lnTo>
                <a:lnTo>
                  <a:pt x="19864" y="2829"/>
                </a:lnTo>
                <a:lnTo>
                  <a:pt x="19581" y="2139"/>
                </a:lnTo>
                <a:lnTo>
                  <a:pt x="19178" y="1518"/>
                </a:lnTo>
                <a:lnTo>
                  <a:pt x="18774" y="1035"/>
                </a:lnTo>
                <a:lnTo>
                  <a:pt x="18289" y="552"/>
                </a:lnTo>
                <a:lnTo>
                  <a:pt x="17845" y="207"/>
                </a:lnTo>
                <a:lnTo>
                  <a:pt x="17361" y="0"/>
                </a:lnTo>
                <a:lnTo>
                  <a:pt x="17441" y="483"/>
                </a:lnTo>
                <a:lnTo>
                  <a:pt x="17603" y="1587"/>
                </a:lnTo>
                <a:lnTo>
                  <a:pt x="17643" y="2208"/>
                </a:lnTo>
                <a:lnTo>
                  <a:pt x="17643" y="2898"/>
                </a:lnTo>
                <a:lnTo>
                  <a:pt x="17684" y="3312"/>
                </a:lnTo>
                <a:lnTo>
                  <a:pt x="17684" y="5728"/>
                </a:lnTo>
                <a:lnTo>
                  <a:pt x="18087" y="6211"/>
                </a:lnTo>
                <a:lnTo>
                  <a:pt x="18491" y="6763"/>
                </a:lnTo>
                <a:lnTo>
                  <a:pt x="18814" y="7453"/>
                </a:lnTo>
                <a:lnTo>
                  <a:pt x="19097" y="8143"/>
                </a:lnTo>
                <a:lnTo>
                  <a:pt x="19339" y="8971"/>
                </a:lnTo>
                <a:lnTo>
                  <a:pt x="19541" y="9799"/>
                </a:lnTo>
                <a:lnTo>
                  <a:pt x="19622" y="10627"/>
                </a:lnTo>
                <a:lnTo>
                  <a:pt x="19662" y="11525"/>
                </a:lnTo>
                <a:lnTo>
                  <a:pt x="19662" y="13802"/>
                </a:lnTo>
                <a:lnTo>
                  <a:pt x="19864" y="14285"/>
                </a:lnTo>
                <a:lnTo>
                  <a:pt x="20025" y="14699"/>
                </a:lnTo>
                <a:lnTo>
                  <a:pt x="20106" y="15182"/>
                </a:lnTo>
                <a:lnTo>
                  <a:pt x="20147" y="15665"/>
                </a:lnTo>
                <a:lnTo>
                  <a:pt x="20106" y="16217"/>
                </a:lnTo>
                <a:lnTo>
                  <a:pt x="20025" y="16631"/>
                </a:lnTo>
                <a:lnTo>
                  <a:pt x="19864" y="17114"/>
                </a:lnTo>
                <a:lnTo>
                  <a:pt x="19702" y="17459"/>
                </a:lnTo>
                <a:lnTo>
                  <a:pt x="19501" y="17804"/>
                </a:lnTo>
                <a:lnTo>
                  <a:pt x="19218" y="18081"/>
                </a:lnTo>
                <a:lnTo>
                  <a:pt x="18976" y="18150"/>
                </a:lnTo>
                <a:lnTo>
                  <a:pt x="18653" y="18219"/>
                </a:lnTo>
                <a:lnTo>
                  <a:pt x="18330" y="18150"/>
                </a:lnTo>
                <a:lnTo>
                  <a:pt x="18087" y="18081"/>
                </a:lnTo>
                <a:lnTo>
                  <a:pt x="17845" y="17804"/>
                </a:lnTo>
                <a:lnTo>
                  <a:pt x="17603" y="17459"/>
                </a:lnTo>
                <a:lnTo>
                  <a:pt x="17441" y="17114"/>
                </a:lnTo>
                <a:lnTo>
                  <a:pt x="17320" y="16631"/>
                </a:lnTo>
                <a:lnTo>
                  <a:pt x="17199" y="16217"/>
                </a:lnTo>
                <a:lnTo>
                  <a:pt x="17159" y="15665"/>
                </a:lnTo>
                <a:lnTo>
                  <a:pt x="17199" y="15182"/>
                </a:lnTo>
                <a:lnTo>
                  <a:pt x="17320" y="14699"/>
                </a:lnTo>
                <a:lnTo>
                  <a:pt x="17482" y="14285"/>
                </a:lnTo>
                <a:lnTo>
                  <a:pt x="17684" y="13802"/>
                </a:lnTo>
                <a:lnTo>
                  <a:pt x="17684" y="11525"/>
                </a:lnTo>
                <a:lnTo>
                  <a:pt x="17643" y="10835"/>
                </a:lnTo>
                <a:lnTo>
                  <a:pt x="17522" y="10282"/>
                </a:lnTo>
                <a:lnTo>
                  <a:pt x="17361" y="9661"/>
                </a:lnTo>
                <a:lnTo>
                  <a:pt x="17078" y="9109"/>
                </a:lnTo>
                <a:lnTo>
                  <a:pt x="16796" y="8695"/>
                </a:lnTo>
                <a:lnTo>
                  <a:pt x="16473" y="8419"/>
                </a:lnTo>
                <a:lnTo>
                  <a:pt x="16069" y="8212"/>
                </a:lnTo>
                <a:lnTo>
                  <a:pt x="15705" y="8143"/>
                </a:lnTo>
                <a:lnTo>
                  <a:pt x="15342" y="8212"/>
                </a:lnTo>
                <a:lnTo>
                  <a:pt x="14938" y="8419"/>
                </a:lnTo>
                <a:lnTo>
                  <a:pt x="14656" y="8695"/>
                </a:lnTo>
                <a:lnTo>
                  <a:pt x="14333" y="9109"/>
                </a:lnTo>
                <a:lnTo>
                  <a:pt x="14090" y="9661"/>
                </a:lnTo>
                <a:lnTo>
                  <a:pt x="13889" y="10282"/>
                </a:lnTo>
                <a:lnTo>
                  <a:pt x="13767" y="10835"/>
                </a:lnTo>
                <a:lnTo>
                  <a:pt x="13727" y="11525"/>
                </a:lnTo>
                <a:lnTo>
                  <a:pt x="13727" y="13802"/>
                </a:lnTo>
                <a:lnTo>
                  <a:pt x="13929" y="14285"/>
                </a:lnTo>
                <a:lnTo>
                  <a:pt x="14131" y="14699"/>
                </a:lnTo>
                <a:lnTo>
                  <a:pt x="14212" y="15182"/>
                </a:lnTo>
                <a:lnTo>
                  <a:pt x="14252" y="15665"/>
                </a:lnTo>
                <a:lnTo>
                  <a:pt x="14212" y="16217"/>
                </a:lnTo>
                <a:lnTo>
                  <a:pt x="14131" y="16631"/>
                </a:lnTo>
                <a:lnTo>
                  <a:pt x="13969" y="17114"/>
                </a:lnTo>
                <a:lnTo>
                  <a:pt x="13808" y="17459"/>
                </a:lnTo>
                <a:lnTo>
                  <a:pt x="13606" y="17804"/>
                </a:lnTo>
                <a:lnTo>
                  <a:pt x="13323" y="18081"/>
                </a:lnTo>
                <a:lnTo>
                  <a:pt x="13081" y="18150"/>
                </a:lnTo>
                <a:lnTo>
                  <a:pt x="12758" y="18219"/>
                </a:lnTo>
                <a:lnTo>
                  <a:pt x="12193" y="18081"/>
                </a:lnTo>
                <a:lnTo>
                  <a:pt x="11951" y="17804"/>
                </a:lnTo>
                <a:lnTo>
                  <a:pt x="11708" y="17459"/>
                </a:lnTo>
                <a:lnTo>
                  <a:pt x="11547" y="17114"/>
                </a:lnTo>
                <a:lnTo>
                  <a:pt x="11385" y="16631"/>
                </a:lnTo>
                <a:lnTo>
                  <a:pt x="11345" y="16217"/>
                </a:lnTo>
                <a:lnTo>
                  <a:pt x="11305" y="15665"/>
                </a:lnTo>
                <a:lnTo>
                  <a:pt x="11345" y="15182"/>
                </a:lnTo>
                <a:lnTo>
                  <a:pt x="11426" y="14699"/>
                </a:lnTo>
                <a:lnTo>
                  <a:pt x="11547" y="14285"/>
                </a:lnTo>
                <a:lnTo>
                  <a:pt x="11749" y="13802"/>
                </a:lnTo>
                <a:lnTo>
                  <a:pt x="11749" y="11525"/>
                </a:lnTo>
                <a:lnTo>
                  <a:pt x="11789" y="10835"/>
                </a:lnTo>
                <a:lnTo>
                  <a:pt x="11870" y="10213"/>
                </a:lnTo>
                <a:lnTo>
                  <a:pt x="11951" y="9523"/>
                </a:lnTo>
                <a:lnTo>
                  <a:pt x="12072" y="8902"/>
                </a:lnTo>
                <a:lnTo>
                  <a:pt x="12233" y="8350"/>
                </a:lnTo>
                <a:lnTo>
                  <a:pt x="12637" y="7246"/>
                </a:lnTo>
                <a:lnTo>
                  <a:pt x="12960" y="6763"/>
                </a:lnTo>
                <a:lnTo>
                  <a:pt x="13202" y="6280"/>
                </a:lnTo>
                <a:lnTo>
                  <a:pt x="13566" y="5935"/>
                </a:lnTo>
                <a:lnTo>
                  <a:pt x="13848" y="5590"/>
                </a:lnTo>
                <a:lnTo>
                  <a:pt x="14212" y="5245"/>
                </a:lnTo>
                <a:lnTo>
                  <a:pt x="14575" y="5038"/>
                </a:lnTo>
                <a:lnTo>
                  <a:pt x="14898" y="4900"/>
                </a:lnTo>
                <a:lnTo>
                  <a:pt x="15302" y="4831"/>
                </a:lnTo>
                <a:lnTo>
                  <a:pt x="15705" y="4831"/>
                </a:lnTo>
                <a:lnTo>
                  <a:pt x="15705" y="2346"/>
                </a:lnTo>
                <a:lnTo>
                  <a:pt x="15584" y="1656"/>
                </a:lnTo>
                <a:lnTo>
                  <a:pt x="15463" y="1104"/>
                </a:lnTo>
                <a:lnTo>
                  <a:pt x="15342" y="621"/>
                </a:lnTo>
                <a:lnTo>
                  <a:pt x="14817" y="1311"/>
                </a:lnTo>
                <a:lnTo>
                  <a:pt x="14292" y="1863"/>
                </a:lnTo>
                <a:lnTo>
                  <a:pt x="13727" y="2346"/>
                </a:lnTo>
                <a:lnTo>
                  <a:pt x="13162" y="2760"/>
                </a:lnTo>
                <a:lnTo>
                  <a:pt x="12597" y="3036"/>
                </a:lnTo>
                <a:lnTo>
                  <a:pt x="12031" y="3243"/>
                </a:lnTo>
                <a:lnTo>
                  <a:pt x="10820" y="3381"/>
                </a:lnTo>
                <a:lnTo>
                  <a:pt x="10215" y="3312"/>
                </a:lnTo>
                <a:lnTo>
                  <a:pt x="9569" y="3243"/>
                </a:lnTo>
                <a:lnTo>
                  <a:pt x="8963" y="3036"/>
                </a:lnTo>
                <a:lnTo>
                  <a:pt x="8398" y="2760"/>
                </a:lnTo>
                <a:lnTo>
                  <a:pt x="7833" y="2346"/>
                </a:lnTo>
                <a:lnTo>
                  <a:pt x="7308" y="1863"/>
                </a:lnTo>
                <a:lnTo>
                  <a:pt x="6783" y="1311"/>
                </a:lnTo>
                <a:lnTo>
                  <a:pt x="6258" y="621"/>
                </a:lnTo>
                <a:lnTo>
                  <a:pt x="6096" y="1104"/>
                </a:lnTo>
                <a:lnTo>
                  <a:pt x="5975" y="1656"/>
                </a:lnTo>
                <a:lnTo>
                  <a:pt x="5935" y="2346"/>
                </a:lnTo>
                <a:lnTo>
                  <a:pt x="5895" y="3105"/>
                </a:lnTo>
                <a:lnTo>
                  <a:pt x="5895" y="8488"/>
                </a:lnTo>
                <a:lnTo>
                  <a:pt x="6298" y="8764"/>
                </a:lnTo>
                <a:lnTo>
                  <a:pt x="6662" y="9109"/>
                </a:lnTo>
                <a:lnTo>
                  <a:pt x="7025" y="9661"/>
                </a:lnTo>
                <a:lnTo>
                  <a:pt x="7308" y="10282"/>
                </a:lnTo>
                <a:lnTo>
                  <a:pt x="7550" y="10904"/>
                </a:lnTo>
                <a:lnTo>
                  <a:pt x="7711" y="11663"/>
                </a:lnTo>
                <a:lnTo>
                  <a:pt x="7792" y="12422"/>
                </a:lnTo>
                <a:lnTo>
                  <a:pt x="7833" y="13181"/>
                </a:lnTo>
                <a:lnTo>
                  <a:pt x="7833" y="13664"/>
                </a:lnTo>
                <a:lnTo>
                  <a:pt x="7792" y="14216"/>
                </a:lnTo>
                <a:lnTo>
                  <a:pt x="7711" y="14630"/>
                </a:lnTo>
                <a:lnTo>
                  <a:pt x="7631" y="15113"/>
                </a:lnTo>
                <a:lnTo>
                  <a:pt x="7510" y="15527"/>
                </a:lnTo>
                <a:lnTo>
                  <a:pt x="7348" y="16010"/>
                </a:lnTo>
                <a:lnTo>
                  <a:pt x="7187" y="16355"/>
                </a:lnTo>
                <a:lnTo>
                  <a:pt x="6985" y="16769"/>
                </a:lnTo>
                <a:lnTo>
                  <a:pt x="6742" y="17114"/>
                </a:lnTo>
                <a:lnTo>
                  <a:pt x="6541" y="17390"/>
                </a:lnTo>
                <a:lnTo>
                  <a:pt x="6258" y="17597"/>
                </a:lnTo>
                <a:lnTo>
                  <a:pt x="6016" y="17873"/>
                </a:lnTo>
                <a:lnTo>
                  <a:pt x="5733" y="18012"/>
                </a:lnTo>
                <a:lnTo>
                  <a:pt x="5491" y="18150"/>
                </a:lnTo>
                <a:lnTo>
                  <a:pt x="5168" y="18219"/>
                </a:lnTo>
                <a:lnTo>
                  <a:pt x="4562" y="18219"/>
                </a:lnTo>
                <a:lnTo>
                  <a:pt x="4320" y="18150"/>
                </a:lnTo>
                <a:lnTo>
                  <a:pt x="3997" y="18012"/>
                </a:lnTo>
                <a:lnTo>
                  <a:pt x="3755" y="17873"/>
                </a:lnTo>
                <a:lnTo>
                  <a:pt x="3472" y="17597"/>
                </a:lnTo>
                <a:lnTo>
                  <a:pt x="3270" y="17390"/>
                </a:lnTo>
                <a:lnTo>
                  <a:pt x="3028" y="17114"/>
                </a:lnTo>
                <a:lnTo>
                  <a:pt x="2826" y="16769"/>
                </a:lnTo>
                <a:lnTo>
                  <a:pt x="2624" y="16355"/>
                </a:lnTo>
                <a:lnTo>
                  <a:pt x="2422" y="16010"/>
                </a:lnTo>
                <a:lnTo>
                  <a:pt x="2261" y="15527"/>
                </a:lnTo>
                <a:lnTo>
                  <a:pt x="2180" y="15113"/>
                </a:lnTo>
                <a:lnTo>
                  <a:pt x="2099" y="14630"/>
                </a:lnTo>
                <a:lnTo>
                  <a:pt x="1978" y="14216"/>
                </a:lnTo>
                <a:lnTo>
                  <a:pt x="1938" y="13664"/>
                </a:lnTo>
                <a:lnTo>
                  <a:pt x="1938" y="13181"/>
                </a:lnTo>
                <a:lnTo>
                  <a:pt x="1978" y="12422"/>
                </a:lnTo>
                <a:lnTo>
                  <a:pt x="2099" y="11663"/>
                </a:lnTo>
                <a:lnTo>
                  <a:pt x="2261" y="10904"/>
                </a:lnTo>
                <a:lnTo>
                  <a:pt x="2463" y="10282"/>
                </a:lnTo>
                <a:lnTo>
                  <a:pt x="2786" y="9661"/>
                </a:lnTo>
                <a:lnTo>
                  <a:pt x="3068" y="9109"/>
                </a:lnTo>
                <a:lnTo>
                  <a:pt x="3472" y="8764"/>
                </a:lnTo>
                <a:lnTo>
                  <a:pt x="3916" y="8488"/>
                </a:lnTo>
                <a:lnTo>
                  <a:pt x="3916" y="2208"/>
                </a:lnTo>
                <a:lnTo>
                  <a:pt x="3997" y="1449"/>
                </a:lnTo>
                <a:lnTo>
                  <a:pt x="4078" y="621"/>
                </a:lnTo>
                <a:lnTo>
                  <a:pt x="4280" y="0"/>
                </a:lnTo>
                <a:lnTo>
                  <a:pt x="3755" y="207"/>
                </a:lnTo>
                <a:lnTo>
                  <a:pt x="3270" y="552"/>
                </a:lnTo>
                <a:lnTo>
                  <a:pt x="2382" y="1518"/>
                </a:lnTo>
                <a:lnTo>
                  <a:pt x="2059" y="2139"/>
                </a:lnTo>
                <a:lnTo>
                  <a:pt x="1696" y="2829"/>
                </a:lnTo>
                <a:lnTo>
                  <a:pt x="1373" y="3519"/>
                </a:lnTo>
                <a:lnTo>
                  <a:pt x="1171" y="4210"/>
                </a:lnTo>
                <a:lnTo>
                  <a:pt x="767" y="5866"/>
                </a:lnTo>
                <a:lnTo>
                  <a:pt x="606" y="6763"/>
                </a:lnTo>
                <a:lnTo>
                  <a:pt x="283" y="8695"/>
                </a:lnTo>
                <a:lnTo>
                  <a:pt x="121" y="10489"/>
                </a:lnTo>
                <a:lnTo>
                  <a:pt x="81" y="11387"/>
                </a:lnTo>
                <a:lnTo>
                  <a:pt x="0" y="13043"/>
                </a:lnTo>
                <a:lnTo>
                  <a:pt x="0" y="15527"/>
                </a:lnTo>
                <a:lnTo>
                  <a:pt x="40" y="16286"/>
                </a:lnTo>
                <a:lnTo>
                  <a:pt x="121" y="16976"/>
                </a:lnTo>
                <a:lnTo>
                  <a:pt x="242" y="17597"/>
                </a:lnTo>
                <a:lnTo>
                  <a:pt x="444" y="18219"/>
                </a:lnTo>
                <a:lnTo>
                  <a:pt x="606" y="18840"/>
                </a:lnTo>
                <a:lnTo>
                  <a:pt x="807" y="19254"/>
                </a:lnTo>
                <a:lnTo>
                  <a:pt x="1090" y="19806"/>
                </a:lnTo>
                <a:lnTo>
                  <a:pt x="1373" y="20220"/>
                </a:lnTo>
                <a:lnTo>
                  <a:pt x="1696" y="20565"/>
                </a:lnTo>
                <a:lnTo>
                  <a:pt x="2059" y="20910"/>
                </a:lnTo>
                <a:lnTo>
                  <a:pt x="2382" y="21117"/>
                </a:lnTo>
                <a:lnTo>
                  <a:pt x="3190" y="21531"/>
                </a:lnTo>
                <a:lnTo>
                  <a:pt x="3593" y="21600"/>
                </a:lnTo>
                <a:lnTo>
                  <a:pt x="17966" y="21600"/>
                </a:lnTo>
                <a:lnTo>
                  <a:pt x="18410" y="21531"/>
                </a:lnTo>
                <a:lnTo>
                  <a:pt x="18774" y="21324"/>
                </a:lnTo>
                <a:lnTo>
                  <a:pt x="19178" y="21117"/>
                </a:lnTo>
                <a:lnTo>
                  <a:pt x="19541" y="20910"/>
                </a:lnTo>
                <a:lnTo>
                  <a:pt x="20187" y="20220"/>
                </a:lnTo>
                <a:lnTo>
                  <a:pt x="20470" y="19806"/>
                </a:lnTo>
                <a:lnTo>
                  <a:pt x="20752" y="19254"/>
                </a:lnTo>
                <a:lnTo>
                  <a:pt x="20954" y="18840"/>
                </a:lnTo>
                <a:lnTo>
                  <a:pt x="21196" y="18219"/>
                </a:lnTo>
                <a:lnTo>
                  <a:pt x="21439" y="16976"/>
                </a:lnTo>
                <a:lnTo>
                  <a:pt x="21519" y="16286"/>
                </a:lnTo>
                <a:lnTo>
                  <a:pt x="21600" y="14768"/>
                </a:lnTo>
                <a:lnTo>
                  <a:pt x="21600" y="13940"/>
                </a:lnTo>
                <a:lnTo>
                  <a:pt x="21560" y="13043"/>
                </a:lnTo>
                <a:lnTo>
                  <a:pt x="21560" y="12215"/>
                </a:lnTo>
                <a:lnTo>
                  <a:pt x="21519" y="1138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56"/>
          <p:cNvSpPr/>
          <p:nvPr/>
        </p:nvSpPr>
        <p:spPr>
          <a:xfrm>
            <a:off x="10257036" y="2549494"/>
            <a:ext cx="132084" cy="13127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10580"/>
                </a:moveTo>
                <a:lnTo>
                  <a:pt x="0" y="12784"/>
                </a:lnTo>
                <a:lnTo>
                  <a:pt x="882" y="14547"/>
                </a:lnTo>
                <a:lnTo>
                  <a:pt x="1763" y="16751"/>
                </a:lnTo>
                <a:lnTo>
                  <a:pt x="3527" y="18073"/>
                </a:lnTo>
                <a:lnTo>
                  <a:pt x="4849" y="19396"/>
                </a:lnTo>
                <a:lnTo>
                  <a:pt x="6612" y="20278"/>
                </a:lnTo>
                <a:lnTo>
                  <a:pt x="8376" y="21600"/>
                </a:lnTo>
                <a:lnTo>
                  <a:pt x="12784" y="21600"/>
                </a:lnTo>
                <a:lnTo>
                  <a:pt x="14547" y="20278"/>
                </a:lnTo>
                <a:lnTo>
                  <a:pt x="16751" y="19396"/>
                </a:lnTo>
                <a:lnTo>
                  <a:pt x="19396" y="16751"/>
                </a:lnTo>
                <a:lnTo>
                  <a:pt x="20278" y="14547"/>
                </a:lnTo>
                <a:lnTo>
                  <a:pt x="21600" y="12784"/>
                </a:lnTo>
                <a:lnTo>
                  <a:pt x="21600" y="8376"/>
                </a:lnTo>
                <a:lnTo>
                  <a:pt x="20278" y="6612"/>
                </a:lnTo>
                <a:lnTo>
                  <a:pt x="19396" y="4849"/>
                </a:lnTo>
                <a:lnTo>
                  <a:pt x="18073" y="3527"/>
                </a:lnTo>
                <a:lnTo>
                  <a:pt x="16751" y="1763"/>
                </a:lnTo>
                <a:lnTo>
                  <a:pt x="14547" y="882"/>
                </a:lnTo>
                <a:lnTo>
                  <a:pt x="12784" y="0"/>
                </a:lnTo>
                <a:lnTo>
                  <a:pt x="8376" y="0"/>
                </a:lnTo>
                <a:lnTo>
                  <a:pt x="4849" y="1763"/>
                </a:lnTo>
                <a:lnTo>
                  <a:pt x="3527" y="3527"/>
                </a:lnTo>
                <a:lnTo>
                  <a:pt x="1763" y="4849"/>
                </a:lnTo>
                <a:lnTo>
                  <a:pt x="0" y="8376"/>
                </a:lnTo>
                <a:lnTo>
                  <a:pt x="0" y="1058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56"/>
          <p:cNvSpPr/>
          <p:nvPr/>
        </p:nvSpPr>
        <p:spPr>
          <a:xfrm>
            <a:off x="10024288" y="4224538"/>
            <a:ext cx="1398654" cy="13971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23" y="0"/>
                </a:moveTo>
                <a:cubicBezTo>
                  <a:pt x="4967" y="0"/>
                  <a:pt x="0" y="4683"/>
                  <a:pt x="0" y="10609"/>
                </a:cubicBezTo>
                <a:cubicBezTo>
                  <a:pt x="0" y="16535"/>
                  <a:pt x="4967" y="21600"/>
                  <a:pt x="10823" y="21600"/>
                </a:cubicBezTo>
                <a:cubicBezTo>
                  <a:pt x="16633" y="21600"/>
                  <a:pt x="21600" y="16535"/>
                  <a:pt x="21600" y="10609"/>
                </a:cubicBezTo>
                <a:cubicBezTo>
                  <a:pt x="21600" y="4683"/>
                  <a:pt x="16633" y="0"/>
                  <a:pt x="10823" y="0"/>
                </a:cubicBezTo>
                <a:close/>
                <a:moveTo>
                  <a:pt x="10823" y="19067"/>
                </a:moveTo>
                <a:cubicBezTo>
                  <a:pt x="6232" y="19067"/>
                  <a:pt x="2483" y="15244"/>
                  <a:pt x="2483" y="10609"/>
                </a:cubicBezTo>
                <a:cubicBezTo>
                  <a:pt x="2483" y="5926"/>
                  <a:pt x="6232" y="2150"/>
                  <a:pt x="10823" y="2150"/>
                </a:cubicBezTo>
                <a:cubicBezTo>
                  <a:pt x="15368" y="2150"/>
                  <a:pt x="19117" y="5926"/>
                  <a:pt x="19117" y="10609"/>
                </a:cubicBezTo>
                <a:cubicBezTo>
                  <a:pt x="19117" y="15244"/>
                  <a:pt x="15368" y="19067"/>
                  <a:pt x="10823" y="190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56"/>
          <p:cNvSpPr/>
          <p:nvPr/>
        </p:nvSpPr>
        <p:spPr>
          <a:xfrm>
            <a:off x="10665044" y="4523637"/>
            <a:ext cx="317412" cy="67656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7336" y="0"/>
                </a:moveTo>
                <a:lnTo>
                  <a:pt x="0" y="0"/>
                </a:lnTo>
                <a:lnTo>
                  <a:pt x="0" y="12999"/>
                </a:lnTo>
                <a:lnTo>
                  <a:pt x="18136" y="21600"/>
                </a:lnTo>
                <a:lnTo>
                  <a:pt x="21600" y="19059"/>
                </a:lnTo>
                <a:lnTo>
                  <a:pt x="7336" y="11142"/>
                </a:lnTo>
                <a:lnTo>
                  <a:pt x="7336" y="0"/>
                </a:ln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800" dirty="0"/>
              <a:t>Wyposażenie w sprzęt i aparaturę medyczną </a:t>
            </a: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2170444"/>
            <a:ext cx="11303575" cy="403943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aparat EKG;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podstawowy zestaw reanimacyjny;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telefon komórkowy lub inne urządzenie pozwalające na kontakt ze świadczeniobiorcą ‒2 sztuki (po jednym dla lekarza i pielęgniarki);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rejestrator rozmów telefonicznych lub system rejestrujący rozmowy telefoniczne, z zapewnieniem archiwizacji nagrań;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pozostałe wyposażenie niezbędne do udzielania świadczeń przez lekarza i pielęgniarkę: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1800" b="1" dirty="0"/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1800" dirty="0"/>
          </a:p>
        </p:txBody>
      </p:sp>
      <p:grpSp>
        <p:nvGrpSpPr>
          <p:cNvPr id="2" name="Grupa 1"/>
          <p:cNvGrpSpPr/>
          <p:nvPr/>
        </p:nvGrpSpPr>
        <p:grpSpPr>
          <a:xfrm>
            <a:off x="8974742" y="1300367"/>
            <a:ext cx="1907622" cy="1260536"/>
            <a:chOff x="8803921" y="1291745"/>
            <a:chExt cx="495822" cy="425926"/>
          </a:xfrm>
        </p:grpSpPr>
        <p:sp>
          <p:nvSpPr>
            <p:cNvPr id="4" name="Freeform 84"/>
            <p:cNvSpPr/>
            <p:nvPr/>
          </p:nvSpPr>
          <p:spPr>
            <a:xfrm>
              <a:off x="8803921" y="1361640"/>
              <a:ext cx="69896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67" y="1153"/>
                  </a:moveTo>
                  <a:lnTo>
                    <a:pt x="4008" y="1419"/>
                  </a:lnTo>
                  <a:lnTo>
                    <a:pt x="3118" y="1730"/>
                  </a:lnTo>
                  <a:lnTo>
                    <a:pt x="2227" y="1996"/>
                  </a:lnTo>
                  <a:lnTo>
                    <a:pt x="1113" y="2351"/>
                  </a:lnTo>
                  <a:lnTo>
                    <a:pt x="668" y="2661"/>
                  </a:lnTo>
                  <a:lnTo>
                    <a:pt x="223" y="3060"/>
                  </a:lnTo>
                  <a:lnTo>
                    <a:pt x="0" y="3371"/>
                  </a:lnTo>
                  <a:lnTo>
                    <a:pt x="0" y="18185"/>
                  </a:lnTo>
                  <a:lnTo>
                    <a:pt x="223" y="18584"/>
                  </a:lnTo>
                  <a:lnTo>
                    <a:pt x="668" y="18894"/>
                  </a:lnTo>
                  <a:lnTo>
                    <a:pt x="1113" y="19294"/>
                  </a:lnTo>
                  <a:lnTo>
                    <a:pt x="2227" y="19560"/>
                  </a:lnTo>
                  <a:lnTo>
                    <a:pt x="3118" y="19915"/>
                  </a:lnTo>
                  <a:lnTo>
                    <a:pt x="4008" y="20181"/>
                  </a:lnTo>
                  <a:lnTo>
                    <a:pt x="6903" y="20757"/>
                  </a:lnTo>
                  <a:lnTo>
                    <a:pt x="8462" y="20979"/>
                  </a:lnTo>
                  <a:lnTo>
                    <a:pt x="9798" y="21156"/>
                  </a:lnTo>
                  <a:lnTo>
                    <a:pt x="11579" y="21334"/>
                  </a:lnTo>
                  <a:lnTo>
                    <a:pt x="13138" y="21423"/>
                  </a:lnTo>
                  <a:lnTo>
                    <a:pt x="15142" y="21556"/>
                  </a:lnTo>
                  <a:lnTo>
                    <a:pt x="16924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8705" y="0"/>
                  </a:lnTo>
                  <a:lnTo>
                    <a:pt x="15142" y="89"/>
                  </a:lnTo>
                  <a:lnTo>
                    <a:pt x="13138" y="177"/>
                  </a:lnTo>
                  <a:lnTo>
                    <a:pt x="11579" y="266"/>
                  </a:lnTo>
                  <a:lnTo>
                    <a:pt x="9798" y="399"/>
                  </a:lnTo>
                  <a:lnTo>
                    <a:pt x="8462" y="621"/>
                  </a:lnTo>
                  <a:lnTo>
                    <a:pt x="6903" y="843"/>
                  </a:lnTo>
                  <a:lnTo>
                    <a:pt x="5567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5" name="Freeform 85"/>
            <p:cNvSpPr/>
            <p:nvPr/>
          </p:nvSpPr>
          <p:spPr>
            <a:xfrm>
              <a:off x="8900028" y="1291745"/>
              <a:ext cx="301425" cy="425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65" y="1332"/>
                  </a:moveTo>
                  <a:lnTo>
                    <a:pt x="18365" y="1073"/>
                  </a:lnTo>
                  <a:lnTo>
                    <a:pt x="18261" y="814"/>
                  </a:lnTo>
                  <a:lnTo>
                    <a:pt x="18104" y="592"/>
                  </a:lnTo>
                  <a:lnTo>
                    <a:pt x="17843" y="370"/>
                  </a:lnTo>
                  <a:lnTo>
                    <a:pt x="17530" y="222"/>
                  </a:lnTo>
                  <a:lnTo>
                    <a:pt x="17217" y="111"/>
                  </a:lnTo>
                  <a:lnTo>
                    <a:pt x="16852" y="37"/>
                  </a:lnTo>
                  <a:lnTo>
                    <a:pt x="16487" y="0"/>
                  </a:lnTo>
                  <a:lnTo>
                    <a:pt x="5061" y="0"/>
                  </a:lnTo>
                  <a:lnTo>
                    <a:pt x="4696" y="37"/>
                  </a:lnTo>
                  <a:lnTo>
                    <a:pt x="4330" y="111"/>
                  </a:lnTo>
                  <a:lnTo>
                    <a:pt x="4017" y="222"/>
                  </a:lnTo>
                  <a:lnTo>
                    <a:pt x="3704" y="370"/>
                  </a:lnTo>
                  <a:lnTo>
                    <a:pt x="3443" y="592"/>
                  </a:lnTo>
                  <a:lnTo>
                    <a:pt x="3287" y="814"/>
                  </a:lnTo>
                  <a:lnTo>
                    <a:pt x="3235" y="1073"/>
                  </a:lnTo>
                  <a:lnTo>
                    <a:pt x="3130" y="1332"/>
                  </a:lnTo>
                  <a:lnTo>
                    <a:pt x="3130" y="3588"/>
                  </a:lnTo>
                  <a:lnTo>
                    <a:pt x="0" y="3588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3588"/>
                  </a:lnTo>
                  <a:lnTo>
                    <a:pt x="18365" y="3588"/>
                  </a:lnTo>
                  <a:lnTo>
                    <a:pt x="18365" y="1332"/>
                  </a:lnTo>
                  <a:close/>
                  <a:moveTo>
                    <a:pt x="5687" y="1775"/>
                  </a:moveTo>
                  <a:lnTo>
                    <a:pt x="15809" y="1775"/>
                  </a:lnTo>
                  <a:lnTo>
                    <a:pt x="15809" y="3588"/>
                  </a:lnTo>
                  <a:lnTo>
                    <a:pt x="5687" y="3588"/>
                  </a:lnTo>
                  <a:lnTo>
                    <a:pt x="5687" y="1775"/>
                  </a:lnTo>
                  <a:close/>
                  <a:moveTo>
                    <a:pt x="18365" y="13944"/>
                  </a:moveTo>
                  <a:lnTo>
                    <a:pt x="18365" y="14129"/>
                  </a:lnTo>
                  <a:lnTo>
                    <a:pt x="18209" y="14277"/>
                  </a:lnTo>
                  <a:lnTo>
                    <a:pt x="18052" y="14351"/>
                  </a:lnTo>
                  <a:lnTo>
                    <a:pt x="17739" y="14388"/>
                  </a:lnTo>
                  <a:lnTo>
                    <a:pt x="13304" y="14388"/>
                  </a:lnTo>
                  <a:lnTo>
                    <a:pt x="13304" y="17568"/>
                  </a:lnTo>
                  <a:lnTo>
                    <a:pt x="13252" y="17716"/>
                  </a:lnTo>
                  <a:lnTo>
                    <a:pt x="13148" y="17864"/>
                  </a:lnTo>
                  <a:lnTo>
                    <a:pt x="12939" y="17938"/>
                  </a:lnTo>
                  <a:lnTo>
                    <a:pt x="12678" y="18012"/>
                  </a:lnTo>
                  <a:lnTo>
                    <a:pt x="8870" y="18012"/>
                  </a:lnTo>
                  <a:lnTo>
                    <a:pt x="8609" y="17938"/>
                  </a:lnTo>
                  <a:lnTo>
                    <a:pt x="8400" y="17864"/>
                  </a:lnTo>
                  <a:lnTo>
                    <a:pt x="8296" y="17716"/>
                  </a:lnTo>
                  <a:lnTo>
                    <a:pt x="8243" y="17568"/>
                  </a:lnTo>
                  <a:lnTo>
                    <a:pt x="8243" y="14388"/>
                  </a:lnTo>
                  <a:lnTo>
                    <a:pt x="3757" y="14388"/>
                  </a:lnTo>
                  <a:lnTo>
                    <a:pt x="3548" y="14351"/>
                  </a:lnTo>
                  <a:lnTo>
                    <a:pt x="3339" y="14277"/>
                  </a:lnTo>
                  <a:lnTo>
                    <a:pt x="3235" y="14129"/>
                  </a:lnTo>
                  <a:lnTo>
                    <a:pt x="3130" y="13944"/>
                  </a:lnTo>
                  <a:lnTo>
                    <a:pt x="3130" y="11244"/>
                  </a:lnTo>
                  <a:lnTo>
                    <a:pt x="3235" y="11096"/>
                  </a:lnTo>
                  <a:lnTo>
                    <a:pt x="3339" y="10911"/>
                  </a:lnTo>
                  <a:lnTo>
                    <a:pt x="3548" y="10837"/>
                  </a:lnTo>
                  <a:lnTo>
                    <a:pt x="3757" y="10800"/>
                  </a:lnTo>
                  <a:lnTo>
                    <a:pt x="8243" y="10800"/>
                  </a:lnTo>
                  <a:lnTo>
                    <a:pt x="8243" y="7656"/>
                  </a:lnTo>
                  <a:lnTo>
                    <a:pt x="8296" y="7434"/>
                  </a:lnTo>
                  <a:lnTo>
                    <a:pt x="8400" y="7323"/>
                  </a:lnTo>
                  <a:lnTo>
                    <a:pt x="8609" y="7212"/>
                  </a:lnTo>
                  <a:lnTo>
                    <a:pt x="12939" y="7212"/>
                  </a:lnTo>
                  <a:lnTo>
                    <a:pt x="13148" y="7323"/>
                  </a:lnTo>
                  <a:lnTo>
                    <a:pt x="13252" y="7434"/>
                  </a:lnTo>
                  <a:lnTo>
                    <a:pt x="13304" y="7656"/>
                  </a:lnTo>
                  <a:lnTo>
                    <a:pt x="13304" y="10800"/>
                  </a:lnTo>
                  <a:lnTo>
                    <a:pt x="17739" y="10800"/>
                  </a:lnTo>
                  <a:lnTo>
                    <a:pt x="18052" y="10837"/>
                  </a:lnTo>
                  <a:lnTo>
                    <a:pt x="18209" y="10911"/>
                  </a:lnTo>
                  <a:lnTo>
                    <a:pt x="18365" y="11096"/>
                  </a:lnTo>
                  <a:lnTo>
                    <a:pt x="18365" y="13944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6" name="Freeform 86"/>
            <p:cNvSpPr/>
            <p:nvPr/>
          </p:nvSpPr>
          <p:spPr>
            <a:xfrm>
              <a:off x="9227662" y="1361640"/>
              <a:ext cx="72081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090" y="1153"/>
                  </a:moveTo>
                  <a:lnTo>
                    <a:pt x="14547" y="843"/>
                  </a:lnTo>
                  <a:lnTo>
                    <a:pt x="11461" y="399"/>
                  </a:lnTo>
                  <a:lnTo>
                    <a:pt x="9918" y="266"/>
                  </a:lnTo>
                  <a:lnTo>
                    <a:pt x="6392" y="89"/>
                  </a:lnTo>
                  <a:lnTo>
                    <a:pt x="4629" y="44"/>
                  </a:lnTo>
                  <a:lnTo>
                    <a:pt x="2645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4629" y="21600"/>
                  </a:lnTo>
                  <a:lnTo>
                    <a:pt x="6392" y="21556"/>
                  </a:lnTo>
                  <a:lnTo>
                    <a:pt x="8155" y="21423"/>
                  </a:lnTo>
                  <a:lnTo>
                    <a:pt x="9918" y="21334"/>
                  </a:lnTo>
                  <a:lnTo>
                    <a:pt x="13004" y="20979"/>
                  </a:lnTo>
                  <a:lnTo>
                    <a:pt x="14547" y="20757"/>
                  </a:lnTo>
                  <a:lnTo>
                    <a:pt x="16090" y="20491"/>
                  </a:lnTo>
                  <a:lnTo>
                    <a:pt x="17192" y="20181"/>
                  </a:lnTo>
                  <a:lnTo>
                    <a:pt x="18294" y="19915"/>
                  </a:lnTo>
                  <a:lnTo>
                    <a:pt x="19396" y="19560"/>
                  </a:lnTo>
                  <a:lnTo>
                    <a:pt x="20057" y="19294"/>
                  </a:lnTo>
                  <a:lnTo>
                    <a:pt x="20718" y="18894"/>
                  </a:lnTo>
                  <a:lnTo>
                    <a:pt x="20939" y="18584"/>
                  </a:lnTo>
                  <a:lnTo>
                    <a:pt x="21600" y="18185"/>
                  </a:lnTo>
                  <a:lnTo>
                    <a:pt x="21600" y="3371"/>
                  </a:lnTo>
                  <a:lnTo>
                    <a:pt x="20939" y="3060"/>
                  </a:lnTo>
                  <a:lnTo>
                    <a:pt x="20718" y="2661"/>
                  </a:lnTo>
                  <a:lnTo>
                    <a:pt x="20057" y="2351"/>
                  </a:lnTo>
                  <a:lnTo>
                    <a:pt x="19396" y="1996"/>
                  </a:lnTo>
                  <a:lnTo>
                    <a:pt x="18294" y="1730"/>
                  </a:lnTo>
                  <a:lnTo>
                    <a:pt x="17192" y="1419"/>
                  </a:lnTo>
                  <a:lnTo>
                    <a:pt x="16090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9322150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6"/>
            <a:ext cx="10515600" cy="63971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800" dirty="0"/>
              <a:t>Wyposażenie w sprzęt i aparaturę medyczną </a:t>
            </a: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793821"/>
            <a:ext cx="11303575" cy="56170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zestaw przeciwwstrząsowy zawierający produkty lecznicze określone w przepisach wydanych na podstawie art. 68 ust. 7 ustawy z dnia 6 września 2001 r. ‒ Prawo farmaceutyczne (Dz. U. z 2020 r. poz. 944, z </a:t>
            </a:r>
            <a:r>
              <a:rPr lang="pl-PL" sz="1800" dirty="0" err="1"/>
              <a:t>późn</a:t>
            </a:r>
            <a:r>
              <a:rPr lang="pl-PL" sz="1800" dirty="0"/>
              <a:t>. zm.),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aparat do mierzenia ciśnienia tętniczego krwi z kompletem mankietów dla dzieci i dorosłych,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stetoskop,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 err="1"/>
              <a:t>glukometr</a:t>
            </a:r>
            <a:r>
              <a:rPr lang="pl-PL" sz="1800" dirty="0"/>
              <a:t> i testy do oznaczania poziomu cukru we krwi,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otoskop,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zestaw do wykonywania iniekcji,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zestaw do wykonania opatrunków i podstawowy zestaw narzędzi chirurgicznych,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pakiety odkażające i dezynfekcyjne,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środki ochrony osobistej (fartuchy, maseczki, rękawice),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termometry,</a:t>
            </a:r>
          </a:p>
          <a:p>
            <a:pPr marL="803275" indent="-342900">
              <a:buClr>
                <a:srgbClr val="FF6600"/>
              </a:buClr>
              <a:buSzPct val="100000"/>
              <a:buFont typeface="+mj-lt"/>
              <a:buAutoNum type="alphaLcParenR"/>
            </a:pPr>
            <a:r>
              <a:rPr lang="pl-PL" sz="1800" dirty="0"/>
              <a:t>maseczka twarzowa do prowadzenia oddechu zastępczego.</a:t>
            </a:r>
          </a:p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1700" b="1" dirty="0"/>
              <a:t>W przypadku świadczeń „wyjazdowych” dodatkowo:</a:t>
            </a:r>
          </a:p>
          <a:p>
            <a:pPr indent="-457200">
              <a:buClr>
                <a:srgbClr val="FF6600"/>
              </a:buClr>
              <a:buSzPct val="100000"/>
              <a:buFont typeface="+mj-lt"/>
              <a:buAutoNum type="arabicParenR" startAt="7"/>
            </a:pPr>
            <a:r>
              <a:rPr lang="pl-PL" sz="1800" dirty="0"/>
              <a:t>torba lekarska z wyposażeniem niezbędnym do udzielania świadczeń w warunkach domowych;</a:t>
            </a:r>
          </a:p>
          <a:p>
            <a:pPr indent="-457200">
              <a:buClr>
                <a:srgbClr val="FF6600"/>
              </a:buClr>
              <a:buSzPct val="100000"/>
              <a:buAutoNum type="arabicParenR" startAt="7"/>
            </a:pPr>
            <a:r>
              <a:rPr lang="pl-PL" sz="1800" dirty="0"/>
              <a:t>neseser pielęgniarski z wyposażeniem niezbędnym do udzielania świadczeń w warunkach domowych;</a:t>
            </a:r>
            <a:endParaRPr lang="pl-PL" sz="1800" b="1" dirty="0"/>
          </a:p>
          <a:p>
            <a:pPr marL="0" indent="0">
              <a:buClr>
                <a:schemeClr val="lt2"/>
              </a:buClr>
              <a:buSzPts val="1100"/>
              <a:buNone/>
            </a:pPr>
            <a:endParaRPr lang="pl-PL" sz="2400" dirty="0"/>
          </a:p>
        </p:txBody>
      </p:sp>
      <p:grpSp>
        <p:nvGrpSpPr>
          <p:cNvPr id="4" name="Grupa 3"/>
          <p:cNvGrpSpPr/>
          <p:nvPr/>
        </p:nvGrpSpPr>
        <p:grpSpPr>
          <a:xfrm>
            <a:off x="9225952" y="1975032"/>
            <a:ext cx="1907622" cy="1260536"/>
            <a:chOff x="8803921" y="1291745"/>
            <a:chExt cx="495822" cy="425926"/>
          </a:xfrm>
        </p:grpSpPr>
        <p:sp>
          <p:nvSpPr>
            <p:cNvPr id="5" name="Freeform 84"/>
            <p:cNvSpPr/>
            <p:nvPr/>
          </p:nvSpPr>
          <p:spPr>
            <a:xfrm>
              <a:off x="8803921" y="1361640"/>
              <a:ext cx="69896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67" y="1153"/>
                  </a:moveTo>
                  <a:lnTo>
                    <a:pt x="4008" y="1419"/>
                  </a:lnTo>
                  <a:lnTo>
                    <a:pt x="3118" y="1730"/>
                  </a:lnTo>
                  <a:lnTo>
                    <a:pt x="2227" y="1996"/>
                  </a:lnTo>
                  <a:lnTo>
                    <a:pt x="1113" y="2351"/>
                  </a:lnTo>
                  <a:lnTo>
                    <a:pt x="668" y="2661"/>
                  </a:lnTo>
                  <a:lnTo>
                    <a:pt x="223" y="3060"/>
                  </a:lnTo>
                  <a:lnTo>
                    <a:pt x="0" y="3371"/>
                  </a:lnTo>
                  <a:lnTo>
                    <a:pt x="0" y="18185"/>
                  </a:lnTo>
                  <a:lnTo>
                    <a:pt x="223" y="18584"/>
                  </a:lnTo>
                  <a:lnTo>
                    <a:pt x="668" y="18894"/>
                  </a:lnTo>
                  <a:lnTo>
                    <a:pt x="1113" y="19294"/>
                  </a:lnTo>
                  <a:lnTo>
                    <a:pt x="2227" y="19560"/>
                  </a:lnTo>
                  <a:lnTo>
                    <a:pt x="3118" y="19915"/>
                  </a:lnTo>
                  <a:lnTo>
                    <a:pt x="4008" y="20181"/>
                  </a:lnTo>
                  <a:lnTo>
                    <a:pt x="6903" y="20757"/>
                  </a:lnTo>
                  <a:lnTo>
                    <a:pt x="8462" y="20979"/>
                  </a:lnTo>
                  <a:lnTo>
                    <a:pt x="9798" y="21156"/>
                  </a:lnTo>
                  <a:lnTo>
                    <a:pt x="11579" y="21334"/>
                  </a:lnTo>
                  <a:lnTo>
                    <a:pt x="13138" y="21423"/>
                  </a:lnTo>
                  <a:lnTo>
                    <a:pt x="15142" y="21556"/>
                  </a:lnTo>
                  <a:lnTo>
                    <a:pt x="16924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8705" y="0"/>
                  </a:lnTo>
                  <a:lnTo>
                    <a:pt x="15142" y="89"/>
                  </a:lnTo>
                  <a:lnTo>
                    <a:pt x="13138" y="177"/>
                  </a:lnTo>
                  <a:lnTo>
                    <a:pt x="11579" y="266"/>
                  </a:lnTo>
                  <a:lnTo>
                    <a:pt x="9798" y="399"/>
                  </a:lnTo>
                  <a:lnTo>
                    <a:pt x="8462" y="621"/>
                  </a:lnTo>
                  <a:lnTo>
                    <a:pt x="6903" y="843"/>
                  </a:lnTo>
                  <a:lnTo>
                    <a:pt x="5567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6" name="Freeform 85"/>
            <p:cNvSpPr/>
            <p:nvPr/>
          </p:nvSpPr>
          <p:spPr>
            <a:xfrm>
              <a:off x="8900028" y="1291745"/>
              <a:ext cx="301425" cy="425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365" y="1332"/>
                  </a:moveTo>
                  <a:lnTo>
                    <a:pt x="18365" y="1073"/>
                  </a:lnTo>
                  <a:lnTo>
                    <a:pt x="18261" y="814"/>
                  </a:lnTo>
                  <a:lnTo>
                    <a:pt x="18104" y="592"/>
                  </a:lnTo>
                  <a:lnTo>
                    <a:pt x="17843" y="370"/>
                  </a:lnTo>
                  <a:lnTo>
                    <a:pt x="17530" y="222"/>
                  </a:lnTo>
                  <a:lnTo>
                    <a:pt x="17217" y="111"/>
                  </a:lnTo>
                  <a:lnTo>
                    <a:pt x="16852" y="37"/>
                  </a:lnTo>
                  <a:lnTo>
                    <a:pt x="16487" y="0"/>
                  </a:lnTo>
                  <a:lnTo>
                    <a:pt x="5061" y="0"/>
                  </a:lnTo>
                  <a:lnTo>
                    <a:pt x="4696" y="37"/>
                  </a:lnTo>
                  <a:lnTo>
                    <a:pt x="4330" y="111"/>
                  </a:lnTo>
                  <a:lnTo>
                    <a:pt x="4017" y="222"/>
                  </a:lnTo>
                  <a:lnTo>
                    <a:pt x="3704" y="370"/>
                  </a:lnTo>
                  <a:lnTo>
                    <a:pt x="3443" y="592"/>
                  </a:lnTo>
                  <a:lnTo>
                    <a:pt x="3287" y="814"/>
                  </a:lnTo>
                  <a:lnTo>
                    <a:pt x="3235" y="1073"/>
                  </a:lnTo>
                  <a:lnTo>
                    <a:pt x="3130" y="1332"/>
                  </a:lnTo>
                  <a:lnTo>
                    <a:pt x="3130" y="3588"/>
                  </a:lnTo>
                  <a:lnTo>
                    <a:pt x="0" y="3588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3588"/>
                  </a:lnTo>
                  <a:lnTo>
                    <a:pt x="18365" y="3588"/>
                  </a:lnTo>
                  <a:lnTo>
                    <a:pt x="18365" y="1332"/>
                  </a:lnTo>
                  <a:close/>
                  <a:moveTo>
                    <a:pt x="5687" y="1775"/>
                  </a:moveTo>
                  <a:lnTo>
                    <a:pt x="15809" y="1775"/>
                  </a:lnTo>
                  <a:lnTo>
                    <a:pt x="15809" y="3588"/>
                  </a:lnTo>
                  <a:lnTo>
                    <a:pt x="5687" y="3588"/>
                  </a:lnTo>
                  <a:lnTo>
                    <a:pt x="5687" y="1775"/>
                  </a:lnTo>
                  <a:close/>
                  <a:moveTo>
                    <a:pt x="18365" y="13944"/>
                  </a:moveTo>
                  <a:lnTo>
                    <a:pt x="18365" y="14129"/>
                  </a:lnTo>
                  <a:lnTo>
                    <a:pt x="18209" y="14277"/>
                  </a:lnTo>
                  <a:lnTo>
                    <a:pt x="18052" y="14351"/>
                  </a:lnTo>
                  <a:lnTo>
                    <a:pt x="17739" y="14388"/>
                  </a:lnTo>
                  <a:lnTo>
                    <a:pt x="13304" y="14388"/>
                  </a:lnTo>
                  <a:lnTo>
                    <a:pt x="13304" y="17568"/>
                  </a:lnTo>
                  <a:lnTo>
                    <a:pt x="13252" y="17716"/>
                  </a:lnTo>
                  <a:lnTo>
                    <a:pt x="13148" y="17864"/>
                  </a:lnTo>
                  <a:lnTo>
                    <a:pt x="12939" y="17938"/>
                  </a:lnTo>
                  <a:lnTo>
                    <a:pt x="12678" y="18012"/>
                  </a:lnTo>
                  <a:lnTo>
                    <a:pt x="8870" y="18012"/>
                  </a:lnTo>
                  <a:lnTo>
                    <a:pt x="8609" y="17938"/>
                  </a:lnTo>
                  <a:lnTo>
                    <a:pt x="8400" y="17864"/>
                  </a:lnTo>
                  <a:lnTo>
                    <a:pt x="8296" y="17716"/>
                  </a:lnTo>
                  <a:lnTo>
                    <a:pt x="8243" y="17568"/>
                  </a:lnTo>
                  <a:lnTo>
                    <a:pt x="8243" y="14388"/>
                  </a:lnTo>
                  <a:lnTo>
                    <a:pt x="3757" y="14388"/>
                  </a:lnTo>
                  <a:lnTo>
                    <a:pt x="3548" y="14351"/>
                  </a:lnTo>
                  <a:lnTo>
                    <a:pt x="3339" y="14277"/>
                  </a:lnTo>
                  <a:lnTo>
                    <a:pt x="3235" y="14129"/>
                  </a:lnTo>
                  <a:lnTo>
                    <a:pt x="3130" y="13944"/>
                  </a:lnTo>
                  <a:lnTo>
                    <a:pt x="3130" y="11244"/>
                  </a:lnTo>
                  <a:lnTo>
                    <a:pt x="3235" y="11096"/>
                  </a:lnTo>
                  <a:lnTo>
                    <a:pt x="3339" y="10911"/>
                  </a:lnTo>
                  <a:lnTo>
                    <a:pt x="3548" y="10837"/>
                  </a:lnTo>
                  <a:lnTo>
                    <a:pt x="3757" y="10800"/>
                  </a:lnTo>
                  <a:lnTo>
                    <a:pt x="8243" y="10800"/>
                  </a:lnTo>
                  <a:lnTo>
                    <a:pt x="8243" y="7656"/>
                  </a:lnTo>
                  <a:lnTo>
                    <a:pt x="8296" y="7434"/>
                  </a:lnTo>
                  <a:lnTo>
                    <a:pt x="8400" y="7323"/>
                  </a:lnTo>
                  <a:lnTo>
                    <a:pt x="8609" y="7212"/>
                  </a:lnTo>
                  <a:lnTo>
                    <a:pt x="12939" y="7212"/>
                  </a:lnTo>
                  <a:lnTo>
                    <a:pt x="13148" y="7323"/>
                  </a:lnTo>
                  <a:lnTo>
                    <a:pt x="13252" y="7434"/>
                  </a:lnTo>
                  <a:lnTo>
                    <a:pt x="13304" y="7656"/>
                  </a:lnTo>
                  <a:lnTo>
                    <a:pt x="13304" y="10800"/>
                  </a:lnTo>
                  <a:lnTo>
                    <a:pt x="17739" y="10800"/>
                  </a:lnTo>
                  <a:lnTo>
                    <a:pt x="18052" y="10837"/>
                  </a:lnTo>
                  <a:lnTo>
                    <a:pt x="18209" y="10911"/>
                  </a:lnTo>
                  <a:lnTo>
                    <a:pt x="18365" y="11096"/>
                  </a:lnTo>
                  <a:lnTo>
                    <a:pt x="18365" y="13944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7" name="Freeform 86"/>
            <p:cNvSpPr/>
            <p:nvPr/>
          </p:nvSpPr>
          <p:spPr>
            <a:xfrm>
              <a:off x="9227662" y="1361640"/>
              <a:ext cx="72081" cy="3560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090" y="1153"/>
                  </a:moveTo>
                  <a:lnTo>
                    <a:pt x="14547" y="843"/>
                  </a:lnTo>
                  <a:lnTo>
                    <a:pt x="11461" y="399"/>
                  </a:lnTo>
                  <a:lnTo>
                    <a:pt x="9918" y="266"/>
                  </a:lnTo>
                  <a:lnTo>
                    <a:pt x="6392" y="89"/>
                  </a:lnTo>
                  <a:lnTo>
                    <a:pt x="4629" y="44"/>
                  </a:lnTo>
                  <a:lnTo>
                    <a:pt x="2645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4629" y="21600"/>
                  </a:lnTo>
                  <a:lnTo>
                    <a:pt x="6392" y="21556"/>
                  </a:lnTo>
                  <a:lnTo>
                    <a:pt x="8155" y="21423"/>
                  </a:lnTo>
                  <a:lnTo>
                    <a:pt x="9918" y="21334"/>
                  </a:lnTo>
                  <a:lnTo>
                    <a:pt x="13004" y="20979"/>
                  </a:lnTo>
                  <a:lnTo>
                    <a:pt x="14547" y="20757"/>
                  </a:lnTo>
                  <a:lnTo>
                    <a:pt x="16090" y="20491"/>
                  </a:lnTo>
                  <a:lnTo>
                    <a:pt x="17192" y="20181"/>
                  </a:lnTo>
                  <a:lnTo>
                    <a:pt x="18294" y="19915"/>
                  </a:lnTo>
                  <a:lnTo>
                    <a:pt x="19396" y="19560"/>
                  </a:lnTo>
                  <a:lnTo>
                    <a:pt x="20057" y="19294"/>
                  </a:lnTo>
                  <a:lnTo>
                    <a:pt x="20718" y="18894"/>
                  </a:lnTo>
                  <a:lnTo>
                    <a:pt x="20939" y="18584"/>
                  </a:lnTo>
                  <a:lnTo>
                    <a:pt x="21600" y="18185"/>
                  </a:lnTo>
                  <a:lnTo>
                    <a:pt x="21600" y="3371"/>
                  </a:lnTo>
                  <a:lnTo>
                    <a:pt x="20939" y="3060"/>
                  </a:lnTo>
                  <a:lnTo>
                    <a:pt x="20718" y="2661"/>
                  </a:lnTo>
                  <a:lnTo>
                    <a:pt x="20057" y="2351"/>
                  </a:lnTo>
                  <a:lnTo>
                    <a:pt x="19396" y="1996"/>
                  </a:lnTo>
                  <a:lnTo>
                    <a:pt x="18294" y="1730"/>
                  </a:lnTo>
                  <a:lnTo>
                    <a:pt x="17192" y="1419"/>
                  </a:lnTo>
                  <a:lnTo>
                    <a:pt x="16090" y="1153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8425078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6"/>
            <a:ext cx="10515600" cy="63971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800" dirty="0"/>
              <a:t>Wyposażenie uzupełniające </a:t>
            </a: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1416817"/>
            <a:ext cx="11303575" cy="499403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Tryb ambulatoryjny:</a:t>
            </a:r>
            <a:endParaRPr lang="pl-PL" sz="500" b="1" dirty="0"/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telefon stacjonarny;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stolik zabiegowy;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szafka przeznaczona do przechowywania leków, wyrobów medycznych i środków pomocniczych;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lodówka przeznaczona do przechowywania leków;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kozetka lekarska.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endParaRPr lang="pl-PL" sz="1800" dirty="0"/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 </a:t>
            </a:r>
            <a:r>
              <a:rPr lang="pl-PL" sz="2000" b="1" dirty="0"/>
              <a:t>Tryb „wyjazdowy”:</a:t>
            </a:r>
            <a:endParaRPr lang="pl-PL" sz="500" b="1" dirty="0"/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szafka przeznaczona do przechowywania leków, wyrobów medycznych i środków pomocniczych;</a:t>
            </a:r>
          </a:p>
          <a:p>
            <a:pPr indent="-457200">
              <a:buClr>
                <a:srgbClr val="FF6600"/>
              </a:buClr>
              <a:buSzPct val="100000"/>
              <a:buAutoNum type="arabicParenR"/>
            </a:pPr>
            <a:r>
              <a:rPr lang="pl-PL" sz="1800" dirty="0"/>
              <a:t>lodówka przeznaczona do przechowywania leków.</a:t>
            </a:r>
            <a:endParaRPr lang="pl-PL" sz="2400" dirty="0"/>
          </a:p>
        </p:txBody>
      </p:sp>
      <p:grpSp>
        <p:nvGrpSpPr>
          <p:cNvPr id="12" name="Grupa 11"/>
          <p:cNvGrpSpPr/>
          <p:nvPr/>
        </p:nvGrpSpPr>
        <p:grpSpPr>
          <a:xfrm>
            <a:off x="9495692" y="684981"/>
            <a:ext cx="1511271" cy="1575898"/>
            <a:chOff x="10177723" y="3910277"/>
            <a:chExt cx="1223398" cy="1423741"/>
          </a:xfrm>
        </p:grpSpPr>
        <p:sp>
          <p:nvSpPr>
            <p:cNvPr id="13" name="Google Shape;522;p49"/>
            <p:cNvSpPr/>
            <p:nvPr/>
          </p:nvSpPr>
          <p:spPr>
            <a:xfrm>
              <a:off x="10375929" y="4819698"/>
              <a:ext cx="621918" cy="16929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6585"/>
                  </a:moveTo>
                  <a:lnTo>
                    <a:pt x="396" y="0"/>
                  </a:lnTo>
                  <a:lnTo>
                    <a:pt x="0" y="15278"/>
                  </a:lnTo>
                  <a:lnTo>
                    <a:pt x="21204" y="21600"/>
                  </a:lnTo>
                  <a:lnTo>
                    <a:pt x="21600" y="658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523;p49"/>
            <p:cNvSpPr/>
            <p:nvPr/>
          </p:nvSpPr>
          <p:spPr>
            <a:xfrm>
              <a:off x="10375926" y="5026672"/>
              <a:ext cx="608310" cy="11928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lnTo>
                    <a:pt x="0" y="372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524;p49"/>
            <p:cNvSpPr/>
            <p:nvPr/>
          </p:nvSpPr>
          <p:spPr>
            <a:xfrm>
              <a:off x="10526291" y="4292860"/>
              <a:ext cx="594648" cy="38874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5910"/>
                  </a:moveTo>
                  <a:lnTo>
                    <a:pt x="2400" y="0"/>
                  </a:lnTo>
                  <a:lnTo>
                    <a:pt x="0" y="5690"/>
                  </a:lnTo>
                  <a:lnTo>
                    <a:pt x="19200" y="21600"/>
                  </a:lnTo>
                  <a:lnTo>
                    <a:pt x="21600" y="159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525;p49"/>
            <p:cNvSpPr/>
            <p:nvPr/>
          </p:nvSpPr>
          <p:spPr>
            <a:xfrm>
              <a:off x="10416937" y="4568825"/>
              <a:ext cx="621918" cy="26335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2171"/>
                  </a:moveTo>
                  <a:lnTo>
                    <a:pt x="1178" y="0"/>
                  </a:lnTo>
                  <a:lnTo>
                    <a:pt x="0" y="9771"/>
                  </a:lnTo>
                  <a:lnTo>
                    <a:pt x="20422" y="21600"/>
                  </a:lnTo>
                  <a:lnTo>
                    <a:pt x="21600" y="121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526;p49"/>
            <p:cNvSpPr/>
            <p:nvPr/>
          </p:nvSpPr>
          <p:spPr>
            <a:xfrm>
              <a:off x="10177723" y="4750710"/>
              <a:ext cx="1018278" cy="58330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9416" y="18064"/>
                  </a:moveTo>
                  <a:lnTo>
                    <a:pt x="2281" y="18064"/>
                  </a:lnTo>
                  <a:lnTo>
                    <a:pt x="2281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19416" y="0"/>
                  </a:lnTo>
                  <a:lnTo>
                    <a:pt x="19416" y="180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27;p49"/>
            <p:cNvSpPr/>
            <p:nvPr/>
          </p:nvSpPr>
          <p:spPr>
            <a:xfrm>
              <a:off x="11161901" y="3910277"/>
              <a:ext cx="239220" cy="577098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163" y="0"/>
                  </a:moveTo>
                  <a:lnTo>
                    <a:pt x="0" y="785"/>
                  </a:lnTo>
                  <a:lnTo>
                    <a:pt x="9856" y="21600"/>
                  </a:lnTo>
                  <a:lnTo>
                    <a:pt x="21600" y="20815"/>
                  </a:lnTo>
                  <a:lnTo>
                    <a:pt x="121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28;p49"/>
            <p:cNvSpPr/>
            <p:nvPr/>
          </p:nvSpPr>
          <p:spPr>
            <a:xfrm>
              <a:off x="10792835" y="4023172"/>
              <a:ext cx="451062" cy="539352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2869"/>
                  </a:moveTo>
                  <a:lnTo>
                    <a:pt x="16607" y="21600"/>
                  </a:lnTo>
                  <a:lnTo>
                    <a:pt x="21600" y="18900"/>
                  </a:lnTo>
                  <a:lnTo>
                    <a:pt x="5210" y="0"/>
                  </a:lnTo>
                  <a:lnTo>
                    <a:pt x="0" y="28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22850" tIns="45700" rIns="2285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26536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6"/>
            <a:ext cx="10515600" cy="63971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990"/>
            </a:pPr>
            <a:r>
              <a:rPr lang="pl-PL" sz="2800" dirty="0"/>
              <a:t>Zasady finansowania świadczeń</a:t>
            </a:r>
            <a:endParaRPr sz="28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1004837"/>
            <a:ext cx="11303575" cy="540601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Jednostką rozliczeniową jest ryczałt (miesięczny)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W przypadku obszarów zabezpieczenia, na których świadczenia są realizowane przez </a:t>
            </a:r>
            <a:r>
              <a:rPr lang="pl-PL" sz="1800" b="1" dirty="0"/>
              <a:t>jeden podmiot wybrany w </a:t>
            </a:r>
            <a:r>
              <a:rPr lang="pl-PL" sz="1800" b="1" u="sng" dirty="0"/>
              <a:t>wyniku  przeprowadzonego postępowania</a:t>
            </a:r>
            <a:r>
              <a:rPr lang="pl-PL" sz="1800" dirty="0"/>
              <a:t> </a:t>
            </a:r>
            <a:r>
              <a:rPr lang="pl-PL" sz="1800" b="1" dirty="0"/>
              <a:t>lub też podmiot zakwalifikowany do PSZ</a:t>
            </a:r>
            <a:r>
              <a:rPr lang="pl-PL" sz="1800" dirty="0"/>
              <a:t>, wysokość ryczałtu dla takich podmiotów  określana jest przez dyrektora Oddziału Funduszu.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endParaRPr lang="pl-PL" sz="1800" dirty="0"/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Ryczałt, określany jest w oparciu o minimalne wymagania w zakresie wyposażenia, organizacji oraz minimalnych zasobów kadrowych, określone w rozporządzeniu w sprawie świadczeń gwarantowanych z zakresu podstawowej opieki zdrowotnej z uwzględnieniem wielkości obszaru zabezpieczenia.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endParaRPr lang="pl-PL" sz="1800" dirty="0"/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Finansowanie  świadczeń udzielanych, w obszarach  zabezpieczenia,  w których świadczenia są  realizowane  przez  </a:t>
            </a:r>
            <a:r>
              <a:rPr lang="pl-PL" sz="1800" b="1" dirty="0"/>
              <a:t>kilka (więcej niż  jeden) podmiotów zakwalifikowanych do  PSZ</a:t>
            </a:r>
            <a:r>
              <a:rPr lang="pl-PL" sz="1800" dirty="0"/>
              <a:t>,  odbywa  się  w oparciu  o stawkę ryczałtu  (R),  którego  wysokość  stanowi  suma dwóch składowych zgodnie ze wzorem: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endParaRPr lang="pl-PL" sz="400" dirty="0"/>
          </a:p>
          <a:p>
            <a:pPr marL="0" indent="0" algn="ctr">
              <a:buClr>
                <a:srgbClr val="FF6600"/>
              </a:buClr>
              <a:buSzPct val="100000"/>
              <a:buNone/>
            </a:pPr>
            <a:r>
              <a:rPr lang="pl-PL" sz="1800" dirty="0"/>
              <a:t>R = S+ W</a:t>
            </a:r>
          </a:p>
          <a:p>
            <a:pPr marL="0" indent="0" algn="ctr">
              <a:buClr>
                <a:srgbClr val="FF6600"/>
              </a:buClr>
              <a:buSzPct val="100000"/>
              <a:buNone/>
            </a:pPr>
            <a:endParaRPr lang="pl-PL" sz="400" dirty="0"/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S – stawka bazowa, określona odpowiednio dla zakresu świadczeń będącego przedmiotem umowy,</a:t>
            </a:r>
          </a:p>
          <a:p>
            <a:pPr marL="0" indent="0">
              <a:buClr>
                <a:srgbClr val="FF6600"/>
              </a:buClr>
              <a:buSzPct val="100000"/>
              <a:buNone/>
            </a:pPr>
            <a:r>
              <a:rPr lang="pl-PL" sz="1800" dirty="0"/>
              <a:t>W – składowa ryczałtu za liczbę udzielonych porad lekarskich i wizyt pielęgniarskich.</a:t>
            </a:r>
          </a:p>
        </p:txBody>
      </p:sp>
      <p:grpSp>
        <p:nvGrpSpPr>
          <p:cNvPr id="2" name="Grupa 1"/>
          <p:cNvGrpSpPr/>
          <p:nvPr/>
        </p:nvGrpSpPr>
        <p:grpSpPr>
          <a:xfrm>
            <a:off x="9264580" y="522514"/>
            <a:ext cx="1584470" cy="770227"/>
            <a:chOff x="10148526" y="941493"/>
            <a:chExt cx="532953" cy="353846"/>
          </a:xfrm>
        </p:grpSpPr>
        <p:sp>
          <p:nvSpPr>
            <p:cNvPr id="8" name="Freeform 134"/>
            <p:cNvSpPr/>
            <p:nvPr/>
          </p:nvSpPr>
          <p:spPr>
            <a:xfrm>
              <a:off x="10148526" y="941493"/>
              <a:ext cx="532953" cy="3538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393" y="310"/>
                  </a:moveTo>
                  <a:lnTo>
                    <a:pt x="21245" y="177"/>
                  </a:lnTo>
                  <a:lnTo>
                    <a:pt x="21157" y="44"/>
                  </a:lnTo>
                  <a:lnTo>
                    <a:pt x="21009" y="0"/>
                  </a:lnTo>
                  <a:lnTo>
                    <a:pt x="591" y="0"/>
                  </a:lnTo>
                  <a:lnTo>
                    <a:pt x="443" y="44"/>
                  </a:lnTo>
                  <a:lnTo>
                    <a:pt x="325" y="177"/>
                  </a:lnTo>
                  <a:lnTo>
                    <a:pt x="118" y="488"/>
                  </a:lnTo>
                  <a:lnTo>
                    <a:pt x="59" y="665"/>
                  </a:lnTo>
                  <a:lnTo>
                    <a:pt x="30" y="887"/>
                  </a:lnTo>
                  <a:lnTo>
                    <a:pt x="0" y="1064"/>
                  </a:lnTo>
                  <a:lnTo>
                    <a:pt x="0" y="20491"/>
                  </a:lnTo>
                  <a:lnTo>
                    <a:pt x="30" y="20757"/>
                  </a:lnTo>
                  <a:lnTo>
                    <a:pt x="59" y="20935"/>
                  </a:lnTo>
                  <a:lnTo>
                    <a:pt x="118" y="21112"/>
                  </a:lnTo>
                  <a:lnTo>
                    <a:pt x="325" y="21423"/>
                  </a:lnTo>
                  <a:lnTo>
                    <a:pt x="443" y="21511"/>
                  </a:lnTo>
                  <a:lnTo>
                    <a:pt x="739" y="21600"/>
                  </a:lnTo>
                  <a:lnTo>
                    <a:pt x="20861" y="21600"/>
                  </a:lnTo>
                  <a:lnTo>
                    <a:pt x="21157" y="21511"/>
                  </a:lnTo>
                  <a:lnTo>
                    <a:pt x="21245" y="21423"/>
                  </a:lnTo>
                  <a:lnTo>
                    <a:pt x="21393" y="21290"/>
                  </a:lnTo>
                  <a:lnTo>
                    <a:pt x="21482" y="21112"/>
                  </a:lnTo>
                  <a:lnTo>
                    <a:pt x="21541" y="20935"/>
                  </a:lnTo>
                  <a:lnTo>
                    <a:pt x="21570" y="20757"/>
                  </a:lnTo>
                  <a:lnTo>
                    <a:pt x="21600" y="20491"/>
                  </a:lnTo>
                  <a:lnTo>
                    <a:pt x="21600" y="1064"/>
                  </a:lnTo>
                  <a:lnTo>
                    <a:pt x="21570" y="887"/>
                  </a:lnTo>
                  <a:lnTo>
                    <a:pt x="21541" y="665"/>
                  </a:lnTo>
                  <a:lnTo>
                    <a:pt x="21482" y="488"/>
                  </a:lnTo>
                  <a:lnTo>
                    <a:pt x="21393" y="310"/>
                  </a:lnTo>
                  <a:close/>
                  <a:moveTo>
                    <a:pt x="20152" y="15080"/>
                  </a:moveTo>
                  <a:lnTo>
                    <a:pt x="19857" y="15169"/>
                  </a:lnTo>
                  <a:lnTo>
                    <a:pt x="19561" y="15213"/>
                  </a:lnTo>
                  <a:lnTo>
                    <a:pt x="19295" y="15302"/>
                  </a:lnTo>
                  <a:lnTo>
                    <a:pt x="19059" y="15435"/>
                  </a:lnTo>
                  <a:lnTo>
                    <a:pt x="18793" y="15612"/>
                  </a:lnTo>
                  <a:lnTo>
                    <a:pt x="18586" y="15834"/>
                  </a:lnTo>
                  <a:lnTo>
                    <a:pt x="18320" y="16100"/>
                  </a:lnTo>
                  <a:lnTo>
                    <a:pt x="18143" y="16411"/>
                  </a:lnTo>
                  <a:lnTo>
                    <a:pt x="17906" y="16721"/>
                  </a:lnTo>
                  <a:lnTo>
                    <a:pt x="17759" y="17076"/>
                  </a:lnTo>
                  <a:lnTo>
                    <a:pt x="17611" y="17386"/>
                  </a:lnTo>
                  <a:lnTo>
                    <a:pt x="17493" y="17786"/>
                  </a:lnTo>
                  <a:lnTo>
                    <a:pt x="17404" y="18185"/>
                  </a:lnTo>
                  <a:lnTo>
                    <a:pt x="17286" y="18983"/>
                  </a:lnTo>
                  <a:lnTo>
                    <a:pt x="17256" y="19471"/>
                  </a:lnTo>
                  <a:lnTo>
                    <a:pt x="4314" y="19471"/>
                  </a:lnTo>
                  <a:lnTo>
                    <a:pt x="4314" y="18983"/>
                  </a:lnTo>
                  <a:lnTo>
                    <a:pt x="4285" y="18584"/>
                  </a:lnTo>
                  <a:lnTo>
                    <a:pt x="4225" y="18185"/>
                  </a:lnTo>
                  <a:lnTo>
                    <a:pt x="3989" y="17386"/>
                  </a:lnTo>
                  <a:lnTo>
                    <a:pt x="3871" y="17076"/>
                  </a:lnTo>
                  <a:lnTo>
                    <a:pt x="3664" y="16721"/>
                  </a:lnTo>
                  <a:lnTo>
                    <a:pt x="3487" y="16411"/>
                  </a:lnTo>
                  <a:lnTo>
                    <a:pt x="3250" y="16100"/>
                  </a:lnTo>
                  <a:lnTo>
                    <a:pt x="3044" y="15834"/>
                  </a:lnTo>
                  <a:lnTo>
                    <a:pt x="2807" y="15612"/>
                  </a:lnTo>
                  <a:lnTo>
                    <a:pt x="2541" y="15435"/>
                  </a:lnTo>
                  <a:lnTo>
                    <a:pt x="2305" y="15302"/>
                  </a:lnTo>
                  <a:lnTo>
                    <a:pt x="2009" y="15213"/>
                  </a:lnTo>
                  <a:lnTo>
                    <a:pt x="1714" y="15169"/>
                  </a:lnTo>
                  <a:lnTo>
                    <a:pt x="1448" y="15080"/>
                  </a:lnTo>
                  <a:lnTo>
                    <a:pt x="1448" y="6476"/>
                  </a:lnTo>
                  <a:lnTo>
                    <a:pt x="1714" y="6476"/>
                  </a:lnTo>
                  <a:lnTo>
                    <a:pt x="2305" y="6298"/>
                  </a:lnTo>
                  <a:lnTo>
                    <a:pt x="2541" y="6165"/>
                  </a:lnTo>
                  <a:lnTo>
                    <a:pt x="2807" y="5988"/>
                  </a:lnTo>
                  <a:lnTo>
                    <a:pt x="3044" y="5766"/>
                  </a:lnTo>
                  <a:lnTo>
                    <a:pt x="3250" y="5500"/>
                  </a:lnTo>
                  <a:lnTo>
                    <a:pt x="3487" y="5234"/>
                  </a:lnTo>
                  <a:lnTo>
                    <a:pt x="3664" y="4879"/>
                  </a:lnTo>
                  <a:lnTo>
                    <a:pt x="3871" y="4568"/>
                  </a:lnTo>
                  <a:lnTo>
                    <a:pt x="3989" y="4169"/>
                  </a:lnTo>
                  <a:lnTo>
                    <a:pt x="4107" y="3814"/>
                  </a:lnTo>
                  <a:lnTo>
                    <a:pt x="4225" y="3415"/>
                  </a:lnTo>
                  <a:lnTo>
                    <a:pt x="4285" y="3016"/>
                  </a:lnTo>
                  <a:lnTo>
                    <a:pt x="4314" y="2617"/>
                  </a:lnTo>
                  <a:lnTo>
                    <a:pt x="4314" y="2173"/>
                  </a:lnTo>
                  <a:lnTo>
                    <a:pt x="17256" y="2173"/>
                  </a:lnTo>
                  <a:lnTo>
                    <a:pt x="17286" y="2617"/>
                  </a:lnTo>
                  <a:lnTo>
                    <a:pt x="17404" y="3415"/>
                  </a:lnTo>
                  <a:lnTo>
                    <a:pt x="17493" y="3814"/>
                  </a:lnTo>
                  <a:lnTo>
                    <a:pt x="17611" y="4169"/>
                  </a:lnTo>
                  <a:lnTo>
                    <a:pt x="17759" y="4568"/>
                  </a:lnTo>
                  <a:lnTo>
                    <a:pt x="17906" y="4879"/>
                  </a:lnTo>
                  <a:lnTo>
                    <a:pt x="18320" y="5500"/>
                  </a:lnTo>
                  <a:lnTo>
                    <a:pt x="18586" y="5766"/>
                  </a:lnTo>
                  <a:lnTo>
                    <a:pt x="18793" y="5988"/>
                  </a:lnTo>
                  <a:lnTo>
                    <a:pt x="19059" y="6165"/>
                  </a:lnTo>
                  <a:lnTo>
                    <a:pt x="19295" y="6298"/>
                  </a:lnTo>
                  <a:lnTo>
                    <a:pt x="19561" y="6387"/>
                  </a:lnTo>
                  <a:lnTo>
                    <a:pt x="19857" y="6476"/>
                  </a:lnTo>
                  <a:lnTo>
                    <a:pt x="20152" y="6476"/>
                  </a:lnTo>
                  <a:lnTo>
                    <a:pt x="20152" y="15080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9" name="Freeform 135"/>
            <p:cNvSpPr/>
            <p:nvPr/>
          </p:nvSpPr>
          <p:spPr>
            <a:xfrm>
              <a:off x="10327633" y="1004836"/>
              <a:ext cx="176924" cy="229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33" y="3623"/>
                  </a:moveTo>
                  <a:lnTo>
                    <a:pt x="18133" y="2871"/>
                  </a:lnTo>
                  <a:lnTo>
                    <a:pt x="17422" y="2119"/>
                  </a:lnTo>
                  <a:lnTo>
                    <a:pt x="16533" y="1504"/>
                  </a:lnTo>
                  <a:lnTo>
                    <a:pt x="15467" y="957"/>
                  </a:lnTo>
                  <a:lnTo>
                    <a:pt x="14400" y="478"/>
                  </a:lnTo>
                  <a:lnTo>
                    <a:pt x="13244" y="205"/>
                  </a:lnTo>
                  <a:lnTo>
                    <a:pt x="12000" y="68"/>
                  </a:lnTo>
                  <a:lnTo>
                    <a:pt x="10756" y="0"/>
                  </a:lnTo>
                  <a:lnTo>
                    <a:pt x="9511" y="68"/>
                  </a:lnTo>
                  <a:lnTo>
                    <a:pt x="8356" y="205"/>
                  </a:lnTo>
                  <a:lnTo>
                    <a:pt x="7200" y="478"/>
                  </a:lnTo>
                  <a:lnTo>
                    <a:pt x="6133" y="957"/>
                  </a:lnTo>
                  <a:lnTo>
                    <a:pt x="5067" y="1504"/>
                  </a:lnTo>
                  <a:lnTo>
                    <a:pt x="4267" y="2119"/>
                  </a:lnTo>
                  <a:lnTo>
                    <a:pt x="3378" y="2871"/>
                  </a:lnTo>
                  <a:lnTo>
                    <a:pt x="2667" y="3623"/>
                  </a:lnTo>
                  <a:lnTo>
                    <a:pt x="2133" y="4375"/>
                  </a:lnTo>
                  <a:lnTo>
                    <a:pt x="1511" y="5263"/>
                  </a:lnTo>
                  <a:lnTo>
                    <a:pt x="1067" y="6152"/>
                  </a:lnTo>
                  <a:lnTo>
                    <a:pt x="711" y="7041"/>
                  </a:lnTo>
                  <a:lnTo>
                    <a:pt x="356" y="7997"/>
                  </a:lnTo>
                  <a:lnTo>
                    <a:pt x="89" y="8886"/>
                  </a:lnTo>
                  <a:lnTo>
                    <a:pt x="0" y="9843"/>
                  </a:lnTo>
                  <a:lnTo>
                    <a:pt x="0" y="11689"/>
                  </a:lnTo>
                  <a:lnTo>
                    <a:pt x="89" y="12577"/>
                  </a:lnTo>
                  <a:lnTo>
                    <a:pt x="356" y="13534"/>
                  </a:lnTo>
                  <a:lnTo>
                    <a:pt x="711" y="14423"/>
                  </a:lnTo>
                  <a:lnTo>
                    <a:pt x="1067" y="15380"/>
                  </a:lnTo>
                  <a:lnTo>
                    <a:pt x="1511" y="16268"/>
                  </a:lnTo>
                  <a:lnTo>
                    <a:pt x="2133" y="17089"/>
                  </a:lnTo>
                  <a:lnTo>
                    <a:pt x="2667" y="17909"/>
                  </a:lnTo>
                  <a:lnTo>
                    <a:pt x="3378" y="18729"/>
                  </a:lnTo>
                  <a:lnTo>
                    <a:pt x="5067" y="20028"/>
                  </a:lnTo>
                  <a:lnTo>
                    <a:pt x="6133" y="20575"/>
                  </a:lnTo>
                  <a:lnTo>
                    <a:pt x="7200" y="20985"/>
                  </a:lnTo>
                  <a:lnTo>
                    <a:pt x="8356" y="21327"/>
                  </a:lnTo>
                  <a:lnTo>
                    <a:pt x="9511" y="21532"/>
                  </a:lnTo>
                  <a:lnTo>
                    <a:pt x="10756" y="21600"/>
                  </a:lnTo>
                  <a:lnTo>
                    <a:pt x="12000" y="21532"/>
                  </a:lnTo>
                  <a:lnTo>
                    <a:pt x="13244" y="21327"/>
                  </a:lnTo>
                  <a:lnTo>
                    <a:pt x="14400" y="20985"/>
                  </a:lnTo>
                  <a:lnTo>
                    <a:pt x="15467" y="20575"/>
                  </a:lnTo>
                  <a:lnTo>
                    <a:pt x="16533" y="20028"/>
                  </a:lnTo>
                  <a:lnTo>
                    <a:pt x="17422" y="19413"/>
                  </a:lnTo>
                  <a:lnTo>
                    <a:pt x="18133" y="18729"/>
                  </a:lnTo>
                  <a:lnTo>
                    <a:pt x="18933" y="17909"/>
                  </a:lnTo>
                  <a:lnTo>
                    <a:pt x="19467" y="17089"/>
                  </a:lnTo>
                  <a:lnTo>
                    <a:pt x="20089" y="16268"/>
                  </a:lnTo>
                  <a:lnTo>
                    <a:pt x="20533" y="15380"/>
                  </a:lnTo>
                  <a:lnTo>
                    <a:pt x="20978" y="14423"/>
                  </a:lnTo>
                  <a:lnTo>
                    <a:pt x="21244" y="13534"/>
                  </a:lnTo>
                  <a:lnTo>
                    <a:pt x="21422" y="12577"/>
                  </a:lnTo>
                  <a:lnTo>
                    <a:pt x="21600" y="11689"/>
                  </a:lnTo>
                  <a:lnTo>
                    <a:pt x="21600" y="9843"/>
                  </a:lnTo>
                  <a:lnTo>
                    <a:pt x="21422" y="8886"/>
                  </a:lnTo>
                  <a:lnTo>
                    <a:pt x="21244" y="7997"/>
                  </a:lnTo>
                  <a:lnTo>
                    <a:pt x="20978" y="7041"/>
                  </a:lnTo>
                  <a:lnTo>
                    <a:pt x="20089" y="5263"/>
                  </a:lnTo>
                  <a:lnTo>
                    <a:pt x="19467" y="4375"/>
                  </a:lnTo>
                  <a:lnTo>
                    <a:pt x="18933" y="3623"/>
                  </a:lnTo>
                  <a:close/>
                  <a:moveTo>
                    <a:pt x="17333" y="17362"/>
                  </a:moveTo>
                  <a:lnTo>
                    <a:pt x="4356" y="17362"/>
                  </a:lnTo>
                  <a:lnTo>
                    <a:pt x="4356" y="14970"/>
                  </a:lnTo>
                  <a:lnTo>
                    <a:pt x="8622" y="14970"/>
                  </a:lnTo>
                  <a:lnTo>
                    <a:pt x="8622" y="7451"/>
                  </a:lnTo>
                  <a:lnTo>
                    <a:pt x="8533" y="7451"/>
                  </a:lnTo>
                  <a:lnTo>
                    <a:pt x="7911" y="8066"/>
                  </a:lnTo>
                  <a:lnTo>
                    <a:pt x="6756" y="8886"/>
                  </a:lnTo>
                  <a:lnTo>
                    <a:pt x="4178" y="6835"/>
                  </a:lnTo>
                  <a:lnTo>
                    <a:pt x="9156" y="3281"/>
                  </a:lnTo>
                  <a:lnTo>
                    <a:pt x="12978" y="3281"/>
                  </a:lnTo>
                  <a:lnTo>
                    <a:pt x="12978" y="14970"/>
                  </a:lnTo>
                  <a:lnTo>
                    <a:pt x="17333" y="14970"/>
                  </a:lnTo>
                  <a:lnTo>
                    <a:pt x="17333" y="17362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18349633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9"/>
          <p:cNvSpPr txBox="1">
            <a:spLocks noGrp="1"/>
          </p:cNvSpPr>
          <p:nvPr>
            <p:ph type="title"/>
          </p:nvPr>
        </p:nvSpPr>
        <p:spPr>
          <a:xfrm>
            <a:off x="491363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800" dirty="0"/>
              <a:t>Warunki dodatkowo oceniane</a:t>
            </a:r>
            <a:br>
              <a:rPr lang="pl-PL" sz="800" dirty="0"/>
            </a:br>
            <a:br>
              <a:rPr lang="pl-PL" sz="2310" dirty="0"/>
            </a:br>
            <a:r>
              <a:rPr lang="pl-PL" sz="2000" dirty="0"/>
              <a:t>wg rozporządzenia Ministra Zdrowia z dnia 5 sierpnia 2016 r. w sprawie szczegółowych kryteriów wyboru ofert w postępowaniu w sprawie zawarcia umów o udzielanie świadczeń opieki zdrowotnej</a:t>
            </a:r>
            <a:endParaRPr sz="2000" dirty="0"/>
          </a:p>
        </p:txBody>
      </p:sp>
      <p:sp>
        <p:nvSpPr>
          <p:cNvPr id="606" name="Google Shape;606;p59"/>
          <p:cNvSpPr>
            <a:spLocks noGrp="1"/>
          </p:cNvSpPr>
          <p:nvPr>
            <p:ph type="dgm" idx="2"/>
          </p:nvPr>
        </p:nvSpPr>
        <p:spPr>
          <a:xfrm>
            <a:off x="503238" y="2074863"/>
            <a:ext cx="11393400" cy="3892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300" b="1" dirty="0"/>
              <a:t>§ 5 ust. 1</a:t>
            </a:r>
            <a:endParaRPr sz="23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dirty="0"/>
              <a:t>Oferent, który deklaruje spełnianie warunku podlegającego ocenie, jest obowiązany go spełniać w okresie związania ofertą oraz przez cały okres realizacji umowy, chyba że przepisy rozporządzenia stanowią inaczej.</a:t>
            </a:r>
            <a:endParaRPr sz="2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2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300" b="1" dirty="0"/>
              <a:t>§ 5 ust. 2</a:t>
            </a:r>
            <a:endParaRPr sz="23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dirty="0"/>
              <a:t>Oferent, który zadeklarował spełnienie określonego warunku podlegającego ocenie jest obowiązany go spełniać dodatkowo ponad warunki realizacji świadczeń określone </a:t>
            </a:r>
            <a:br>
              <a:rPr lang="pl-PL" sz="2300" dirty="0"/>
            </a:br>
            <a:r>
              <a:rPr lang="pl-PL" sz="2300" dirty="0"/>
              <a:t>w rozporządzeniu koszykowym</a:t>
            </a:r>
            <a:endParaRPr sz="2300" dirty="0"/>
          </a:p>
        </p:txBody>
      </p:sp>
      <p:grpSp>
        <p:nvGrpSpPr>
          <p:cNvPr id="2" name="Grupa 1"/>
          <p:cNvGrpSpPr/>
          <p:nvPr/>
        </p:nvGrpSpPr>
        <p:grpSpPr>
          <a:xfrm>
            <a:off x="9455066" y="1286189"/>
            <a:ext cx="2441572" cy="1356527"/>
            <a:chOff x="9455066" y="1286189"/>
            <a:chExt cx="2441572" cy="1356527"/>
          </a:xfrm>
        </p:grpSpPr>
        <p:sp>
          <p:nvSpPr>
            <p:cNvPr id="6" name="Freeform 10"/>
            <p:cNvSpPr/>
            <p:nvPr/>
          </p:nvSpPr>
          <p:spPr>
            <a:xfrm>
              <a:off x="10529112" y="1286189"/>
              <a:ext cx="1367526" cy="1356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57" y="8261"/>
                  </a:moveTo>
                  <a:lnTo>
                    <a:pt x="20915" y="8100"/>
                  </a:lnTo>
                  <a:lnTo>
                    <a:pt x="20673" y="7979"/>
                  </a:lnTo>
                  <a:lnTo>
                    <a:pt x="20391" y="7899"/>
                  </a:lnTo>
                  <a:lnTo>
                    <a:pt x="20109" y="7858"/>
                  </a:lnTo>
                  <a:lnTo>
                    <a:pt x="13701" y="7858"/>
                  </a:lnTo>
                  <a:lnTo>
                    <a:pt x="13701" y="1169"/>
                  </a:lnTo>
                  <a:lnTo>
                    <a:pt x="13621" y="887"/>
                  </a:lnTo>
                  <a:lnTo>
                    <a:pt x="13500" y="645"/>
                  </a:lnTo>
                  <a:lnTo>
                    <a:pt x="13299" y="443"/>
                  </a:lnTo>
                  <a:lnTo>
                    <a:pt x="13057" y="242"/>
                  </a:lnTo>
                  <a:lnTo>
                    <a:pt x="12855" y="81"/>
                  </a:lnTo>
                  <a:lnTo>
                    <a:pt x="12533" y="0"/>
                  </a:lnTo>
                  <a:lnTo>
                    <a:pt x="9027" y="0"/>
                  </a:lnTo>
                  <a:lnTo>
                    <a:pt x="8745" y="81"/>
                  </a:lnTo>
                  <a:lnTo>
                    <a:pt x="8503" y="242"/>
                  </a:lnTo>
                  <a:lnTo>
                    <a:pt x="8261" y="443"/>
                  </a:lnTo>
                  <a:lnTo>
                    <a:pt x="8100" y="645"/>
                  </a:lnTo>
                  <a:lnTo>
                    <a:pt x="7979" y="887"/>
                  </a:lnTo>
                  <a:lnTo>
                    <a:pt x="7858" y="1169"/>
                  </a:lnTo>
                  <a:lnTo>
                    <a:pt x="7818" y="1491"/>
                  </a:lnTo>
                  <a:lnTo>
                    <a:pt x="7818" y="7858"/>
                  </a:lnTo>
                  <a:lnTo>
                    <a:pt x="1491" y="7858"/>
                  </a:lnTo>
                  <a:lnTo>
                    <a:pt x="1169" y="7899"/>
                  </a:lnTo>
                  <a:lnTo>
                    <a:pt x="927" y="7979"/>
                  </a:lnTo>
                  <a:lnTo>
                    <a:pt x="645" y="8100"/>
                  </a:lnTo>
                  <a:lnTo>
                    <a:pt x="443" y="8261"/>
                  </a:lnTo>
                  <a:lnTo>
                    <a:pt x="201" y="8503"/>
                  </a:lnTo>
                  <a:lnTo>
                    <a:pt x="81" y="8745"/>
                  </a:lnTo>
                  <a:lnTo>
                    <a:pt x="0" y="9027"/>
                  </a:lnTo>
                  <a:lnTo>
                    <a:pt x="0" y="12533"/>
                  </a:lnTo>
                  <a:lnTo>
                    <a:pt x="81" y="12855"/>
                  </a:lnTo>
                  <a:lnTo>
                    <a:pt x="201" y="13057"/>
                  </a:lnTo>
                  <a:lnTo>
                    <a:pt x="443" y="13339"/>
                  </a:lnTo>
                  <a:lnTo>
                    <a:pt x="645" y="13500"/>
                  </a:lnTo>
                  <a:lnTo>
                    <a:pt x="927" y="13621"/>
                  </a:lnTo>
                  <a:lnTo>
                    <a:pt x="1169" y="13701"/>
                  </a:lnTo>
                  <a:lnTo>
                    <a:pt x="7818" y="13701"/>
                  </a:lnTo>
                  <a:lnTo>
                    <a:pt x="7818" y="20109"/>
                  </a:lnTo>
                  <a:lnTo>
                    <a:pt x="7858" y="20431"/>
                  </a:lnTo>
                  <a:lnTo>
                    <a:pt x="7979" y="20673"/>
                  </a:lnTo>
                  <a:lnTo>
                    <a:pt x="8100" y="20955"/>
                  </a:lnTo>
                  <a:lnTo>
                    <a:pt x="8261" y="21157"/>
                  </a:lnTo>
                  <a:lnTo>
                    <a:pt x="8745" y="21479"/>
                  </a:lnTo>
                  <a:lnTo>
                    <a:pt x="9027" y="21560"/>
                  </a:lnTo>
                  <a:lnTo>
                    <a:pt x="9309" y="21600"/>
                  </a:lnTo>
                  <a:lnTo>
                    <a:pt x="12291" y="21600"/>
                  </a:lnTo>
                  <a:lnTo>
                    <a:pt x="12533" y="21560"/>
                  </a:lnTo>
                  <a:lnTo>
                    <a:pt x="12855" y="21479"/>
                  </a:lnTo>
                  <a:lnTo>
                    <a:pt x="13057" y="21318"/>
                  </a:lnTo>
                  <a:lnTo>
                    <a:pt x="13299" y="21157"/>
                  </a:lnTo>
                  <a:lnTo>
                    <a:pt x="13500" y="20955"/>
                  </a:lnTo>
                  <a:lnTo>
                    <a:pt x="13621" y="20673"/>
                  </a:lnTo>
                  <a:lnTo>
                    <a:pt x="13701" y="20431"/>
                  </a:lnTo>
                  <a:lnTo>
                    <a:pt x="13701" y="13701"/>
                  </a:lnTo>
                  <a:lnTo>
                    <a:pt x="20391" y="13701"/>
                  </a:lnTo>
                  <a:lnTo>
                    <a:pt x="20673" y="13621"/>
                  </a:lnTo>
                  <a:lnTo>
                    <a:pt x="20915" y="13500"/>
                  </a:lnTo>
                  <a:lnTo>
                    <a:pt x="21157" y="13339"/>
                  </a:lnTo>
                  <a:lnTo>
                    <a:pt x="21318" y="13057"/>
                  </a:lnTo>
                  <a:lnTo>
                    <a:pt x="21439" y="12855"/>
                  </a:lnTo>
                  <a:lnTo>
                    <a:pt x="21560" y="12533"/>
                  </a:lnTo>
                  <a:lnTo>
                    <a:pt x="21600" y="12291"/>
                  </a:lnTo>
                  <a:lnTo>
                    <a:pt x="21600" y="9309"/>
                  </a:lnTo>
                  <a:lnTo>
                    <a:pt x="21560" y="9027"/>
                  </a:lnTo>
                  <a:lnTo>
                    <a:pt x="21439" y="8745"/>
                  </a:lnTo>
                  <a:lnTo>
                    <a:pt x="21318" y="8503"/>
                  </a:lnTo>
                  <a:lnTo>
                    <a:pt x="21157" y="8261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7" name="Freeform 99"/>
            <p:cNvSpPr/>
            <p:nvPr/>
          </p:nvSpPr>
          <p:spPr>
            <a:xfrm rot="5400000">
              <a:off x="9572157" y="1573734"/>
              <a:ext cx="645616" cy="879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90" y="7284"/>
                  </a:moveTo>
                  <a:lnTo>
                    <a:pt x="20195" y="7031"/>
                  </a:lnTo>
                  <a:lnTo>
                    <a:pt x="19529" y="6651"/>
                  </a:lnTo>
                  <a:lnTo>
                    <a:pt x="19122" y="6493"/>
                  </a:lnTo>
                  <a:lnTo>
                    <a:pt x="18715" y="6398"/>
                  </a:lnTo>
                  <a:lnTo>
                    <a:pt x="18345" y="6303"/>
                  </a:lnTo>
                  <a:lnTo>
                    <a:pt x="17901" y="6239"/>
                  </a:lnTo>
                  <a:lnTo>
                    <a:pt x="17421" y="6239"/>
                  </a:lnTo>
                  <a:lnTo>
                    <a:pt x="17125" y="6081"/>
                  </a:lnTo>
                  <a:lnTo>
                    <a:pt x="16829" y="5954"/>
                  </a:lnTo>
                  <a:lnTo>
                    <a:pt x="16533" y="5796"/>
                  </a:lnTo>
                  <a:lnTo>
                    <a:pt x="16200" y="5701"/>
                  </a:lnTo>
                  <a:lnTo>
                    <a:pt x="15904" y="5638"/>
                  </a:lnTo>
                  <a:lnTo>
                    <a:pt x="15571" y="5574"/>
                  </a:lnTo>
                  <a:lnTo>
                    <a:pt x="15275" y="5543"/>
                  </a:lnTo>
                  <a:lnTo>
                    <a:pt x="14573" y="5543"/>
                  </a:lnTo>
                  <a:lnTo>
                    <a:pt x="14314" y="5574"/>
                  </a:lnTo>
                  <a:lnTo>
                    <a:pt x="13907" y="5384"/>
                  </a:lnTo>
                  <a:lnTo>
                    <a:pt x="13463" y="5257"/>
                  </a:lnTo>
                  <a:lnTo>
                    <a:pt x="13056" y="5162"/>
                  </a:lnTo>
                  <a:lnTo>
                    <a:pt x="12612" y="5131"/>
                  </a:lnTo>
                  <a:lnTo>
                    <a:pt x="12612" y="3072"/>
                  </a:lnTo>
                  <a:lnTo>
                    <a:pt x="12575" y="2755"/>
                  </a:lnTo>
                  <a:lnTo>
                    <a:pt x="12538" y="2502"/>
                  </a:lnTo>
                  <a:lnTo>
                    <a:pt x="12464" y="2185"/>
                  </a:lnTo>
                  <a:lnTo>
                    <a:pt x="12353" y="1900"/>
                  </a:lnTo>
                  <a:lnTo>
                    <a:pt x="12168" y="1647"/>
                  </a:lnTo>
                  <a:lnTo>
                    <a:pt x="12021" y="1394"/>
                  </a:lnTo>
                  <a:lnTo>
                    <a:pt x="11799" y="1140"/>
                  </a:lnTo>
                  <a:lnTo>
                    <a:pt x="11281" y="697"/>
                  </a:lnTo>
                  <a:lnTo>
                    <a:pt x="10985" y="507"/>
                  </a:lnTo>
                  <a:lnTo>
                    <a:pt x="10689" y="380"/>
                  </a:lnTo>
                  <a:lnTo>
                    <a:pt x="10393" y="222"/>
                  </a:lnTo>
                  <a:lnTo>
                    <a:pt x="10060" y="127"/>
                  </a:lnTo>
                  <a:lnTo>
                    <a:pt x="9690" y="63"/>
                  </a:lnTo>
                  <a:lnTo>
                    <a:pt x="9358" y="32"/>
                  </a:lnTo>
                  <a:lnTo>
                    <a:pt x="8988" y="0"/>
                  </a:lnTo>
                  <a:lnTo>
                    <a:pt x="8618" y="32"/>
                  </a:lnTo>
                  <a:lnTo>
                    <a:pt x="8322" y="63"/>
                  </a:lnTo>
                  <a:lnTo>
                    <a:pt x="7952" y="127"/>
                  </a:lnTo>
                  <a:lnTo>
                    <a:pt x="7619" y="222"/>
                  </a:lnTo>
                  <a:lnTo>
                    <a:pt x="7360" y="380"/>
                  </a:lnTo>
                  <a:lnTo>
                    <a:pt x="7027" y="507"/>
                  </a:lnTo>
                  <a:lnTo>
                    <a:pt x="6732" y="697"/>
                  </a:lnTo>
                  <a:lnTo>
                    <a:pt x="6214" y="1140"/>
                  </a:lnTo>
                  <a:lnTo>
                    <a:pt x="5992" y="1394"/>
                  </a:lnTo>
                  <a:lnTo>
                    <a:pt x="5844" y="1647"/>
                  </a:lnTo>
                  <a:lnTo>
                    <a:pt x="5659" y="1900"/>
                  </a:lnTo>
                  <a:lnTo>
                    <a:pt x="5548" y="2185"/>
                  </a:lnTo>
                  <a:lnTo>
                    <a:pt x="5474" y="2502"/>
                  </a:lnTo>
                  <a:lnTo>
                    <a:pt x="5437" y="2755"/>
                  </a:lnTo>
                  <a:lnTo>
                    <a:pt x="5400" y="3072"/>
                  </a:lnTo>
                  <a:lnTo>
                    <a:pt x="5400" y="7570"/>
                  </a:lnTo>
                  <a:lnTo>
                    <a:pt x="4993" y="7474"/>
                  </a:lnTo>
                  <a:lnTo>
                    <a:pt x="4549" y="7379"/>
                  </a:lnTo>
                  <a:lnTo>
                    <a:pt x="3588" y="7316"/>
                  </a:lnTo>
                  <a:lnTo>
                    <a:pt x="3181" y="7348"/>
                  </a:lnTo>
                  <a:lnTo>
                    <a:pt x="2811" y="7379"/>
                  </a:lnTo>
                  <a:lnTo>
                    <a:pt x="2441" y="7443"/>
                  </a:lnTo>
                  <a:lnTo>
                    <a:pt x="2071" y="7570"/>
                  </a:lnTo>
                  <a:lnTo>
                    <a:pt x="1738" y="7728"/>
                  </a:lnTo>
                  <a:lnTo>
                    <a:pt x="1479" y="7886"/>
                  </a:lnTo>
                  <a:lnTo>
                    <a:pt x="1184" y="8076"/>
                  </a:lnTo>
                  <a:lnTo>
                    <a:pt x="962" y="8298"/>
                  </a:lnTo>
                  <a:lnTo>
                    <a:pt x="703" y="8583"/>
                  </a:lnTo>
                  <a:lnTo>
                    <a:pt x="518" y="8805"/>
                  </a:lnTo>
                  <a:lnTo>
                    <a:pt x="222" y="9438"/>
                  </a:lnTo>
                  <a:lnTo>
                    <a:pt x="111" y="9723"/>
                  </a:lnTo>
                  <a:lnTo>
                    <a:pt x="37" y="10420"/>
                  </a:lnTo>
                  <a:lnTo>
                    <a:pt x="0" y="10800"/>
                  </a:lnTo>
                  <a:lnTo>
                    <a:pt x="37" y="10990"/>
                  </a:lnTo>
                  <a:lnTo>
                    <a:pt x="74" y="11243"/>
                  </a:lnTo>
                  <a:lnTo>
                    <a:pt x="222" y="11623"/>
                  </a:lnTo>
                  <a:lnTo>
                    <a:pt x="407" y="11813"/>
                  </a:lnTo>
                  <a:lnTo>
                    <a:pt x="555" y="12004"/>
                  </a:lnTo>
                  <a:lnTo>
                    <a:pt x="703" y="12130"/>
                  </a:lnTo>
                  <a:lnTo>
                    <a:pt x="962" y="12289"/>
                  </a:lnTo>
                  <a:lnTo>
                    <a:pt x="1849" y="12795"/>
                  </a:lnTo>
                  <a:lnTo>
                    <a:pt x="2330" y="12985"/>
                  </a:lnTo>
                  <a:lnTo>
                    <a:pt x="2848" y="13239"/>
                  </a:lnTo>
                  <a:lnTo>
                    <a:pt x="3366" y="13429"/>
                  </a:lnTo>
                  <a:lnTo>
                    <a:pt x="3699" y="13650"/>
                  </a:lnTo>
                  <a:lnTo>
                    <a:pt x="4105" y="13840"/>
                  </a:lnTo>
                  <a:lnTo>
                    <a:pt x="4549" y="14157"/>
                  </a:lnTo>
                  <a:lnTo>
                    <a:pt x="5030" y="14442"/>
                  </a:lnTo>
                  <a:lnTo>
                    <a:pt x="5548" y="14822"/>
                  </a:lnTo>
                  <a:lnTo>
                    <a:pt x="5622" y="14854"/>
                  </a:lnTo>
                  <a:lnTo>
                    <a:pt x="6066" y="15234"/>
                  </a:lnTo>
                  <a:lnTo>
                    <a:pt x="6177" y="15361"/>
                  </a:lnTo>
                  <a:lnTo>
                    <a:pt x="6399" y="15487"/>
                  </a:lnTo>
                  <a:lnTo>
                    <a:pt x="6695" y="15741"/>
                  </a:lnTo>
                  <a:lnTo>
                    <a:pt x="6842" y="15899"/>
                  </a:lnTo>
                  <a:lnTo>
                    <a:pt x="7064" y="16152"/>
                  </a:lnTo>
                  <a:lnTo>
                    <a:pt x="7138" y="16311"/>
                  </a:lnTo>
                  <a:lnTo>
                    <a:pt x="7212" y="16564"/>
                  </a:lnTo>
                  <a:lnTo>
                    <a:pt x="7212" y="20333"/>
                  </a:lnTo>
                  <a:lnTo>
                    <a:pt x="7360" y="20650"/>
                  </a:lnTo>
                  <a:lnTo>
                    <a:pt x="7508" y="20872"/>
                  </a:lnTo>
                  <a:lnTo>
                    <a:pt x="7730" y="21125"/>
                  </a:lnTo>
                  <a:lnTo>
                    <a:pt x="8026" y="21315"/>
                  </a:lnTo>
                  <a:lnTo>
                    <a:pt x="8322" y="21473"/>
                  </a:lnTo>
                  <a:lnTo>
                    <a:pt x="8655" y="21568"/>
                  </a:lnTo>
                  <a:lnTo>
                    <a:pt x="9025" y="21600"/>
                  </a:lnTo>
                  <a:lnTo>
                    <a:pt x="18012" y="21600"/>
                  </a:lnTo>
                  <a:lnTo>
                    <a:pt x="18382" y="21568"/>
                  </a:lnTo>
                  <a:lnTo>
                    <a:pt x="18678" y="21473"/>
                  </a:lnTo>
                  <a:lnTo>
                    <a:pt x="19011" y="21315"/>
                  </a:lnTo>
                  <a:lnTo>
                    <a:pt x="19307" y="21125"/>
                  </a:lnTo>
                  <a:lnTo>
                    <a:pt x="19529" y="20872"/>
                  </a:lnTo>
                  <a:lnTo>
                    <a:pt x="19677" y="20650"/>
                  </a:lnTo>
                  <a:lnTo>
                    <a:pt x="19788" y="20333"/>
                  </a:lnTo>
                  <a:lnTo>
                    <a:pt x="19825" y="20016"/>
                  </a:lnTo>
                  <a:lnTo>
                    <a:pt x="19825" y="16564"/>
                  </a:lnTo>
                  <a:lnTo>
                    <a:pt x="19862" y="16121"/>
                  </a:lnTo>
                  <a:lnTo>
                    <a:pt x="20010" y="15551"/>
                  </a:lnTo>
                  <a:lnTo>
                    <a:pt x="20305" y="14791"/>
                  </a:lnTo>
                  <a:lnTo>
                    <a:pt x="20638" y="13872"/>
                  </a:lnTo>
                  <a:lnTo>
                    <a:pt x="20897" y="13334"/>
                  </a:lnTo>
                  <a:lnTo>
                    <a:pt x="21267" y="12257"/>
                  </a:lnTo>
                  <a:lnTo>
                    <a:pt x="21489" y="11307"/>
                  </a:lnTo>
                  <a:lnTo>
                    <a:pt x="21563" y="10863"/>
                  </a:lnTo>
                  <a:lnTo>
                    <a:pt x="21600" y="10420"/>
                  </a:lnTo>
                  <a:lnTo>
                    <a:pt x="21600" y="9596"/>
                  </a:lnTo>
                  <a:lnTo>
                    <a:pt x="21563" y="9185"/>
                  </a:lnTo>
                  <a:lnTo>
                    <a:pt x="21452" y="8805"/>
                  </a:lnTo>
                  <a:lnTo>
                    <a:pt x="21341" y="8456"/>
                  </a:lnTo>
                  <a:lnTo>
                    <a:pt x="20971" y="7823"/>
                  </a:lnTo>
                  <a:lnTo>
                    <a:pt x="20786" y="7538"/>
                  </a:lnTo>
                  <a:lnTo>
                    <a:pt x="20490" y="7284"/>
                  </a:lnTo>
                  <a:close/>
                  <a:moveTo>
                    <a:pt x="17716" y="19826"/>
                  </a:moveTo>
                  <a:lnTo>
                    <a:pt x="17605" y="19921"/>
                  </a:lnTo>
                  <a:lnTo>
                    <a:pt x="17458" y="19985"/>
                  </a:lnTo>
                  <a:lnTo>
                    <a:pt x="17310" y="20016"/>
                  </a:lnTo>
                  <a:lnTo>
                    <a:pt x="16940" y="20016"/>
                  </a:lnTo>
                  <a:lnTo>
                    <a:pt x="16792" y="19985"/>
                  </a:lnTo>
                  <a:lnTo>
                    <a:pt x="16607" y="19921"/>
                  </a:lnTo>
                  <a:lnTo>
                    <a:pt x="16496" y="19826"/>
                  </a:lnTo>
                  <a:lnTo>
                    <a:pt x="16385" y="19700"/>
                  </a:lnTo>
                  <a:lnTo>
                    <a:pt x="16311" y="19541"/>
                  </a:lnTo>
                  <a:lnTo>
                    <a:pt x="16200" y="19415"/>
                  </a:lnTo>
                  <a:lnTo>
                    <a:pt x="16200" y="19098"/>
                  </a:lnTo>
                  <a:lnTo>
                    <a:pt x="16311" y="18971"/>
                  </a:lnTo>
                  <a:lnTo>
                    <a:pt x="16385" y="18876"/>
                  </a:lnTo>
                  <a:lnTo>
                    <a:pt x="16496" y="18718"/>
                  </a:lnTo>
                  <a:lnTo>
                    <a:pt x="16607" y="18623"/>
                  </a:lnTo>
                  <a:lnTo>
                    <a:pt x="16792" y="18560"/>
                  </a:lnTo>
                  <a:lnTo>
                    <a:pt x="16940" y="18528"/>
                  </a:lnTo>
                  <a:lnTo>
                    <a:pt x="17125" y="18496"/>
                  </a:lnTo>
                  <a:lnTo>
                    <a:pt x="17310" y="18528"/>
                  </a:lnTo>
                  <a:lnTo>
                    <a:pt x="17458" y="18560"/>
                  </a:lnTo>
                  <a:lnTo>
                    <a:pt x="17605" y="18623"/>
                  </a:lnTo>
                  <a:lnTo>
                    <a:pt x="17716" y="18718"/>
                  </a:lnTo>
                  <a:lnTo>
                    <a:pt x="17864" y="18876"/>
                  </a:lnTo>
                  <a:lnTo>
                    <a:pt x="17938" y="18971"/>
                  </a:lnTo>
                  <a:lnTo>
                    <a:pt x="18012" y="19098"/>
                  </a:lnTo>
                  <a:lnTo>
                    <a:pt x="18012" y="19415"/>
                  </a:lnTo>
                  <a:lnTo>
                    <a:pt x="17938" y="19541"/>
                  </a:lnTo>
                  <a:lnTo>
                    <a:pt x="17864" y="19700"/>
                  </a:lnTo>
                  <a:lnTo>
                    <a:pt x="17716" y="19826"/>
                  </a:lnTo>
                  <a:close/>
                  <a:moveTo>
                    <a:pt x="19381" y="12225"/>
                  </a:moveTo>
                  <a:lnTo>
                    <a:pt x="19122" y="12827"/>
                  </a:lnTo>
                  <a:lnTo>
                    <a:pt x="18937" y="13397"/>
                  </a:lnTo>
                  <a:lnTo>
                    <a:pt x="18678" y="13967"/>
                  </a:lnTo>
                  <a:lnTo>
                    <a:pt x="18456" y="14569"/>
                  </a:lnTo>
                  <a:lnTo>
                    <a:pt x="18271" y="15107"/>
                  </a:lnTo>
                  <a:lnTo>
                    <a:pt x="18123" y="15646"/>
                  </a:lnTo>
                  <a:lnTo>
                    <a:pt x="18049" y="16121"/>
                  </a:lnTo>
                  <a:lnTo>
                    <a:pt x="18012" y="16564"/>
                  </a:lnTo>
                  <a:lnTo>
                    <a:pt x="18012" y="16944"/>
                  </a:lnTo>
                  <a:lnTo>
                    <a:pt x="9025" y="16944"/>
                  </a:lnTo>
                  <a:lnTo>
                    <a:pt x="9025" y="16564"/>
                  </a:lnTo>
                  <a:lnTo>
                    <a:pt x="8988" y="16374"/>
                  </a:lnTo>
                  <a:lnTo>
                    <a:pt x="8914" y="15931"/>
                  </a:lnTo>
                  <a:lnTo>
                    <a:pt x="8840" y="15709"/>
                  </a:lnTo>
                  <a:lnTo>
                    <a:pt x="8692" y="15519"/>
                  </a:lnTo>
                  <a:lnTo>
                    <a:pt x="8544" y="15297"/>
                  </a:lnTo>
                  <a:lnTo>
                    <a:pt x="8396" y="15107"/>
                  </a:lnTo>
                  <a:lnTo>
                    <a:pt x="8211" y="14886"/>
                  </a:lnTo>
                  <a:lnTo>
                    <a:pt x="7989" y="14664"/>
                  </a:lnTo>
                  <a:lnTo>
                    <a:pt x="7656" y="14379"/>
                  </a:lnTo>
                  <a:lnTo>
                    <a:pt x="7212" y="14094"/>
                  </a:lnTo>
                  <a:lnTo>
                    <a:pt x="6695" y="13682"/>
                  </a:lnTo>
                  <a:lnTo>
                    <a:pt x="6140" y="13270"/>
                  </a:lnTo>
                  <a:lnTo>
                    <a:pt x="5622" y="12922"/>
                  </a:lnTo>
                  <a:lnTo>
                    <a:pt x="5141" y="12574"/>
                  </a:lnTo>
                  <a:lnTo>
                    <a:pt x="4660" y="12352"/>
                  </a:lnTo>
                  <a:lnTo>
                    <a:pt x="4327" y="12130"/>
                  </a:lnTo>
                  <a:lnTo>
                    <a:pt x="2922" y="11528"/>
                  </a:lnTo>
                  <a:lnTo>
                    <a:pt x="2293" y="11212"/>
                  </a:lnTo>
                  <a:lnTo>
                    <a:pt x="2071" y="11085"/>
                  </a:lnTo>
                  <a:lnTo>
                    <a:pt x="1923" y="10958"/>
                  </a:lnTo>
                  <a:lnTo>
                    <a:pt x="1849" y="10863"/>
                  </a:lnTo>
                  <a:lnTo>
                    <a:pt x="1812" y="10800"/>
                  </a:lnTo>
                  <a:lnTo>
                    <a:pt x="1849" y="10388"/>
                  </a:lnTo>
                  <a:lnTo>
                    <a:pt x="1923" y="10008"/>
                  </a:lnTo>
                  <a:lnTo>
                    <a:pt x="2034" y="9691"/>
                  </a:lnTo>
                  <a:lnTo>
                    <a:pt x="2219" y="9406"/>
                  </a:lnTo>
                  <a:lnTo>
                    <a:pt x="2367" y="9248"/>
                  </a:lnTo>
                  <a:lnTo>
                    <a:pt x="2478" y="9153"/>
                  </a:lnTo>
                  <a:lnTo>
                    <a:pt x="2626" y="9090"/>
                  </a:lnTo>
                  <a:lnTo>
                    <a:pt x="2811" y="8995"/>
                  </a:lnTo>
                  <a:lnTo>
                    <a:pt x="2959" y="8963"/>
                  </a:lnTo>
                  <a:lnTo>
                    <a:pt x="3144" y="8868"/>
                  </a:lnTo>
                  <a:lnTo>
                    <a:pt x="3403" y="8868"/>
                  </a:lnTo>
                  <a:lnTo>
                    <a:pt x="3588" y="8836"/>
                  </a:lnTo>
                  <a:lnTo>
                    <a:pt x="3921" y="8868"/>
                  </a:lnTo>
                  <a:lnTo>
                    <a:pt x="4179" y="8931"/>
                  </a:lnTo>
                  <a:lnTo>
                    <a:pt x="4512" y="8963"/>
                  </a:lnTo>
                  <a:lnTo>
                    <a:pt x="4808" y="9058"/>
                  </a:lnTo>
                  <a:lnTo>
                    <a:pt x="5326" y="9216"/>
                  </a:lnTo>
                  <a:lnTo>
                    <a:pt x="5733" y="9438"/>
                  </a:lnTo>
                  <a:lnTo>
                    <a:pt x="6140" y="9628"/>
                  </a:lnTo>
                  <a:lnTo>
                    <a:pt x="6510" y="9850"/>
                  </a:lnTo>
                  <a:lnTo>
                    <a:pt x="6695" y="9913"/>
                  </a:lnTo>
                  <a:lnTo>
                    <a:pt x="6916" y="9977"/>
                  </a:lnTo>
                  <a:lnTo>
                    <a:pt x="7064" y="10008"/>
                  </a:lnTo>
                  <a:lnTo>
                    <a:pt x="7212" y="10008"/>
                  </a:lnTo>
                  <a:lnTo>
                    <a:pt x="7212" y="2787"/>
                  </a:lnTo>
                  <a:lnTo>
                    <a:pt x="7360" y="2534"/>
                  </a:lnTo>
                  <a:lnTo>
                    <a:pt x="7508" y="2249"/>
                  </a:lnTo>
                  <a:lnTo>
                    <a:pt x="7730" y="1995"/>
                  </a:lnTo>
                  <a:lnTo>
                    <a:pt x="8026" y="1805"/>
                  </a:lnTo>
                  <a:lnTo>
                    <a:pt x="8359" y="1679"/>
                  </a:lnTo>
                  <a:lnTo>
                    <a:pt x="8655" y="1552"/>
                  </a:lnTo>
                  <a:lnTo>
                    <a:pt x="9025" y="1520"/>
                  </a:lnTo>
                  <a:lnTo>
                    <a:pt x="9358" y="1552"/>
                  </a:lnTo>
                  <a:lnTo>
                    <a:pt x="9690" y="1679"/>
                  </a:lnTo>
                  <a:lnTo>
                    <a:pt x="9986" y="1805"/>
                  </a:lnTo>
                  <a:lnTo>
                    <a:pt x="10282" y="1995"/>
                  </a:lnTo>
                  <a:lnTo>
                    <a:pt x="10504" y="2249"/>
                  </a:lnTo>
                  <a:lnTo>
                    <a:pt x="10652" y="2502"/>
                  </a:lnTo>
                  <a:lnTo>
                    <a:pt x="10800" y="2787"/>
                  </a:lnTo>
                  <a:lnTo>
                    <a:pt x="10837" y="3072"/>
                  </a:lnTo>
                  <a:lnTo>
                    <a:pt x="10837" y="7063"/>
                  </a:lnTo>
                  <a:lnTo>
                    <a:pt x="11096" y="6904"/>
                  </a:lnTo>
                  <a:lnTo>
                    <a:pt x="11466" y="6778"/>
                  </a:lnTo>
                  <a:lnTo>
                    <a:pt x="11910" y="6683"/>
                  </a:lnTo>
                  <a:lnTo>
                    <a:pt x="12279" y="6651"/>
                  </a:lnTo>
                  <a:lnTo>
                    <a:pt x="12501" y="6651"/>
                  </a:lnTo>
                  <a:lnTo>
                    <a:pt x="12945" y="6714"/>
                  </a:lnTo>
                  <a:lnTo>
                    <a:pt x="13389" y="6904"/>
                  </a:lnTo>
                  <a:lnTo>
                    <a:pt x="13574" y="6999"/>
                  </a:lnTo>
                  <a:lnTo>
                    <a:pt x="13722" y="7126"/>
                  </a:lnTo>
                  <a:lnTo>
                    <a:pt x="13944" y="7284"/>
                  </a:lnTo>
                  <a:lnTo>
                    <a:pt x="14166" y="7221"/>
                  </a:lnTo>
                  <a:lnTo>
                    <a:pt x="14425" y="7126"/>
                  </a:lnTo>
                  <a:lnTo>
                    <a:pt x="14647" y="7063"/>
                  </a:lnTo>
                  <a:lnTo>
                    <a:pt x="15164" y="7063"/>
                  </a:lnTo>
                  <a:lnTo>
                    <a:pt x="15423" y="7126"/>
                  </a:lnTo>
                  <a:lnTo>
                    <a:pt x="15682" y="7158"/>
                  </a:lnTo>
                  <a:lnTo>
                    <a:pt x="15941" y="7284"/>
                  </a:lnTo>
                  <a:lnTo>
                    <a:pt x="16163" y="7411"/>
                  </a:lnTo>
                  <a:lnTo>
                    <a:pt x="16385" y="7506"/>
                  </a:lnTo>
                  <a:lnTo>
                    <a:pt x="16533" y="7696"/>
                  </a:lnTo>
                  <a:lnTo>
                    <a:pt x="16681" y="7855"/>
                  </a:lnTo>
                  <a:lnTo>
                    <a:pt x="17088" y="7823"/>
                  </a:lnTo>
                  <a:lnTo>
                    <a:pt x="17458" y="7791"/>
                  </a:lnTo>
                  <a:lnTo>
                    <a:pt x="17716" y="7791"/>
                  </a:lnTo>
                  <a:lnTo>
                    <a:pt x="18012" y="7823"/>
                  </a:lnTo>
                  <a:lnTo>
                    <a:pt x="18271" y="7855"/>
                  </a:lnTo>
                  <a:lnTo>
                    <a:pt x="18493" y="7918"/>
                  </a:lnTo>
                  <a:lnTo>
                    <a:pt x="18678" y="8013"/>
                  </a:lnTo>
                  <a:lnTo>
                    <a:pt x="18900" y="8140"/>
                  </a:lnTo>
                  <a:lnTo>
                    <a:pt x="19085" y="8235"/>
                  </a:lnTo>
                  <a:lnTo>
                    <a:pt x="19196" y="8361"/>
                  </a:lnTo>
                  <a:lnTo>
                    <a:pt x="19381" y="8520"/>
                  </a:lnTo>
                  <a:lnTo>
                    <a:pt x="19492" y="8678"/>
                  </a:lnTo>
                  <a:lnTo>
                    <a:pt x="19566" y="8868"/>
                  </a:lnTo>
                  <a:lnTo>
                    <a:pt x="19677" y="9090"/>
                  </a:lnTo>
                  <a:lnTo>
                    <a:pt x="19714" y="9280"/>
                  </a:lnTo>
                  <a:lnTo>
                    <a:pt x="19788" y="9533"/>
                  </a:lnTo>
                  <a:lnTo>
                    <a:pt x="19825" y="9818"/>
                  </a:lnTo>
                  <a:lnTo>
                    <a:pt x="19825" y="10072"/>
                  </a:lnTo>
                  <a:lnTo>
                    <a:pt x="19788" y="10547"/>
                  </a:lnTo>
                  <a:lnTo>
                    <a:pt x="19677" y="11117"/>
                  </a:lnTo>
                  <a:lnTo>
                    <a:pt x="19566" y="11655"/>
                  </a:lnTo>
                  <a:lnTo>
                    <a:pt x="19381" y="12225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  <p:extLst>
      <p:ext uri="{BB962C8B-B14F-4D97-AF65-F5344CB8AC3E}">
        <p14:creationId xmlns:p14="http://schemas.microsoft.com/office/powerpoint/2010/main" val="21171287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60"/>
          <p:cNvSpPr>
            <a:spLocks noGrp="1"/>
          </p:cNvSpPr>
          <p:nvPr>
            <p:ph type="dgm" idx="2"/>
          </p:nvPr>
        </p:nvSpPr>
        <p:spPr>
          <a:xfrm>
            <a:off x="503250" y="462975"/>
            <a:ext cx="10666200" cy="552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74650" algn="l" rtl="0">
              <a:spcBef>
                <a:spcPts val="1000"/>
              </a:spcBef>
              <a:spcAft>
                <a:spcPts val="0"/>
              </a:spcAft>
              <a:buSzPts val="2300"/>
              <a:buChar char="❖"/>
            </a:pPr>
            <a:r>
              <a:rPr lang="pl-PL" sz="2300" dirty="0"/>
              <a:t>Szczegółowe parametry kryteriów oceny ofert określa Rozporządzenie Ministra Zdrowia z dnia 5 sierpnia 2016 r. w sprawie szczegółowych kryteriów wyboru ofert w postępowaniu w sprawie zawarcia umów o udzielanie świadczeń opieki zdrowotnej (Dz.U. z 2016, poz. 1372  z </a:t>
            </a:r>
            <a:r>
              <a:rPr lang="pl-PL" sz="2300" dirty="0" err="1"/>
              <a:t>późn</a:t>
            </a:r>
            <a:r>
              <a:rPr lang="pl-PL" sz="2300" dirty="0"/>
              <a:t>. zm.).</a:t>
            </a:r>
            <a:endParaRPr sz="23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 dirty="0"/>
          </a:p>
          <a:p>
            <a:pPr marL="457200" lvl="0" indent="-374650" algn="l" rtl="0">
              <a:spcBef>
                <a:spcPts val="1000"/>
              </a:spcBef>
              <a:spcAft>
                <a:spcPts val="0"/>
              </a:spcAft>
              <a:buSzPts val="2300"/>
              <a:buChar char="❖"/>
            </a:pPr>
            <a:r>
              <a:rPr lang="pl-PL" sz="2300" dirty="0"/>
              <a:t>Proces oceny oferty wg kryteriów oceny wspomagany jest przez system informatyczny. Właściwe formularze ofertowe z nośnika elektronicznego przekazanego przez świadczeniodawcę w toku postępowania zostają zaimplementowane do odpowiedniej aplikacji, która przypisuje poszczególnym parametrom oceny właściwą liczbę punktów jednostkowych odpowiadającą informacji umieszczonej przez świadczeniodawcę w ofercie.</a:t>
            </a:r>
            <a:endParaRPr sz="23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300" dirty="0"/>
          </a:p>
          <a:p>
            <a:pPr marL="457200" lvl="0" indent="-374650" algn="l" rtl="0">
              <a:spcBef>
                <a:spcPts val="1000"/>
              </a:spcBef>
              <a:spcAft>
                <a:spcPts val="0"/>
              </a:spcAft>
              <a:buSzPts val="2300"/>
              <a:buChar char="❖"/>
            </a:pPr>
            <a:r>
              <a:rPr lang="pl-PL" sz="2300" dirty="0"/>
              <a:t>Ocena punktowa uzyskana z tego etapu oceny oferty stanowi podstawę do wyliczenia końcowej oceny oferty i ma wpływ na pozycję oferty w rankingu ofert.</a:t>
            </a:r>
            <a:endParaRPr sz="2300" dirty="0"/>
          </a:p>
        </p:txBody>
      </p:sp>
      <p:grpSp>
        <p:nvGrpSpPr>
          <p:cNvPr id="3" name="Grupa 2"/>
          <p:cNvGrpSpPr/>
          <p:nvPr/>
        </p:nvGrpSpPr>
        <p:grpSpPr>
          <a:xfrm>
            <a:off x="9455066" y="1286189"/>
            <a:ext cx="2441572" cy="1356527"/>
            <a:chOff x="9455066" y="1286189"/>
            <a:chExt cx="2441572" cy="1356527"/>
          </a:xfrm>
        </p:grpSpPr>
        <p:sp>
          <p:nvSpPr>
            <p:cNvPr id="4" name="Freeform 10"/>
            <p:cNvSpPr/>
            <p:nvPr/>
          </p:nvSpPr>
          <p:spPr>
            <a:xfrm>
              <a:off x="10529112" y="1286189"/>
              <a:ext cx="1367526" cy="1356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57" y="8261"/>
                  </a:moveTo>
                  <a:lnTo>
                    <a:pt x="20915" y="8100"/>
                  </a:lnTo>
                  <a:lnTo>
                    <a:pt x="20673" y="7979"/>
                  </a:lnTo>
                  <a:lnTo>
                    <a:pt x="20391" y="7899"/>
                  </a:lnTo>
                  <a:lnTo>
                    <a:pt x="20109" y="7858"/>
                  </a:lnTo>
                  <a:lnTo>
                    <a:pt x="13701" y="7858"/>
                  </a:lnTo>
                  <a:lnTo>
                    <a:pt x="13701" y="1169"/>
                  </a:lnTo>
                  <a:lnTo>
                    <a:pt x="13621" y="887"/>
                  </a:lnTo>
                  <a:lnTo>
                    <a:pt x="13500" y="645"/>
                  </a:lnTo>
                  <a:lnTo>
                    <a:pt x="13299" y="443"/>
                  </a:lnTo>
                  <a:lnTo>
                    <a:pt x="13057" y="242"/>
                  </a:lnTo>
                  <a:lnTo>
                    <a:pt x="12855" y="81"/>
                  </a:lnTo>
                  <a:lnTo>
                    <a:pt x="12533" y="0"/>
                  </a:lnTo>
                  <a:lnTo>
                    <a:pt x="9027" y="0"/>
                  </a:lnTo>
                  <a:lnTo>
                    <a:pt x="8745" y="81"/>
                  </a:lnTo>
                  <a:lnTo>
                    <a:pt x="8503" y="242"/>
                  </a:lnTo>
                  <a:lnTo>
                    <a:pt x="8261" y="443"/>
                  </a:lnTo>
                  <a:lnTo>
                    <a:pt x="8100" y="645"/>
                  </a:lnTo>
                  <a:lnTo>
                    <a:pt x="7979" y="887"/>
                  </a:lnTo>
                  <a:lnTo>
                    <a:pt x="7858" y="1169"/>
                  </a:lnTo>
                  <a:lnTo>
                    <a:pt x="7818" y="1491"/>
                  </a:lnTo>
                  <a:lnTo>
                    <a:pt x="7818" y="7858"/>
                  </a:lnTo>
                  <a:lnTo>
                    <a:pt x="1491" y="7858"/>
                  </a:lnTo>
                  <a:lnTo>
                    <a:pt x="1169" y="7899"/>
                  </a:lnTo>
                  <a:lnTo>
                    <a:pt x="927" y="7979"/>
                  </a:lnTo>
                  <a:lnTo>
                    <a:pt x="645" y="8100"/>
                  </a:lnTo>
                  <a:lnTo>
                    <a:pt x="443" y="8261"/>
                  </a:lnTo>
                  <a:lnTo>
                    <a:pt x="201" y="8503"/>
                  </a:lnTo>
                  <a:lnTo>
                    <a:pt x="81" y="8745"/>
                  </a:lnTo>
                  <a:lnTo>
                    <a:pt x="0" y="9027"/>
                  </a:lnTo>
                  <a:lnTo>
                    <a:pt x="0" y="12533"/>
                  </a:lnTo>
                  <a:lnTo>
                    <a:pt x="81" y="12855"/>
                  </a:lnTo>
                  <a:lnTo>
                    <a:pt x="201" y="13057"/>
                  </a:lnTo>
                  <a:lnTo>
                    <a:pt x="443" y="13339"/>
                  </a:lnTo>
                  <a:lnTo>
                    <a:pt x="645" y="13500"/>
                  </a:lnTo>
                  <a:lnTo>
                    <a:pt x="927" y="13621"/>
                  </a:lnTo>
                  <a:lnTo>
                    <a:pt x="1169" y="13701"/>
                  </a:lnTo>
                  <a:lnTo>
                    <a:pt x="7818" y="13701"/>
                  </a:lnTo>
                  <a:lnTo>
                    <a:pt x="7818" y="20109"/>
                  </a:lnTo>
                  <a:lnTo>
                    <a:pt x="7858" y="20431"/>
                  </a:lnTo>
                  <a:lnTo>
                    <a:pt x="7979" y="20673"/>
                  </a:lnTo>
                  <a:lnTo>
                    <a:pt x="8100" y="20955"/>
                  </a:lnTo>
                  <a:lnTo>
                    <a:pt x="8261" y="21157"/>
                  </a:lnTo>
                  <a:lnTo>
                    <a:pt x="8745" y="21479"/>
                  </a:lnTo>
                  <a:lnTo>
                    <a:pt x="9027" y="21560"/>
                  </a:lnTo>
                  <a:lnTo>
                    <a:pt x="9309" y="21600"/>
                  </a:lnTo>
                  <a:lnTo>
                    <a:pt x="12291" y="21600"/>
                  </a:lnTo>
                  <a:lnTo>
                    <a:pt x="12533" y="21560"/>
                  </a:lnTo>
                  <a:lnTo>
                    <a:pt x="12855" y="21479"/>
                  </a:lnTo>
                  <a:lnTo>
                    <a:pt x="13057" y="21318"/>
                  </a:lnTo>
                  <a:lnTo>
                    <a:pt x="13299" y="21157"/>
                  </a:lnTo>
                  <a:lnTo>
                    <a:pt x="13500" y="20955"/>
                  </a:lnTo>
                  <a:lnTo>
                    <a:pt x="13621" y="20673"/>
                  </a:lnTo>
                  <a:lnTo>
                    <a:pt x="13701" y="20431"/>
                  </a:lnTo>
                  <a:lnTo>
                    <a:pt x="13701" y="13701"/>
                  </a:lnTo>
                  <a:lnTo>
                    <a:pt x="20391" y="13701"/>
                  </a:lnTo>
                  <a:lnTo>
                    <a:pt x="20673" y="13621"/>
                  </a:lnTo>
                  <a:lnTo>
                    <a:pt x="20915" y="13500"/>
                  </a:lnTo>
                  <a:lnTo>
                    <a:pt x="21157" y="13339"/>
                  </a:lnTo>
                  <a:lnTo>
                    <a:pt x="21318" y="13057"/>
                  </a:lnTo>
                  <a:lnTo>
                    <a:pt x="21439" y="12855"/>
                  </a:lnTo>
                  <a:lnTo>
                    <a:pt x="21560" y="12533"/>
                  </a:lnTo>
                  <a:lnTo>
                    <a:pt x="21600" y="12291"/>
                  </a:lnTo>
                  <a:lnTo>
                    <a:pt x="21600" y="9309"/>
                  </a:lnTo>
                  <a:lnTo>
                    <a:pt x="21560" y="9027"/>
                  </a:lnTo>
                  <a:lnTo>
                    <a:pt x="21439" y="8745"/>
                  </a:lnTo>
                  <a:lnTo>
                    <a:pt x="21318" y="8503"/>
                  </a:lnTo>
                  <a:lnTo>
                    <a:pt x="21157" y="8261"/>
                  </a:ln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  <p:sp>
          <p:nvSpPr>
            <p:cNvPr id="5" name="Freeform 99"/>
            <p:cNvSpPr/>
            <p:nvPr/>
          </p:nvSpPr>
          <p:spPr>
            <a:xfrm rot="5400000">
              <a:off x="9572157" y="1573734"/>
              <a:ext cx="645616" cy="879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90" y="7284"/>
                  </a:moveTo>
                  <a:lnTo>
                    <a:pt x="20195" y="7031"/>
                  </a:lnTo>
                  <a:lnTo>
                    <a:pt x="19529" y="6651"/>
                  </a:lnTo>
                  <a:lnTo>
                    <a:pt x="19122" y="6493"/>
                  </a:lnTo>
                  <a:lnTo>
                    <a:pt x="18715" y="6398"/>
                  </a:lnTo>
                  <a:lnTo>
                    <a:pt x="18345" y="6303"/>
                  </a:lnTo>
                  <a:lnTo>
                    <a:pt x="17901" y="6239"/>
                  </a:lnTo>
                  <a:lnTo>
                    <a:pt x="17421" y="6239"/>
                  </a:lnTo>
                  <a:lnTo>
                    <a:pt x="17125" y="6081"/>
                  </a:lnTo>
                  <a:lnTo>
                    <a:pt x="16829" y="5954"/>
                  </a:lnTo>
                  <a:lnTo>
                    <a:pt x="16533" y="5796"/>
                  </a:lnTo>
                  <a:lnTo>
                    <a:pt x="16200" y="5701"/>
                  </a:lnTo>
                  <a:lnTo>
                    <a:pt x="15904" y="5638"/>
                  </a:lnTo>
                  <a:lnTo>
                    <a:pt x="15571" y="5574"/>
                  </a:lnTo>
                  <a:lnTo>
                    <a:pt x="15275" y="5543"/>
                  </a:lnTo>
                  <a:lnTo>
                    <a:pt x="14573" y="5543"/>
                  </a:lnTo>
                  <a:lnTo>
                    <a:pt x="14314" y="5574"/>
                  </a:lnTo>
                  <a:lnTo>
                    <a:pt x="13907" y="5384"/>
                  </a:lnTo>
                  <a:lnTo>
                    <a:pt x="13463" y="5257"/>
                  </a:lnTo>
                  <a:lnTo>
                    <a:pt x="13056" y="5162"/>
                  </a:lnTo>
                  <a:lnTo>
                    <a:pt x="12612" y="5131"/>
                  </a:lnTo>
                  <a:lnTo>
                    <a:pt x="12612" y="3072"/>
                  </a:lnTo>
                  <a:lnTo>
                    <a:pt x="12575" y="2755"/>
                  </a:lnTo>
                  <a:lnTo>
                    <a:pt x="12538" y="2502"/>
                  </a:lnTo>
                  <a:lnTo>
                    <a:pt x="12464" y="2185"/>
                  </a:lnTo>
                  <a:lnTo>
                    <a:pt x="12353" y="1900"/>
                  </a:lnTo>
                  <a:lnTo>
                    <a:pt x="12168" y="1647"/>
                  </a:lnTo>
                  <a:lnTo>
                    <a:pt x="12021" y="1394"/>
                  </a:lnTo>
                  <a:lnTo>
                    <a:pt x="11799" y="1140"/>
                  </a:lnTo>
                  <a:lnTo>
                    <a:pt x="11281" y="697"/>
                  </a:lnTo>
                  <a:lnTo>
                    <a:pt x="10985" y="507"/>
                  </a:lnTo>
                  <a:lnTo>
                    <a:pt x="10689" y="380"/>
                  </a:lnTo>
                  <a:lnTo>
                    <a:pt x="10393" y="222"/>
                  </a:lnTo>
                  <a:lnTo>
                    <a:pt x="10060" y="127"/>
                  </a:lnTo>
                  <a:lnTo>
                    <a:pt x="9690" y="63"/>
                  </a:lnTo>
                  <a:lnTo>
                    <a:pt x="9358" y="32"/>
                  </a:lnTo>
                  <a:lnTo>
                    <a:pt x="8988" y="0"/>
                  </a:lnTo>
                  <a:lnTo>
                    <a:pt x="8618" y="32"/>
                  </a:lnTo>
                  <a:lnTo>
                    <a:pt x="8322" y="63"/>
                  </a:lnTo>
                  <a:lnTo>
                    <a:pt x="7952" y="127"/>
                  </a:lnTo>
                  <a:lnTo>
                    <a:pt x="7619" y="222"/>
                  </a:lnTo>
                  <a:lnTo>
                    <a:pt x="7360" y="380"/>
                  </a:lnTo>
                  <a:lnTo>
                    <a:pt x="7027" y="507"/>
                  </a:lnTo>
                  <a:lnTo>
                    <a:pt x="6732" y="697"/>
                  </a:lnTo>
                  <a:lnTo>
                    <a:pt x="6214" y="1140"/>
                  </a:lnTo>
                  <a:lnTo>
                    <a:pt x="5992" y="1394"/>
                  </a:lnTo>
                  <a:lnTo>
                    <a:pt x="5844" y="1647"/>
                  </a:lnTo>
                  <a:lnTo>
                    <a:pt x="5659" y="1900"/>
                  </a:lnTo>
                  <a:lnTo>
                    <a:pt x="5548" y="2185"/>
                  </a:lnTo>
                  <a:lnTo>
                    <a:pt x="5474" y="2502"/>
                  </a:lnTo>
                  <a:lnTo>
                    <a:pt x="5437" y="2755"/>
                  </a:lnTo>
                  <a:lnTo>
                    <a:pt x="5400" y="3072"/>
                  </a:lnTo>
                  <a:lnTo>
                    <a:pt x="5400" y="7570"/>
                  </a:lnTo>
                  <a:lnTo>
                    <a:pt x="4993" y="7474"/>
                  </a:lnTo>
                  <a:lnTo>
                    <a:pt x="4549" y="7379"/>
                  </a:lnTo>
                  <a:lnTo>
                    <a:pt x="3588" y="7316"/>
                  </a:lnTo>
                  <a:lnTo>
                    <a:pt x="3181" y="7348"/>
                  </a:lnTo>
                  <a:lnTo>
                    <a:pt x="2811" y="7379"/>
                  </a:lnTo>
                  <a:lnTo>
                    <a:pt x="2441" y="7443"/>
                  </a:lnTo>
                  <a:lnTo>
                    <a:pt x="2071" y="7570"/>
                  </a:lnTo>
                  <a:lnTo>
                    <a:pt x="1738" y="7728"/>
                  </a:lnTo>
                  <a:lnTo>
                    <a:pt x="1479" y="7886"/>
                  </a:lnTo>
                  <a:lnTo>
                    <a:pt x="1184" y="8076"/>
                  </a:lnTo>
                  <a:lnTo>
                    <a:pt x="962" y="8298"/>
                  </a:lnTo>
                  <a:lnTo>
                    <a:pt x="703" y="8583"/>
                  </a:lnTo>
                  <a:lnTo>
                    <a:pt x="518" y="8805"/>
                  </a:lnTo>
                  <a:lnTo>
                    <a:pt x="222" y="9438"/>
                  </a:lnTo>
                  <a:lnTo>
                    <a:pt x="111" y="9723"/>
                  </a:lnTo>
                  <a:lnTo>
                    <a:pt x="37" y="10420"/>
                  </a:lnTo>
                  <a:lnTo>
                    <a:pt x="0" y="10800"/>
                  </a:lnTo>
                  <a:lnTo>
                    <a:pt x="37" y="10990"/>
                  </a:lnTo>
                  <a:lnTo>
                    <a:pt x="74" y="11243"/>
                  </a:lnTo>
                  <a:lnTo>
                    <a:pt x="222" y="11623"/>
                  </a:lnTo>
                  <a:lnTo>
                    <a:pt x="407" y="11813"/>
                  </a:lnTo>
                  <a:lnTo>
                    <a:pt x="555" y="12004"/>
                  </a:lnTo>
                  <a:lnTo>
                    <a:pt x="703" y="12130"/>
                  </a:lnTo>
                  <a:lnTo>
                    <a:pt x="962" y="12289"/>
                  </a:lnTo>
                  <a:lnTo>
                    <a:pt x="1849" y="12795"/>
                  </a:lnTo>
                  <a:lnTo>
                    <a:pt x="2330" y="12985"/>
                  </a:lnTo>
                  <a:lnTo>
                    <a:pt x="2848" y="13239"/>
                  </a:lnTo>
                  <a:lnTo>
                    <a:pt x="3366" y="13429"/>
                  </a:lnTo>
                  <a:lnTo>
                    <a:pt x="3699" y="13650"/>
                  </a:lnTo>
                  <a:lnTo>
                    <a:pt x="4105" y="13840"/>
                  </a:lnTo>
                  <a:lnTo>
                    <a:pt x="4549" y="14157"/>
                  </a:lnTo>
                  <a:lnTo>
                    <a:pt x="5030" y="14442"/>
                  </a:lnTo>
                  <a:lnTo>
                    <a:pt x="5548" y="14822"/>
                  </a:lnTo>
                  <a:lnTo>
                    <a:pt x="5622" y="14854"/>
                  </a:lnTo>
                  <a:lnTo>
                    <a:pt x="6066" y="15234"/>
                  </a:lnTo>
                  <a:lnTo>
                    <a:pt x="6177" y="15361"/>
                  </a:lnTo>
                  <a:lnTo>
                    <a:pt x="6399" y="15487"/>
                  </a:lnTo>
                  <a:lnTo>
                    <a:pt x="6695" y="15741"/>
                  </a:lnTo>
                  <a:lnTo>
                    <a:pt x="6842" y="15899"/>
                  </a:lnTo>
                  <a:lnTo>
                    <a:pt x="7064" y="16152"/>
                  </a:lnTo>
                  <a:lnTo>
                    <a:pt x="7138" y="16311"/>
                  </a:lnTo>
                  <a:lnTo>
                    <a:pt x="7212" y="16564"/>
                  </a:lnTo>
                  <a:lnTo>
                    <a:pt x="7212" y="20333"/>
                  </a:lnTo>
                  <a:lnTo>
                    <a:pt x="7360" y="20650"/>
                  </a:lnTo>
                  <a:lnTo>
                    <a:pt x="7508" y="20872"/>
                  </a:lnTo>
                  <a:lnTo>
                    <a:pt x="7730" y="21125"/>
                  </a:lnTo>
                  <a:lnTo>
                    <a:pt x="8026" y="21315"/>
                  </a:lnTo>
                  <a:lnTo>
                    <a:pt x="8322" y="21473"/>
                  </a:lnTo>
                  <a:lnTo>
                    <a:pt x="8655" y="21568"/>
                  </a:lnTo>
                  <a:lnTo>
                    <a:pt x="9025" y="21600"/>
                  </a:lnTo>
                  <a:lnTo>
                    <a:pt x="18012" y="21600"/>
                  </a:lnTo>
                  <a:lnTo>
                    <a:pt x="18382" y="21568"/>
                  </a:lnTo>
                  <a:lnTo>
                    <a:pt x="18678" y="21473"/>
                  </a:lnTo>
                  <a:lnTo>
                    <a:pt x="19011" y="21315"/>
                  </a:lnTo>
                  <a:lnTo>
                    <a:pt x="19307" y="21125"/>
                  </a:lnTo>
                  <a:lnTo>
                    <a:pt x="19529" y="20872"/>
                  </a:lnTo>
                  <a:lnTo>
                    <a:pt x="19677" y="20650"/>
                  </a:lnTo>
                  <a:lnTo>
                    <a:pt x="19788" y="20333"/>
                  </a:lnTo>
                  <a:lnTo>
                    <a:pt x="19825" y="20016"/>
                  </a:lnTo>
                  <a:lnTo>
                    <a:pt x="19825" y="16564"/>
                  </a:lnTo>
                  <a:lnTo>
                    <a:pt x="19862" y="16121"/>
                  </a:lnTo>
                  <a:lnTo>
                    <a:pt x="20010" y="15551"/>
                  </a:lnTo>
                  <a:lnTo>
                    <a:pt x="20305" y="14791"/>
                  </a:lnTo>
                  <a:lnTo>
                    <a:pt x="20638" y="13872"/>
                  </a:lnTo>
                  <a:lnTo>
                    <a:pt x="20897" y="13334"/>
                  </a:lnTo>
                  <a:lnTo>
                    <a:pt x="21267" y="12257"/>
                  </a:lnTo>
                  <a:lnTo>
                    <a:pt x="21489" y="11307"/>
                  </a:lnTo>
                  <a:lnTo>
                    <a:pt x="21563" y="10863"/>
                  </a:lnTo>
                  <a:lnTo>
                    <a:pt x="21600" y="10420"/>
                  </a:lnTo>
                  <a:lnTo>
                    <a:pt x="21600" y="9596"/>
                  </a:lnTo>
                  <a:lnTo>
                    <a:pt x="21563" y="9185"/>
                  </a:lnTo>
                  <a:lnTo>
                    <a:pt x="21452" y="8805"/>
                  </a:lnTo>
                  <a:lnTo>
                    <a:pt x="21341" y="8456"/>
                  </a:lnTo>
                  <a:lnTo>
                    <a:pt x="20971" y="7823"/>
                  </a:lnTo>
                  <a:lnTo>
                    <a:pt x="20786" y="7538"/>
                  </a:lnTo>
                  <a:lnTo>
                    <a:pt x="20490" y="7284"/>
                  </a:lnTo>
                  <a:close/>
                  <a:moveTo>
                    <a:pt x="17716" y="19826"/>
                  </a:moveTo>
                  <a:lnTo>
                    <a:pt x="17605" y="19921"/>
                  </a:lnTo>
                  <a:lnTo>
                    <a:pt x="17458" y="19985"/>
                  </a:lnTo>
                  <a:lnTo>
                    <a:pt x="17310" y="20016"/>
                  </a:lnTo>
                  <a:lnTo>
                    <a:pt x="16940" y="20016"/>
                  </a:lnTo>
                  <a:lnTo>
                    <a:pt x="16792" y="19985"/>
                  </a:lnTo>
                  <a:lnTo>
                    <a:pt x="16607" y="19921"/>
                  </a:lnTo>
                  <a:lnTo>
                    <a:pt x="16496" y="19826"/>
                  </a:lnTo>
                  <a:lnTo>
                    <a:pt x="16385" y="19700"/>
                  </a:lnTo>
                  <a:lnTo>
                    <a:pt x="16311" y="19541"/>
                  </a:lnTo>
                  <a:lnTo>
                    <a:pt x="16200" y="19415"/>
                  </a:lnTo>
                  <a:lnTo>
                    <a:pt x="16200" y="19098"/>
                  </a:lnTo>
                  <a:lnTo>
                    <a:pt x="16311" y="18971"/>
                  </a:lnTo>
                  <a:lnTo>
                    <a:pt x="16385" y="18876"/>
                  </a:lnTo>
                  <a:lnTo>
                    <a:pt x="16496" y="18718"/>
                  </a:lnTo>
                  <a:lnTo>
                    <a:pt x="16607" y="18623"/>
                  </a:lnTo>
                  <a:lnTo>
                    <a:pt x="16792" y="18560"/>
                  </a:lnTo>
                  <a:lnTo>
                    <a:pt x="16940" y="18528"/>
                  </a:lnTo>
                  <a:lnTo>
                    <a:pt x="17125" y="18496"/>
                  </a:lnTo>
                  <a:lnTo>
                    <a:pt x="17310" y="18528"/>
                  </a:lnTo>
                  <a:lnTo>
                    <a:pt x="17458" y="18560"/>
                  </a:lnTo>
                  <a:lnTo>
                    <a:pt x="17605" y="18623"/>
                  </a:lnTo>
                  <a:lnTo>
                    <a:pt x="17716" y="18718"/>
                  </a:lnTo>
                  <a:lnTo>
                    <a:pt x="17864" y="18876"/>
                  </a:lnTo>
                  <a:lnTo>
                    <a:pt x="17938" y="18971"/>
                  </a:lnTo>
                  <a:lnTo>
                    <a:pt x="18012" y="19098"/>
                  </a:lnTo>
                  <a:lnTo>
                    <a:pt x="18012" y="19415"/>
                  </a:lnTo>
                  <a:lnTo>
                    <a:pt x="17938" y="19541"/>
                  </a:lnTo>
                  <a:lnTo>
                    <a:pt x="17864" y="19700"/>
                  </a:lnTo>
                  <a:lnTo>
                    <a:pt x="17716" y="19826"/>
                  </a:lnTo>
                  <a:close/>
                  <a:moveTo>
                    <a:pt x="19381" y="12225"/>
                  </a:moveTo>
                  <a:lnTo>
                    <a:pt x="19122" y="12827"/>
                  </a:lnTo>
                  <a:lnTo>
                    <a:pt x="18937" y="13397"/>
                  </a:lnTo>
                  <a:lnTo>
                    <a:pt x="18678" y="13967"/>
                  </a:lnTo>
                  <a:lnTo>
                    <a:pt x="18456" y="14569"/>
                  </a:lnTo>
                  <a:lnTo>
                    <a:pt x="18271" y="15107"/>
                  </a:lnTo>
                  <a:lnTo>
                    <a:pt x="18123" y="15646"/>
                  </a:lnTo>
                  <a:lnTo>
                    <a:pt x="18049" y="16121"/>
                  </a:lnTo>
                  <a:lnTo>
                    <a:pt x="18012" y="16564"/>
                  </a:lnTo>
                  <a:lnTo>
                    <a:pt x="18012" y="16944"/>
                  </a:lnTo>
                  <a:lnTo>
                    <a:pt x="9025" y="16944"/>
                  </a:lnTo>
                  <a:lnTo>
                    <a:pt x="9025" y="16564"/>
                  </a:lnTo>
                  <a:lnTo>
                    <a:pt x="8988" y="16374"/>
                  </a:lnTo>
                  <a:lnTo>
                    <a:pt x="8914" y="15931"/>
                  </a:lnTo>
                  <a:lnTo>
                    <a:pt x="8840" y="15709"/>
                  </a:lnTo>
                  <a:lnTo>
                    <a:pt x="8692" y="15519"/>
                  </a:lnTo>
                  <a:lnTo>
                    <a:pt x="8544" y="15297"/>
                  </a:lnTo>
                  <a:lnTo>
                    <a:pt x="8396" y="15107"/>
                  </a:lnTo>
                  <a:lnTo>
                    <a:pt x="8211" y="14886"/>
                  </a:lnTo>
                  <a:lnTo>
                    <a:pt x="7989" y="14664"/>
                  </a:lnTo>
                  <a:lnTo>
                    <a:pt x="7656" y="14379"/>
                  </a:lnTo>
                  <a:lnTo>
                    <a:pt x="7212" y="14094"/>
                  </a:lnTo>
                  <a:lnTo>
                    <a:pt x="6695" y="13682"/>
                  </a:lnTo>
                  <a:lnTo>
                    <a:pt x="6140" y="13270"/>
                  </a:lnTo>
                  <a:lnTo>
                    <a:pt x="5622" y="12922"/>
                  </a:lnTo>
                  <a:lnTo>
                    <a:pt x="5141" y="12574"/>
                  </a:lnTo>
                  <a:lnTo>
                    <a:pt x="4660" y="12352"/>
                  </a:lnTo>
                  <a:lnTo>
                    <a:pt x="4327" y="12130"/>
                  </a:lnTo>
                  <a:lnTo>
                    <a:pt x="2922" y="11528"/>
                  </a:lnTo>
                  <a:lnTo>
                    <a:pt x="2293" y="11212"/>
                  </a:lnTo>
                  <a:lnTo>
                    <a:pt x="2071" y="11085"/>
                  </a:lnTo>
                  <a:lnTo>
                    <a:pt x="1923" y="10958"/>
                  </a:lnTo>
                  <a:lnTo>
                    <a:pt x="1849" y="10863"/>
                  </a:lnTo>
                  <a:lnTo>
                    <a:pt x="1812" y="10800"/>
                  </a:lnTo>
                  <a:lnTo>
                    <a:pt x="1849" y="10388"/>
                  </a:lnTo>
                  <a:lnTo>
                    <a:pt x="1923" y="10008"/>
                  </a:lnTo>
                  <a:lnTo>
                    <a:pt x="2034" y="9691"/>
                  </a:lnTo>
                  <a:lnTo>
                    <a:pt x="2219" y="9406"/>
                  </a:lnTo>
                  <a:lnTo>
                    <a:pt x="2367" y="9248"/>
                  </a:lnTo>
                  <a:lnTo>
                    <a:pt x="2478" y="9153"/>
                  </a:lnTo>
                  <a:lnTo>
                    <a:pt x="2626" y="9090"/>
                  </a:lnTo>
                  <a:lnTo>
                    <a:pt x="2811" y="8995"/>
                  </a:lnTo>
                  <a:lnTo>
                    <a:pt x="2959" y="8963"/>
                  </a:lnTo>
                  <a:lnTo>
                    <a:pt x="3144" y="8868"/>
                  </a:lnTo>
                  <a:lnTo>
                    <a:pt x="3403" y="8868"/>
                  </a:lnTo>
                  <a:lnTo>
                    <a:pt x="3588" y="8836"/>
                  </a:lnTo>
                  <a:lnTo>
                    <a:pt x="3921" y="8868"/>
                  </a:lnTo>
                  <a:lnTo>
                    <a:pt x="4179" y="8931"/>
                  </a:lnTo>
                  <a:lnTo>
                    <a:pt x="4512" y="8963"/>
                  </a:lnTo>
                  <a:lnTo>
                    <a:pt x="4808" y="9058"/>
                  </a:lnTo>
                  <a:lnTo>
                    <a:pt x="5326" y="9216"/>
                  </a:lnTo>
                  <a:lnTo>
                    <a:pt x="5733" y="9438"/>
                  </a:lnTo>
                  <a:lnTo>
                    <a:pt x="6140" y="9628"/>
                  </a:lnTo>
                  <a:lnTo>
                    <a:pt x="6510" y="9850"/>
                  </a:lnTo>
                  <a:lnTo>
                    <a:pt x="6695" y="9913"/>
                  </a:lnTo>
                  <a:lnTo>
                    <a:pt x="6916" y="9977"/>
                  </a:lnTo>
                  <a:lnTo>
                    <a:pt x="7064" y="10008"/>
                  </a:lnTo>
                  <a:lnTo>
                    <a:pt x="7212" y="10008"/>
                  </a:lnTo>
                  <a:lnTo>
                    <a:pt x="7212" y="2787"/>
                  </a:lnTo>
                  <a:lnTo>
                    <a:pt x="7360" y="2534"/>
                  </a:lnTo>
                  <a:lnTo>
                    <a:pt x="7508" y="2249"/>
                  </a:lnTo>
                  <a:lnTo>
                    <a:pt x="7730" y="1995"/>
                  </a:lnTo>
                  <a:lnTo>
                    <a:pt x="8026" y="1805"/>
                  </a:lnTo>
                  <a:lnTo>
                    <a:pt x="8359" y="1679"/>
                  </a:lnTo>
                  <a:lnTo>
                    <a:pt x="8655" y="1552"/>
                  </a:lnTo>
                  <a:lnTo>
                    <a:pt x="9025" y="1520"/>
                  </a:lnTo>
                  <a:lnTo>
                    <a:pt x="9358" y="1552"/>
                  </a:lnTo>
                  <a:lnTo>
                    <a:pt x="9690" y="1679"/>
                  </a:lnTo>
                  <a:lnTo>
                    <a:pt x="9986" y="1805"/>
                  </a:lnTo>
                  <a:lnTo>
                    <a:pt x="10282" y="1995"/>
                  </a:lnTo>
                  <a:lnTo>
                    <a:pt x="10504" y="2249"/>
                  </a:lnTo>
                  <a:lnTo>
                    <a:pt x="10652" y="2502"/>
                  </a:lnTo>
                  <a:lnTo>
                    <a:pt x="10800" y="2787"/>
                  </a:lnTo>
                  <a:lnTo>
                    <a:pt x="10837" y="3072"/>
                  </a:lnTo>
                  <a:lnTo>
                    <a:pt x="10837" y="7063"/>
                  </a:lnTo>
                  <a:lnTo>
                    <a:pt x="11096" y="6904"/>
                  </a:lnTo>
                  <a:lnTo>
                    <a:pt x="11466" y="6778"/>
                  </a:lnTo>
                  <a:lnTo>
                    <a:pt x="11910" y="6683"/>
                  </a:lnTo>
                  <a:lnTo>
                    <a:pt x="12279" y="6651"/>
                  </a:lnTo>
                  <a:lnTo>
                    <a:pt x="12501" y="6651"/>
                  </a:lnTo>
                  <a:lnTo>
                    <a:pt x="12945" y="6714"/>
                  </a:lnTo>
                  <a:lnTo>
                    <a:pt x="13389" y="6904"/>
                  </a:lnTo>
                  <a:lnTo>
                    <a:pt x="13574" y="6999"/>
                  </a:lnTo>
                  <a:lnTo>
                    <a:pt x="13722" y="7126"/>
                  </a:lnTo>
                  <a:lnTo>
                    <a:pt x="13944" y="7284"/>
                  </a:lnTo>
                  <a:lnTo>
                    <a:pt x="14166" y="7221"/>
                  </a:lnTo>
                  <a:lnTo>
                    <a:pt x="14425" y="7126"/>
                  </a:lnTo>
                  <a:lnTo>
                    <a:pt x="14647" y="7063"/>
                  </a:lnTo>
                  <a:lnTo>
                    <a:pt x="15164" y="7063"/>
                  </a:lnTo>
                  <a:lnTo>
                    <a:pt x="15423" y="7126"/>
                  </a:lnTo>
                  <a:lnTo>
                    <a:pt x="15682" y="7158"/>
                  </a:lnTo>
                  <a:lnTo>
                    <a:pt x="15941" y="7284"/>
                  </a:lnTo>
                  <a:lnTo>
                    <a:pt x="16163" y="7411"/>
                  </a:lnTo>
                  <a:lnTo>
                    <a:pt x="16385" y="7506"/>
                  </a:lnTo>
                  <a:lnTo>
                    <a:pt x="16533" y="7696"/>
                  </a:lnTo>
                  <a:lnTo>
                    <a:pt x="16681" y="7855"/>
                  </a:lnTo>
                  <a:lnTo>
                    <a:pt x="17088" y="7823"/>
                  </a:lnTo>
                  <a:lnTo>
                    <a:pt x="17458" y="7791"/>
                  </a:lnTo>
                  <a:lnTo>
                    <a:pt x="17716" y="7791"/>
                  </a:lnTo>
                  <a:lnTo>
                    <a:pt x="18012" y="7823"/>
                  </a:lnTo>
                  <a:lnTo>
                    <a:pt x="18271" y="7855"/>
                  </a:lnTo>
                  <a:lnTo>
                    <a:pt x="18493" y="7918"/>
                  </a:lnTo>
                  <a:lnTo>
                    <a:pt x="18678" y="8013"/>
                  </a:lnTo>
                  <a:lnTo>
                    <a:pt x="18900" y="8140"/>
                  </a:lnTo>
                  <a:lnTo>
                    <a:pt x="19085" y="8235"/>
                  </a:lnTo>
                  <a:lnTo>
                    <a:pt x="19196" y="8361"/>
                  </a:lnTo>
                  <a:lnTo>
                    <a:pt x="19381" y="8520"/>
                  </a:lnTo>
                  <a:lnTo>
                    <a:pt x="19492" y="8678"/>
                  </a:lnTo>
                  <a:lnTo>
                    <a:pt x="19566" y="8868"/>
                  </a:lnTo>
                  <a:lnTo>
                    <a:pt x="19677" y="9090"/>
                  </a:lnTo>
                  <a:lnTo>
                    <a:pt x="19714" y="9280"/>
                  </a:lnTo>
                  <a:lnTo>
                    <a:pt x="19788" y="9533"/>
                  </a:lnTo>
                  <a:lnTo>
                    <a:pt x="19825" y="9818"/>
                  </a:lnTo>
                  <a:lnTo>
                    <a:pt x="19825" y="10072"/>
                  </a:lnTo>
                  <a:lnTo>
                    <a:pt x="19788" y="10547"/>
                  </a:lnTo>
                  <a:lnTo>
                    <a:pt x="19677" y="11117"/>
                  </a:lnTo>
                  <a:lnTo>
                    <a:pt x="19566" y="11655"/>
                  </a:lnTo>
                  <a:lnTo>
                    <a:pt x="19381" y="12225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22860" rIns="22860"/>
            <a:lstStyle/>
            <a:p>
              <a:pPr defTabSz="228600">
                <a:defRPr sz="1800" b="0">
                  <a:latin typeface="Calibri"/>
                  <a:ea typeface="Calibri"/>
                  <a:cs typeface="Calibri"/>
                  <a:sym typeface="Calibri"/>
                </a:defRPr>
              </a:pPr>
              <a:endParaRPr sz="900"/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61"/>
          <p:cNvSpPr txBox="1">
            <a:spLocks noGrp="1"/>
          </p:cNvSpPr>
          <p:nvPr>
            <p:ph type="title"/>
          </p:nvPr>
        </p:nvSpPr>
        <p:spPr>
          <a:xfrm>
            <a:off x="899475" y="365125"/>
            <a:ext cx="83700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/>
              <a:t>Punktacja (odpowiedzi kryterialne ankietowe + cena)</a:t>
            </a:r>
            <a:endParaRPr sz="2800"/>
          </a:p>
        </p:txBody>
      </p:sp>
      <p:graphicFrame>
        <p:nvGraphicFramePr>
          <p:cNvPr id="617" name="Google Shape;617;p61"/>
          <p:cNvGraphicFramePr/>
          <p:nvPr>
            <p:extLst>
              <p:ext uri="{D42A27DB-BD31-4B8C-83A1-F6EECF244321}">
                <p14:modId xmlns:p14="http://schemas.microsoft.com/office/powerpoint/2010/main" val="1443740996"/>
              </p:ext>
            </p:extLst>
          </p:nvPr>
        </p:nvGraphicFramePr>
        <p:xfrm>
          <a:off x="899475" y="1557265"/>
          <a:ext cx="8313606" cy="4206000"/>
        </p:xfrm>
        <a:graphic>
          <a:graphicData uri="http://schemas.openxmlformats.org/drawingml/2006/table">
            <a:tbl>
              <a:tblPr>
                <a:noFill/>
                <a:tableStyleId>{1F0D83E3-FFA5-4AE5-90B9-4F615647E0FE}</a:tableStyleId>
              </a:tblPr>
              <a:tblGrid>
                <a:gridCol w="3094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97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9711">
                  <a:extLst>
                    <a:ext uri="{9D8B030D-6E8A-4147-A177-3AD203B41FA5}">
                      <a16:colId xmlns:a16="http://schemas.microsoft.com/office/drawing/2014/main" val="878500798"/>
                    </a:ext>
                  </a:extLst>
                </a:gridCol>
              </a:tblGrid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Nazwa kryterium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Maksymalna liczba punktów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obszar zabezpieczenia 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 50 tys. 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świadczeniobiorców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Maksymalna liczba punktów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obszar zabezpieczenia 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powyżej 50 tys. </a:t>
                      </a:r>
                      <a:b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świadczeniobiorców</a:t>
                      </a: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Kompleksowość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465703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Jakość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Ciągłość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Cena</a:t>
                      </a:r>
                      <a:endParaRPr sz="1600" b="1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Warunki wymagane</a:t>
                      </a:r>
                      <a:endParaRPr sz="1600" b="1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Inne</a:t>
                      </a:r>
                      <a:endParaRPr sz="1600" b="1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sz="16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7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0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SUMA</a:t>
                      </a:r>
                      <a:endParaRPr sz="20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0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  <a:endParaRPr sz="20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000" b="1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  <a:endParaRPr sz="2000" b="1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>
                    <a:lnL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815286"/>
                  </a:ext>
                </a:extLst>
              </a:tr>
            </a:tbl>
          </a:graphicData>
        </a:graphic>
      </p:graphicFrame>
      <p:sp>
        <p:nvSpPr>
          <p:cNvPr id="618" name="Google Shape;618;p61"/>
          <p:cNvSpPr/>
          <p:nvPr/>
        </p:nvSpPr>
        <p:spPr>
          <a:xfrm>
            <a:off x="10835691" y="4005396"/>
            <a:ext cx="265788" cy="23484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475" y="0"/>
                </a:moveTo>
                <a:lnTo>
                  <a:pt x="2302" y="0"/>
                </a:lnTo>
                <a:lnTo>
                  <a:pt x="1416" y="223"/>
                </a:lnTo>
                <a:lnTo>
                  <a:pt x="885" y="668"/>
                </a:lnTo>
                <a:lnTo>
                  <a:pt x="177" y="1559"/>
                </a:lnTo>
                <a:lnTo>
                  <a:pt x="0" y="2449"/>
                </a:lnTo>
                <a:lnTo>
                  <a:pt x="0" y="18928"/>
                </a:lnTo>
                <a:lnTo>
                  <a:pt x="177" y="19819"/>
                </a:lnTo>
                <a:lnTo>
                  <a:pt x="885" y="20932"/>
                </a:lnTo>
                <a:lnTo>
                  <a:pt x="1416" y="21377"/>
                </a:lnTo>
                <a:lnTo>
                  <a:pt x="2302" y="21600"/>
                </a:lnTo>
                <a:lnTo>
                  <a:pt x="19475" y="21600"/>
                </a:lnTo>
                <a:lnTo>
                  <a:pt x="20361" y="21377"/>
                </a:lnTo>
                <a:lnTo>
                  <a:pt x="21069" y="20932"/>
                </a:lnTo>
                <a:lnTo>
                  <a:pt x="21423" y="19819"/>
                </a:lnTo>
                <a:lnTo>
                  <a:pt x="21600" y="18928"/>
                </a:lnTo>
                <a:lnTo>
                  <a:pt x="21600" y="2449"/>
                </a:lnTo>
                <a:lnTo>
                  <a:pt x="21423" y="1559"/>
                </a:lnTo>
                <a:lnTo>
                  <a:pt x="21069" y="668"/>
                </a:lnTo>
                <a:lnTo>
                  <a:pt x="20361" y="223"/>
                </a:lnTo>
                <a:lnTo>
                  <a:pt x="1947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61"/>
          <p:cNvSpPr/>
          <p:nvPr/>
        </p:nvSpPr>
        <p:spPr>
          <a:xfrm>
            <a:off x="10129142" y="2617752"/>
            <a:ext cx="576936" cy="162248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633" y="16976"/>
                </a:moveTo>
                <a:lnTo>
                  <a:pt x="14749" y="16976"/>
                </a:lnTo>
                <a:lnTo>
                  <a:pt x="14749" y="380"/>
                </a:lnTo>
                <a:lnTo>
                  <a:pt x="14588" y="222"/>
                </a:lnTo>
                <a:lnTo>
                  <a:pt x="14427" y="127"/>
                </a:lnTo>
                <a:lnTo>
                  <a:pt x="14104" y="0"/>
                </a:lnTo>
                <a:lnTo>
                  <a:pt x="7496" y="0"/>
                </a:lnTo>
                <a:lnTo>
                  <a:pt x="6931" y="222"/>
                </a:lnTo>
                <a:lnTo>
                  <a:pt x="6851" y="380"/>
                </a:lnTo>
                <a:lnTo>
                  <a:pt x="6851" y="16976"/>
                </a:lnTo>
                <a:lnTo>
                  <a:pt x="725" y="16976"/>
                </a:lnTo>
                <a:lnTo>
                  <a:pt x="403" y="17008"/>
                </a:lnTo>
                <a:lnTo>
                  <a:pt x="161" y="17103"/>
                </a:lnTo>
                <a:lnTo>
                  <a:pt x="81" y="17229"/>
                </a:lnTo>
                <a:lnTo>
                  <a:pt x="0" y="17293"/>
                </a:lnTo>
                <a:lnTo>
                  <a:pt x="0" y="17388"/>
                </a:lnTo>
                <a:lnTo>
                  <a:pt x="81" y="17483"/>
                </a:lnTo>
                <a:lnTo>
                  <a:pt x="242" y="17641"/>
                </a:lnTo>
                <a:lnTo>
                  <a:pt x="10075" y="21505"/>
                </a:lnTo>
                <a:lnTo>
                  <a:pt x="10478" y="21568"/>
                </a:lnTo>
                <a:lnTo>
                  <a:pt x="10800" y="21600"/>
                </a:lnTo>
                <a:lnTo>
                  <a:pt x="11122" y="21568"/>
                </a:lnTo>
                <a:lnTo>
                  <a:pt x="11525" y="21505"/>
                </a:lnTo>
                <a:lnTo>
                  <a:pt x="21278" y="17641"/>
                </a:lnTo>
                <a:lnTo>
                  <a:pt x="21519" y="17483"/>
                </a:lnTo>
                <a:lnTo>
                  <a:pt x="21600" y="17356"/>
                </a:lnTo>
                <a:lnTo>
                  <a:pt x="21519" y="17166"/>
                </a:lnTo>
                <a:lnTo>
                  <a:pt x="21358" y="17071"/>
                </a:lnTo>
                <a:lnTo>
                  <a:pt x="20955" y="16976"/>
                </a:lnTo>
                <a:lnTo>
                  <a:pt x="20633" y="169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61"/>
          <p:cNvSpPr/>
          <p:nvPr/>
        </p:nvSpPr>
        <p:spPr>
          <a:xfrm>
            <a:off x="10835694" y="3542842"/>
            <a:ext cx="427842" cy="23484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167" y="0"/>
                </a:moveTo>
                <a:lnTo>
                  <a:pt x="1433" y="0"/>
                </a:lnTo>
                <a:lnTo>
                  <a:pt x="882" y="220"/>
                </a:lnTo>
                <a:lnTo>
                  <a:pt x="110" y="1763"/>
                </a:lnTo>
                <a:lnTo>
                  <a:pt x="0" y="2865"/>
                </a:lnTo>
                <a:lnTo>
                  <a:pt x="0" y="18735"/>
                </a:lnTo>
                <a:lnTo>
                  <a:pt x="110" y="20057"/>
                </a:lnTo>
                <a:lnTo>
                  <a:pt x="551" y="20718"/>
                </a:lnTo>
                <a:lnTo>
                  <a:pt x="882" y="21380"/>
                </a:lnTo>
                <a:lnTo>
                  <a:pt x="1433" y="21600"/>
                </a:lnTo>
                <a:lnTo>
                  <a:pt x="20167" y="21600"/>
                </a:lnTo>
                <a:lnTo>
                  <a:pt x="20718" y="21380"/>
                </a:lnTo>
                <a:lnTo>
                  <a:pt x="21269" y="20718"/>
                </a:lnTo>
                <a:lnTo>
                  <a:pt x="21490" y="20057"/>
                </a:lnTo>
                <a:lnTo>
                  <a:pt x="21600" y="18735"/>
                </a:lnTo>
                <a:lnTo>
                  <a:pt x="21600" y="2865"/>
                </a:lnTo>
                <a:lnTo>
                  <a:pt x="21490" y="1763"/>
                </a:lnTo>
                <a:lnTo>
                  <a:pt x="21269" y="882"/>
                </a:lnTo>
                <a:lnTo>
                  <a:pt x="20718" y="220"/>
                </a:lnTo>
                <a:lnTo>
                  <a:pt x="2016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61"/>
          <p:cNvSpPr/>
          <p:nvPr/>
        </p:nvSpPr>
        <p:spPr>
          <a:xfrm>
            <a:off x="10835694" y="2617752"/>
            <a:ext cx="738990" cy="23484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47" y="882"/>
                </a:moveTo>
                <a:lnTo>
                  <a:pt x="21095" y="0"/>
                </a:lnTo>
                <a:lnTo>
                  <a:pt x="505" y="0"/>
                </a:lnTo>
                <a:lnTo>
                  <a:pt x="316" y="882"/>
                </a:lnTo>
                <a:lnTo>
                  <a:pt x="63" y="1543"/>
                </a:lnTo>
                <a:lnTo>
                  <a:pt x="0" y="2645"/>
                </a:lnTo>
                <a:lnTo>
                  <a:pt x="0" y="18955"/>
                </a:lnTo>
                <a:lnTo>
                  <a:pt x="63" y="19837"/>
                </a:lnTo>
                <a:lnTo>
                  <a:pt x="505" y="21380"/>
                </a:lnTo>
                <a:lnTo>
                  <a:pt x="821" y="21600"/>
                </a:lnTo>
                <a:lnTo>
                  <a:pt x="20842" y="21600"/>
                </a:lnTo>
                <a:lnTo>
                  <a:pt x="21095" y="21380"/>
                </a:lnTo>
                <a:lnTo>
                  <a:pt x="21347" y="20718"/>
                </a:lnTo>
                <a:lnTo>
                  <a:pt x="21537" y="19837"/>
                </a:lnTo>
                <a:lnTo>
                  <a:pt x="21600" y="18955"/>
                </a:lnTo>
                <a:lnTo>
                  <a:pt x="21600" y="2645"/>
                </a:lnTo>
                <a:lnTo>
                  <a:pt x="21537" y="1543"/>
                </a:lnTo>
                <a:lnTo>
                  <a:pt x="21347" y="8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61"/>
          <p:cNvSpPr/>
          <p:nvPr/>
        </p:nvSpPr>
        <p:spPr>
          <a:xfrm>
            <a:off x="10835694" y="3080302"/>
            <a:ext cx="583308" cy="23484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633" y="0"/>
                </a:moveTo>
                <a:lnTo>
                  <a:pt x="1048" y="0"/>
                </a:lnTo>
                <a:lnTo>
                  <a:pt x="645" y="223"/>
                </a:lnTo>
                <a:lnTo>
                  <a:pt x="403" y="668"/>
                </a:lnTo>
                <a:lnTo>
                  <a:pt x="81" y="1559"/>
                </a:lnTo>
                <a:lnTo>
                  <a:pt x="0" y="2672"/>
                </a:lnTo>
                <a:lnTo>
                  <a:pt x="0" y="18928"/>
                </a:lnTo>
                <a:lnTo>
                  <a:pt x="81" y="19819"/>
                </a:lnTo>
                <a:lnTo>
                  <a:pt x="403" y="20932"/>
                </a:lnTo>
                <a:lnTo>
                  <a:pt x="645" y="21377"/>
                </a:lnTo>
                <a:lnTo>
                  <a:pt x="1048" y="21600"/>
                </a:lnTo>
                <a:lnTo>
                  <a:pt x="20633" y="21600"/>
                </a:lnTo>
                <a:lnTo>
                  <a:pt x="21116" y="21377"/>
                </a:lnTo>
                <a:lnTo>
                  <a:pt x="21358" y="20932"/>
                </a:lnTo>
                <a:lnTo>
                  <a:pt x="21600" y="19819"/>
                </a:lnTo>
                <a:lnTo>
                  <a:pt x="21600" y="1559"/>
                </a:lnTo>
                <a:lnTo>
                  <a:pt x="21358" y="668"/>
                </a:lnTo>
                <a:lnTo>
                  <a:pt x="21116" y="223"/>
                </a:lnTo>
                <a:lnTo>
                  <a:pt x="2063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6"/>
          <p:cNvSpPr txBox="1">
            <a:spLocks noGrp="1"/>
          </p:cNvSpPr>
          <p:nvPr>
            <p:ph type="title"/>
          </p:nvPr>
        </p:nvSpPr>
        <p:spPr>
          <a:xfrm>
            <a:off x="145000" y="3962925"/>
            <a:ext cx="3828900" cy="1891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3230"/>
              <a:t>Rola Portalu Potencjału </a:t>
            </a:r>
            <a:br>
              <a:rPr lang="pl-PL" sz="3230"/>
            </a:br>
            <a:r>
              <a:rPr lang="pl-PL" sz="3230"/>
              <a:t>w procesie kontraktowania</a:t>
            </a:r>
            <a:endParaRPr sz="3230"/>
          </a:p>
        </p:txBody>
      </p:sp>
      <p:sp>
        <p:nvSpPr>
          <p:cNvPr id="251" name="Google Shape;251;p26"/>
          <p:cNvSpPr txBox="1">
            <a:spLocks noGrp="1"/>
          </p:cNvSpPr>
          <p:nvPr>
            <p:ph type="body" idx="1"/>
          </p:nvPr>
        </p:nvSpPr>
        <p:spPr>
          <a:xfrm>
            <a:off x="530500" y="366525"/>
            <a:ext cx="4929000" cy="3202200"/>
          </a:xfrm>
          <a:prstGeom prst="rect">
            <a:avLst/>
          </a:prstGeom>
          <a:solidFill>
            <a:srgbClr val="F7A600">
              <a:alpha val="49800"/>
            </a:srgbClr>
          </a:solidFill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b="1"/>
              <a:t>UŻYTKOWNIK PORTALU</a:t>
            </a:r>
            <a:endParaRPr b="1"/>
          </a:p>
        </p:txBody>
      </p:sp>
      <p:sp>
        <p:nvSpPr>
          <p:cNvPr id="252" name="Google Shape;252;p26"/>
          <p:cNvSpPr txBox="1">
            <a:spLocks noGrp="1"/>
          </p:cNvSpPr>
          <p:nvPr>
            <p:ph type="body" idx="2"/>
          </p:nvPr>
        </p:nvSpPr>
        <p:spPr>
          <a:xfrm>
            <a:off x="4234400" y="4842075"/>
            <a:ext cx="7485000" cy="173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100"/>
              <a:t>Portal Potencjału jest aplikacją internetową stanowiącą element systemu informatycznego NFZ. </a:t>
            </a:r>
            <a:endParaRPr sz="21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100"/>
              <a:t>Podstawową funkcją realizowaną przez Portal jest obsługa procesu wymiany dokumentów związanych z procesem kontraktowania </a:t>
            </a:r>
            <a:br>
              <a:rPr lang="pl-PL" sz="2100"/>
            </a:br>
            <a:r>
              <a:rPr lang="pl-PL" sz="2100"/>
              <a:t>i rozliczeń świadczeń.</a:t>
            </a:r>
            <a:endParaRPr sz="2100"/>
          </a:p>
        </p:txBody>
      </p:sp>
      <p:sp>
        <p:nvSpPr>
          <p:cNvPr id="253" name="Google Shape;253;p26"/>
          <p:cNvSpPr txBox="1">
            <a:spLocks noGrp="1"/>
          </p:cNvSpPr>
          <p:nvPr>
            <p:ph type="body" idx="1"/>
          </p:nvPr>
        </p:nvSpPr>
        <p:spPr>
          <a:xfrm>
            <a:off x="6530050" y="346875"/>
            <a:ext cx="4977000" cy="3241500"/>
          </a:xfrm>
          <a:prstGeom prst="rect">
            <a:avLst/>
          </a:prstGeom>
          <a:solidFill>
            <a:srgbClr val="F7A600">
              <a:alpha val="49800"/>
            </a:srgbClr>
          </a:solidFill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b="1" u="sng"/>
              <a:t>PORTAL POTENCJAŁU</a:t>
            </a:r>
            <a:endParaRPr b="1" u="sng"/>
          </a:p>
          <a:p>
            <a:pPr marL="457200" lvl="0" indent="-334327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Dane podmiotu</a:t>
            </a:r>
            <a:endParaRPr b="1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Struktura organizacyjna:</a:t>
            </a:r>
            <a:endParaRPr b="1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przedsiębiorstwa</a:t>
            </a:r>
            <a:endParaRPr sz="1750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jednostki organizacyjne</a:t>
            </a:r>
            <a:endParaRPr sz="1750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komórki organizacyjne (cz.VII, cz.VIII, profile)</a:t>
            </a:r>
            <a:endParaRPr sz="175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Struktura wykonawcza:</a:t>
            </a:r>
            <a:endParaRPr b="1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lokalizacje</a:t>
            </a:r>
            <a:endParaRPr sz="1750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miejsca wykonywania świadczeń</a:t>
            </a:r>
            <a:endParaRPr sz="175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Zasoby świadczeniodawcy:</a:t>
            </a:r>
            <a:endParaRPr b="1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sprzęt</a:t>
            </a:r>
            <a:endParaRPr sz="1750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środki transportu</a:t>
            </a:r>
            <a:endParaRPr sz="1750"/>
          </a:p>
          <a:p>
            <a:pPr marL="914400" lvl="1" indent="-33139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○"/>
            </a:pPr>
            <a:r>
              <a:rPr lang="pl-PL" sz="1750"/>
              <a:t>pomieszczenia</a:t>
            </a:r>
            <a:endParaRPr sz="1750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Personel</a:t>
            </a:r>
            <a:endParaRPr b="1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Podwykonawcy</a:t>
            </a:r>
            <a:endParaRPr b="1"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Char char="●"/>
            </a:pPr>
            <a:r>
              <a:rPr lang="pl-PL" b="1"/>
              <a:t>Harmonogramy (komórek, personelu)</a:t>
            </a:r>
            <a:endParaRPr b="1"/>
          </a:p>
        </p:txBody>
      </p:sp>
      <p:graphicFrame>
        <p:nvGraphicFramePr>
          <p:cNvPr id="254" name="Google Shape;254;p26"/>
          <p:cNvGraphicFramePr/>
          <p:nvPr/>
        </p:nvGraphicFramePr>
        <p:xfrm>
          <a:off x="681350" y="997574"/>
          <a:ext cx="4448825" cy="2330800"/>
        </p:xfrm>
        <a:graphic>
          <a:graphicData uri="http://schemas.openxmlformats.org/drawingml/2006/table">
            <a:tbl>
              <a:tblPr firstRow="1" bandRow="1">
                <a:noFill/>
                <a:tableStyleId>{DC18B247-A3BC-4B99-B779-C1BEF2582450}</a:tableStyleId>
              </a:tblPr>
              <a:tblGrid>
                <a:gridCol w="132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Użytkownik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wniosek o rejestrację w systemie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OW NFZ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generowanie konta użytkownika 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OW NFZ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przekazanie pocztą login i hasło </a:t>
                      </a:r>
                      <a:endParaRPr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Użytkownik</a:t>
                      </a:r>
                      <a:endParaRPr sz="15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utworzenie kont i upoważnień dla operatorów</a:t>
                      </a:r>
                      <a:endParaRPr sz="15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Użytkownik</a:t>
                      </a:r>
                      <a:endParaRPr sz="15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opis potencjału świadczeniodawcy</a:t>
                      </a:r>
                      <a:endParaRPr sz="15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425" marR="84425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A600">
                        <a:alpha val="498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62"/>
          <p:cNvSpPr txBox="1">
            <a:spLocks noGrp="1"/>
          </p:cNvSpPr>
          <p:nvPr>
            <p:ph type="title"/>
          </p:nvPr>
        </p:nvSpPr>
        <p:spPr>
          <a:xfrm>
            <a:off x="491375" y="365125"/>
            <a:ext cx="9154200" cy="985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 dirty="0"/>
              <a:t>TERMINY</a:t>
            </a:r>
            <a:endParaRPr sz="3000" dirty="0"/>
          </a:p>
        </p:txBody>
      </p:sp>
      <p:sp>
        <p:nvSpPr>
          <p:cNvPr id="628" name="Google Shape;628;p62"/>
          <p:cNvSpPr>
            <a:spLocks noGrp="1"/>
          </p:cNvSpPr>
          <p:nvPr>
            <p:ph type="dgm" idx="2"/>
          </p:nvPr>
        </p:nvSpPr>
        <p:spPr>
          <a:xfrm>
            <a:off x="1263575" y="1843225"/>
            <a:ext cx="8169600" cy="412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dirty="0"/>
              <a:t>Ogłoszenie postępowania – 14 grudnia 2022 r.</a:t>
            </a: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dirty="0"/>
              <a:t>Składanie ofert do – 29 grudnia 2022 r.</a:t>
            </a: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dirty="0"/>
              <a:t>Otwarcie ofert – 3 stycznia 2023 r., godz. 9:00</a:t>
            </a: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6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600" dirty="0"/>
              <a:t>Rozstrzygnięcie – 10 lutego 2023 r.</a:t>
            </a:r>
            <a:endParaRPr sz="2600" dirty="0"/>
          </a:p>
        </p:txBody>
      </p:sp>
      <p:sp>
        <p:nvSpPr>
          <p:cNvPr id="629" name="Google Shape;629;p62"/>
          <p:cNvSpPr/>
          <p:nvPr/>
        </p:nvSpPr>
        <p:spPr>
          <a:xfrm>
            <a:off x="655508" y="1843224"/>
            <a:ext cx="455490" cy="4900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122" y="3521"/>
                </a:moveTo>
                <a:lnTo>
                  <a:pt x="20849" y="3299"/>
                </a:lnTo>
                <a:lnTo>
                  <a:pt x="20542" y="3172"/>
                </a:lnTo>
                <a:lnTo>
                  <a:pt x="20269" y="3108"/>
                </a:lnTo>
                <a:lnTo>
                  <a:pt x="19928" y="3077"/>
                </a:lnTo>
                <a:lnTo>
                  <a:pt x="18256" y="3077"/>
                </a:lnTo>
                <a:lnTo>
                  <a:pt x="18256" y="1713"/>
                </a:lnTo>
                <a:lnTo>
                  <a:pt x="18222" y="1522"/>
                </a:lnTo>
                <a:lnTo>
                  <a:pt x="18188" y="1364"/>
                </a:lnTo>
                <a:lnTo>
                  <a:pt x="18119" y="1142"/>
                </a:lnTo>
                <a:lnTo>
                  <a:pt x="18051" y="1015"/>
                </a:lnTo>
                <a:lnTo>
                  <a:pt x="17949" y="856"/>
                </a:lnTo>
                <a:lnTo>
                  <a:pt x="17812" y="666"/>
                </a:lnTo>
                <a:lnTo>
                  <a:pt x="17676" y="539"/>
                </a:lnTo>
                <a:lnTo>
                  <a:pt x="17335" y="285"/>
                </a:lnTo>
                <a:lnTo>
                  <a:pt x="17164" y="190"/>
                </a:lnTo>
                <a:lnTo>
                  <a:pt x="16993" y="127"/>
                </a:lnTo>
                <a:lnTo>
                  <a:pt x="16789" y="63"/>
                </a:lnTo>
                <a:lnTo>
                  <a:pt x="16618" y="32"/>
                </a:lnTo>
                <a:lnTo>
                  <a:pt x="16413" y="0"/>
                </a:lnTo>
                <a:lnTo>
                  <a:pt x="15185" y="0"/>
                </a:lnTo>
                <a:lnTo>
                  <a:pt x="14946" y="32"/>
                </a:lnTo>
                <a:lnTo>
                  <a:pt x="14775" y="63"/>
                </a:lnTo>
                <a:lnTo>
                  <a:pt x="14571" y="127"/>
                </a:lnTo>
                <a:lnTo>
                  <a:pt x="14400" y="190"/>
                </a:lnTo>
                <a:lnTo>
                  <a:pt x="14229" y="285"/>
                </a:lnTo>
                <a:lnTo>
                  <a:pt x="14059" y="412"/>
                </a:lnTo>
                <a:lnTo>
                  <a:pt x="13786" y="666"/>
                </a:lnTo>
                <a:lnTo>
                  <a:pt x="13615" y="856"/>
                </a:lnTo>
                <a:lnTo>
                  <a:pt x="13513" y="1015"/>
                </a:lnTo>
                <a:lnTo>
                  <a:pt x="13445" y="1142"/>
                </a:lnTo>
                <a:lnTo>
                  <a:pt x="13376" y="1364"/>
                </a:lnTo>
                <a:lnTo>
                  <a:pt x="13342" y="1522"/>
                </a:lnTo>
                <a:lnTo>
                  <a:pt x="13308" y="1713"/>
                </a:lnTo>
                <a:lnTo>
                  <a:pt x="13308" y="3077"/>
                </a:lnTo>
                <a:lnTo>
                  <a:pt x="8326" y="3077"/>
                </a:lnTo>
                <a:lnTo>
                  <a:pt x="8326" y="1903"/>
                </a:lnTo>
                <a:lnTo>
                  <a:pt x="8292" y="1713"/>
                </a:lnTo>
                <a:lnTo>
                  <a:pt x="8292" y="1522"/>
                </a:lnTo>
                <a:lnTo>
                  <a:pt x="8224" y="1364"/>
                </a:lnTo>
                <a:lnTo>
                  <a:pt x="8155" y="1142"/>
                </a:lnTo>
                <a:lnTo>
                  <a:pt x="8053" y="1015"/>
                </a:lnTo>
                <a:lnTo>
                  <a:pt x="7951" y="856"/>
                </a:lnTo>
                <a:lnTo>
                  <a:pt x="7848" y="666"/>
                </a:lnTo>
                <a:lnTo>
                  <a:pt x="7678" y="539"/>
                </a:lnTo>
                <a:lnTo>
                  <a:pt x="7541" y="412"/>
                </a:lnTo>
                <a:lnTo>
                  <a:pt x="7371" y="285"/>
                </a:lnTo>
                <a:lnTo>
                  <a:pt x="7200" y="190"/>
                </a:lnTo>
                <a:lnTo>
                  <a:pt x="6859" y="63"/>
                </a:lnTo>
                <a:lnTo>
                  <a:pt x="6449" y="0"/>
                </a:lnTo>
                <a:lnTo>
                  <a:pt x="5187" y="0"/>
                </a:lnTo>
                <a:lnTo>
                  <a:pt x="5016" y="32"/>
                </a:lnTo>
                <a:lnTo>
                  <a:pt x="4777" y="63"/>
                </a:lnTo>
                <a:lnTo>
                  <a:pt x="4607" y="127"/>
                </a:lnTo>
                <a:lnTo>
                  <a:pt x="4402" y="190"/>
                </a:lnTo>
                <a:lnTo>
                  <a:pt x="4265" y="285"/>
                </a:lnTo>
                <a:lnTo>
                  <a:pt x="3924" y="539"/>
                </a:lnTo>
                <a:lnTo>
                  <a:pt x="3788" y="666"/>
                </a:lnTo>
                <a:lnTo>
                  <a:pt x="3685" y="856"/>
                </a:lnTo>
                <a:lnTo>
                  <a:pt x="3549" y="1015"/>
                </a:lnTo>
                <a:lnTo>
                  <a:pt x="3481" y="1142"/>
                </a:lnTo>
                <a:lnTo>
                  <a:pt x="3412" y="1364"/>
                </a:lnTo>
                <a:lnTo>
                  <a:pt x="3344" y="1522"/>
                </a:lnTo>
                <a:lnTo>
                  <a:pt x="3344" y="1713"/>
                </a:lnTo>
                <a:lnTo>
                  <a:pt x="3310" y="1903"/>
                </a:lnTo>
                <a:lnTo>
                  <a:pt x="3310" y="3077"/>
                </a:lnTo>
                <a:lnTo>
                  <a:pt x="1638" y="3077"/>
                </a:lnTo>
                <a:lnTo>
                  <a:pt x="1331" y="3108"/>
                </a:lnTo>
                <a:lnTo>
                  <a:pt x="1024" y="3172"/>
                </a:lnTo>
                <a:lnTo>
                  <a:pt x="751" y="3299"/>
                </a:lnTo>
                <a:lnTo>
                  <a:pt x="273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273" y="20902"/>
                </a:lnTo>
                <a:lnTo>
                  <a:pt x="512" y="21156"/>
                </a:lnTo>
                <a:lnTo>
                  <a:pt x="751" y="21315"/>
                </a:lnTo>
                <a:lnTo>
                  <a:pt x="1024" y="21505"/>
                </a:lnTo>
                <a:lnTo>
                  <a:pt x="1331" y="21568"/>
                </a:lnTo>
                <a:lnTo>
                  <a:pt x="1638" y="21600"/>
                </a:lnTo>
                <a:lnTo>
                  <a:pt x="19928" y="21600"/>
                </a:lnTo>
                <a:lnTo>
                  <a:pt x="20269" y="21568"/>
                </a:lnTo>
                <a:lnTo>
                  <a:pt x="20542" y="21505"/>
                </a:lnTo>
                <a:lnTo>
                  <a:pt x="20849" y="21315"/>
                </a:lnTo>
                <a:lnTo>
                  <a:pt x="21122" y="21156"/>
                </a:lnTo>
                <a:lnTo>
                  <a:pt x="21327" y="20902"/>
                </a:lnTo>
                <a:lnTo>
                  <a:pt x="21464" y="20648"/>
                </a:lnTo>
                <a:lnTo>
                  <a:pt x="21600" y="20363"/>
                </a:lnTo>
                <a:lnTo>
                  <a:pt x="21600" y="4314"/>
                </a:lnTo>
                <a:lnTo>
                  <a:pt x="21327" y="3743"/>
                </a:lnTo>
                <a:lnTo>
                  <a:pt x="21122" y="3521"/>
                </a:lnTo>
                <a:close/>
                <a:moveTo>
                  <a:pt x="5391" y="20046"/>
                </a:moveTo>
                <a:lnTo>
                  <a:pt x="1638" y="20046"/>
                </a:lnTo>
                <a:lnTo>
                  <a:pt x="1638" y="16557"/>
                </a:lnTo>
                <a:lnTo>
                  <a:pt x="5391" y="16557"/>
                </a:lnTo>
                <a:lnTo>
                  <a:pt x="5391" y="20046"/>
                </a:lnTo>
                <a:close/>
                <a:moveTo>
                  <a:pt x="5391" y="15827"/>
                </a:moveTo>
                <a:lnTo>
                  <a:pt x="1638" y="15827"/>
                </a:lnTo>
                <a:lnTo>
                  <a:pt x="1638" y="11926"/>
                </a:lnTo>
                <a:lnTo>
                  <a:pt x="5391" y="11926"/>
                </a:lnTo>
                <a:lnTo>
                  <a:pt x="5391" y="15827"/>
                </a:lnTo>
                <a:close/>
                <a:moveTo>
                  <a:pt x="5391" y="11196"/>
                </a:moveTo>
                <a:lnTo>
                  <a:pt x="1638" y="11196"/>
                </a:lnTo>
                <a:lnTo>
                  <a:pt x="1638" y="7707"/>
                </a:lnTo>
                <a:lnTo>
                  <a:pt x="5391" y="7707"/>
                </a:lnTo>
                <a:lnTo>
                  <a:pt x="5391" y="11196"/>
                </a:lnTo>
                <a:close/>
                <a:moveTo>
                  <a:pt x="5118" y="5646"/>
                </a:moveTo>
                <a:lnTo>
                  <a:pt x="5016" y="5551"/>
                </a:lnTo>
                <a:lnTo>
                  <a:pt x="5016" y="1776"/>
                </a:lnTo>
                <a:lnTo>
                  <a:pt x="5118" y="1618"/>
                </a:lnTo>
                <a:lnTo>
                  <a:pt x="5255" y="1554"/>
                </a:lnTo>
                <a:lnTo>
                  <a:pt x="5391" y="1522"/>
                </a:lnTo>
                <a:lnTo>
                  <a:pt x="6210" y="1522"/>
                </a:lnTo>
                <a:lnTo>
                  <a:pt x="6415" y="1554"/>
                </a:lnTo>
                <a:lnTo>
                  <a:pt x="6518" y="1618"/>
                </a:lnTo>
                <a:lnTo>
                  <a:pt x="6620" y="1776"/>
                </a:lnTo>
                <a:lnTo>
                  <a:pt x="6654" y="1903"/>
                </a:lnTo>
                <a:lnTo>
                  <a:pt x="6654" y="5360"/>
                </a:lnTo>
                <a:lnTo>
                  <a:pt x="6620" y="5551"/>
                </a:lnTo>
                <a:lnTo>
                  <a:pt x="6415" y="5741"/>
                </a:lnTo>
                <a:lnTo>
                  <a:pt x="6210" y="5773"/>
                </a:lnTo>
                <a:lnTo>
                  <a:pt x="5391" y="5773"/>
                </a:lnTo>
                <a:lnTo>
                  <a:pt x="5255" y="5741"/>
                </a:lnTo>
                <a:lnTo>
                  <a:pt x="5118" y="5646"/>
                </a:lnTo>
                <a:close/>
                <a:moveTo>
                  <a:pt x="10373" y="20046"/>
                </a:moveTo>
                <a:lnTo>
                  <a:pt x="6210" y="20046"/>
                </a:lnTo>
                <a:lnTo>
                  <a:pt x="6210" y="16557"/>
                </a:lnTo>
                <a:lnTo>
                  <a:pt x="10373" y="16557"/>
                </a:lnTo>
                <a:lnTo>
                  <a:pt x="10373" y="20046"/>
                </a:lnTo>
                <a:close/>
                <a:moveTo>
                  <a:pt x="10373" y="15827"/>
                </a:moveTo>
                <a:lnTo>
                  <a:pt x="6210" y="15827"/>
                </a:lnTo>
                <a:lnTo>
                  <a:pt x="6210" y="11926"/>
                </a:lnTo>
                <a:lnTo>
                  <a:pt x="10373" y="11926"/>
                </a:lnTo>
                <a:lnTo>
                  <a:pt x="10373" y="15827"/>
                </a:lnTo>
                <a:close/>
                <a:moveTo>
                  <a:pt x="10373" y="11196"/>
                </a:moveTo>
                <a:lnTo>
                  <a:pt x="6210" y="11196"/>
                </a:lnTo>
                <a:lnTo>
                  <a:pt x="6210" y="7707"/>
                </a:lnTo>
                <a:lnTo>
                  <a:pt x="10373" y="7707"/>
                </a:lnTo>
                <a:lnTo>
                  <a:pt x="10373" y="11196"/>
                </a:lnTo>
                <a:close/>
                <a:moveTo>
                  <a:pt x="15355" y="20046"/>
                </a:moveTo>
                <a:lnTo>
                  <a:pt x="11227" y="20046"/>
                </a:lnTo>
                <a:lnTo>
                  <a:pt x="11227" y="16557"/>
                </a:lnTo>
                <a:lnTo>
                  <a:pt x="15355" y="16557"/>
                </a:lnTo>
                <a:lnTo>
                  <a:pt x="15355" y="20046"/>
                </a:lnTo>
                <a:close/>
                <a:moveTo>
                  <a:pt x="15355" y="15827"/>
                </a:moveTo>
                <a:lnTo>
                  <a:pt x="11227" y="15827"/>
                </a:lnTo>
                <a:lnTo>
                  <a:pt x="11227" y="11926"/>
                </a:lnTo>
                <a:lnTo>
                  <a:pt x="15355" y="11926"/>
                </a:lnTo>
                <a:lnTo>
                  <a:pt x="15355" y="15827"/>
                </a:lnTo>
                <a:close/>
                <a:moveTo>
                  <a:pt x="15355" y="11196"/>
                </a:moveTo>
                <a:lnTo>
                  <a:pt x="11227" y="11196"/>
                </a:lnTo>
                <a:lnTo>
                  <a:pt x="11227" y="7707"/>
                </a:lnTo>
                <a:lnTo>
                  <a:pt x="15355" y="7707"/>
                </a:lnTo>
                <a:lnTo>
                  <a:pt x="15355" y="11196"/>
                </a:lnTo>
                <a:close/>
                <a:moveTo>
                  <a:pt x="15048" y="5646"/>
                </a:moveTo>
                <a:lnTo>
                  <a:pt x="14980" y="5551"/>
                </a:lnTo>
                <a:lnTo>
                  <a:pt x="14946" y="5360"/>
                </a:lnTo>
                <a:lnTo>
                  <a:pt x="14946" y="1903"/>
                </a:lnTo>
                <a:lnTo>
                  <a:pt x="14980" y="1776"/>
                </a:lnTo>
                <a:lnTo>
                  <a:pt x="15048" y="1618"/>
                </a:lnTo>
                <a:lnTo>
                  <a:pt x="15219" y="1554"/>
                </a:lnTo>
                <a:lnTo>
                  <a:pt x="15355" y="1522"/>
                </a:lnTo>
                <a:lnTo>
                  <a:pt x="16209" y="1522"/>
                </a:lnTo>
                <a:lnTo>
                  <a:pt x="16345" y="1554"/>
                </a:lnTo>
                <a:lnTo>
                  <a:pt x="16516" y="1618"/>
                </a:lnTo>
                <a:lnTo>
                  <a:pt x="16584" y="1776"/>
                </a:lnTo>
                <a:lnTo>
                  <a:pt x="16618" y="1903"/>
                </a:lnTo>
                <a:lnTo>
                  <a:pt x="16618" y="5360"/>
                </a:lnTo>
                <a:lnTo>
                  <a:pt x="16584" y="5551"/>
                </a:lnTo>
                <a:lnTo>
                  <a:pt x="16516" y="5646"/>
                </a:lnTo>
                <a:lnTo>
                  <a:pt x="16345" y="5741"/>
                </a:lnTo>
                <a:lnTo>
                  <a:pt x="16209" y="5773"/>
                </a:lnTo>
                <a:lnTo>
                  <a:pt x="15355" y="5773"/>
                </a:lnTo>
                <a:lnTo>
                  <a:pt x="15219" y="5741"/>
                </a:lnTo>
                <a:lnTo>
                  <a:pt x="15048" y="5646"/>
                </a:lnTo>
                <a:close/>
                <a:moveTo>
                  <a:pt x="19928" y="20046"/>
                </a:moveTo>
                <a:lnTo>
                  <a:pt x="16209" y="20046"/>
                </a:lnTo>
                <a:lnTo>
                  <a:pt x="16209" y="16557"/>
                </a:lnTo>
                <a:lnTo>
                  <a:pt x="19928" y="16557"/>
                </a:lnTo>
                <a:lnTo>
                  <a:pt x="19928" y="20046"/>
                </a:lnTo>
                <a:close/>
                <a:moveTo>
                  <a:pt x="19928" y="15827"/>
                </a:moveTo>
                <a:lnTo>
                  <a:pt x="16209" y="15827"/>
                </a:lnTo>
                <a:lnTo>
                  <a:pt x="16209" y="11926"/>
                </a:lnTo>
                <a:lnTo>
                  <a:pt x="19928" y="11926"/>
                </a:lnTo>
                <a:lnTo>
                  <a:pt x="19928" y="15827"/>
                </a:lnTo>
                <a:close/>
                <a:moveTo>
                  <a:pt x="19928" y="11196"/>
                </a:moveTo>
                <a:lnTo>
                  <a:pt x="16209" y="11196"/>
                </a:lnTo>
                <a:lnTo>
                  <a:pt x="16209" y="7707"/>
                </a:lnTo>
                <a:lnTo>
                  <a:pt x="19928" y="7707"/>
                </a:lnTo>
                <a:lnTo>
                  <a:pt x="19928" y="11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62"/>
          <p:cNvSpPr/>
          <p:nvPr/>
        </p:nvSpPr>
        <p:spPr>
          <a:xfrm>
            <a:off x="655508" y="2733836"/>
            <a:ext cx="455490" cy="4900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122" y="3521"/>
                </a:moveTo>
                <a:lnTo>
                  <a:pt x="20849" y="3299"/>
                </a:lnTo>
                <a:lnTo>
                  <a:pt x="20542" y="3172"/>
                </a:lnTo>
                <a:lnTo>
                  <a:pt x="20269" y="3108"/>
                </a:lnTo>
                <a:lnTo>
                  <a:pt x="19928" y="3077"/>
                </a:lnTo>
                <a:lnTo>
                  <a:pt x="18256" y="3077"/>
                </a:lnTo>
                <a:lnTo>
                  <a:pt x="18256" y="1713"/>
                </a:lnTo>
                <a:lnTo>
                  <a:pt x="18222" y="1522"/>
                </a:lnTo>
                <a:lnTo>
                  <a:pt x="18188" y="1364"/>
                </a:lnTo>
                <a:lnTo>
                  <a:pt x="18119" y="1142"/>
                </a:lnTo>
                <a:lnTo>
                  <a:pt x="18051" y="1015"/>
                </a:lnTo>
                <a:lnTo>
                  <a:pt x="17949" y="856"/>
                </a:lnTo>
                <a:lnTo>
                  <a:pt x="17812" y="666"/>
                </a:lnTo>
                <a:lnTo>
                  <a:pt x="17676" y="539"/>
                </a:lnTo>
                <a:lnTo>
                  <a:pt x="17335" y="285"/>
                </a:lnTo>
                <a:lnTo>
                  <a:pt x="17164" y="190"/>
                </a:lnTo>
                <a:lnTo>
                  <a:pt x="16993" y="127"/>
                </a:lnTo>
                <a:lnTo>
                  <a:pt x="16789" y="63"/>
                </a:lnTo>
                <a:lnTo>
                  <a:pt x="16618" y="32"/>
                </a:lnTo>
                <a:lnTo>
                  <a:pt x="16413" y="0"/>
                </a:lnTo>
                <a:lnTo>
                  <a:pt x="15185" y="0"/>
                </a:lnTo>
                <a:lnTo>
                  <a:pt x="14946" y="32"/>
                </a:lnTo>
                <a:lnTo>
                  <a:pt x="14775" y="63"/>
                </a:lnTo>
                <a:lnTo>
                  <a:pt x="14571" y="127"/>
                </a:lnTo>
                <a:lnTo>
                  <a:pt x="14400" y="190"/>
                </a:lnTo>
                <a:lnTo>
                  <a:pt x="14229" y="285"/>
                </a:lnTo>
                <a:lnTo>
                  <a:pt x="14059" y="412"/>
                </a:lnTo>
                <a:lnTo>
                  <a:pt x="13786" y="666"/>
                </a:lnTo>
                <a:lnTo>
                  <a:pt x="13615" y="856"/>
                </a:lnTo>
                <a:lnTo>
                  <a:pt x="13513" y="1015"/>
                </a:lnTo>
                <a:lnTo>
                  <a:pt x="13445" y="1142"/>
                </a:lnTo>
                <a:lnTo>
                  <a:pt x="13376" y="1364"/>
                </a:lnTo>
                <a:lnTo>
                  <a:pt x="13342" y="1522"/>
                </a:lnTo>
                <a:lnTo>
                  <a:pt x="13308" y="1713"/>
                </a:lnTo>
                <a:lnTo>
                  <a:pt x="13308" y="3077"/>
                </a:lnTo>
                <a:lnTo>
                  <a:pt x="8326" y="3077"/>
                </a:lnTo>
                <a:lnTo>
                  <a:pt x="8326" y="1903"/>
                </a:lnTo>
                <a:lnTo>
                  <a:pt x="8292" y="1713"/>
                </a:lnTo>
                <a:lnTo>
                  <a:pt x="8292" y="1522"/>
                </a:lnTo>
                <a:lnTo>
                  <a:pt x="8224" y="1364"/>
                </a:lnTo>
                <a:lnTo>
                  <a:pt x="8155" y="1142"/>
                </a:lnTo>
                <a:lnTo>
                  <a:pt x="8053" y="1015"/>
                </a:lnTo>
                <a:lnTo>
                  <a:pt x="7951" y="856"/>
                </a:lnTo>
                <a:lnTo>
                  <a:pt x="7848" y="666"/>
                </a:lnTo>
                <a:lnTo>
                  <a:pt x="7678" y="539"/>
                </a:lnTo>
                <a:lnTo>
                  <a:pt x="7541" y="412"/>
                </a:lnTo>
                <a:lnTo>
                  <a:pt x="7371" y="285"/>
                </a:lnTo>
                <a:lnTo>
                  <a:pt x="7200" y="190"/>
                </a:lnTo>
                <a:lnTo>
                  <a:pt x="6859" y="63"/>
                </a:lnTo>
                <a:lnTo>
                  <a:pt x="6449" y="0"/>
                </a:lnTo>
                <a:lnTo>
                  <a:pt x="5187" y="0"/>
                </a:lnTo>
                <a:lnTo>
                  <a:pt x="5016" y="32"/>
                </a:lnTo>
                <a:lnTo>
                  <a:pt x="4777" y="63"/>
                </a:lnTo>
                <a:lnTo>
                  <a:pt x="4607" y="127"/>
                </a:lnTo>
                <a:lnTo>
                  <a:pt x="4402" y="190"/>
                </a:lnTo>
                <a:lnTo>
                  <a:pt x="4265" y="285"/>
                </a:lnTo>
                <a:lnTo>
                  <a:pt x="3924" y="539"/>
                </a:lnTo>
                <a:lnTo>
                  <a:pt x="3788" y="666"/>
                </a:lnTo>
                <a:lnTo>
                  <a:pt x="3685" y="856"/>
                </a:lnTo>
                <a:lnTo>
                  <a:pt x="3549" y="1015"/>
                </a:lnTo>
                <a:lnTo>
                  <a:pt x="3481" y="1142"/>
                </a:lnTo>
                <a:lnTo>
                  <a:pt x="3412" y="1364"/>
                </a:lnTo>
                <a:lnTo>
                  <a:pt x="3344" y="1522"/>
                </a:lnTo>
                <a:lnTo>
                  <a:pt x="3344" y="1713"/>
                </a:lnTo>
                <a:lnTo>
                  <a:pt x="3310" y="1903"/>
                </a:lnTo>
                <a:lnTo>
                  <a:pt x="3310" y="3077"/>
                </a:lnTo>
                <a:lnTo>
                  <a:pt x="1638" y="3077"/>
                </a:lnTo>
                <a:lnTo>
                  <a:pt x="1331" y="3108"/>
                </a:lnTo>
                <a:lnTo>
                  <a:pt x="1024" y="3172"/>
                </a:lnTo>
                <a:lnTo>
                  <a:pt x="751" y="3299"/>
                </a:lnTo>
                <a:lnTo>
                  <a:pt x="273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273" y="20902"/>
                </a:lnTo>
                <a:lnTo>
                  <a:pt x="512" y="21156"/>
                </a:lnTo>
                <a:lnTo>
                  <a:pt x="751" y="21315"/>
                </a:lnTo>
                <a:lnTo>
                  <a:pt x="1024" y="21505"/>
                </a:lnTo>
                <a:lnTo>
                  <a:pt x="1331" y="21568"/>
                </a:lnTo>
                <a:lnTo>
                  <a:pt x="1638" y="21600"/>
                </a:lnTo>
                <a:lnTo>
                  <a:pt x="19928" y="21600"/>
                </a:lnTo>
                <a:lnTo>
                  <a:pt x="20269" y="21568"/>
                </a:lnTo>
                <a:lnTo>
                  <a:pt x="20542" y="21505"/>
                </a:lnTo>
                <a:lnTo>
                  <a:pt x="20849" y="21315"/>
                </a:lnTo>
                <a:lnTo>
                  <a:pt x="21122" y="21156"/>
                </a:lnTo>
                <a:lnTo>
                  <a:pt x="21327" y="20902"/>
                </a:lnTo>
                <a:lnTo>
                  <a:pt x="21464" y="20648"/>
                </a:lnTo>
                <a:lnTo>
                  <a:pt x="21600" y="20363"/>
                </a:lnTo>
                <a:lnTo>
                  <a:pt x="21600" y="4314"/>
                </a:lnTo>
                <a:lnTo>
                  <a:pt x="21327" y="3743"/>
                </a:lnTo>
                <a:lnTo>
                  <a:pt x="21122" y="3521"/>
                </a:lnTo>
                <a:close/>
                <a:moveTo>
                  <a:pt x="5391" y="20046"/>
                </a:moveTo>
                <a:lnTo>
                  <a:pt x="1638" y="20046"/>
                </a:lnTo>
                <a:lnTo>
                  <a:pt x="1638" y="16557"/>
                </a:lnTo>
                <a:lnTo>
                  <a:pt x="5391" y="16557"/>
                </a:lnTo>
                <a:lnTo>
                  <a:pt x="5391" y="20046"/>
                </a:lnTo>
                <a:close/>
                <a:moveTo>
                  <a:pt x="5391" y="15827"/>
                </a:moveTo>
                <a:lnTo>
                  <a:pt x="1638" y="15827"/>
                </a:lnTo>
                <a:lnTo>
                  <a:pt x="1638" y="11926"/>
                </a:lnTo>
                <a:lnTo>
                  <a:pt x="5391" y="11926"/>
                </a:lnTo>
                <a:lnTo>
                  <a:pt x="5391" y="15827"/>
                </a:lnTo>
                <a:close/>
                <a:moveTo>
                  <a:pt x="5391" y="11196"/>
                </a:moveTo>
                <a:lnTo>
                  <a:pt x="1638" y="11196"/>
                </a:lnTo>
                <a:lnTo>
                  <a:pt x="1638" y="7707"/>
                </a:lnTo>
                <a:lnTo>
                  <a:pt x="5391" y="7707"/>
                </a:lnTo>
                <a:lnTo>
                  <a:pt x="5391" y="11196"/>
                </a:lnTo>
                <a:close/>
                <a:moveTo>
                  <a:pt x="5118" y="5646"/>
                </a:moveTo>
                <a:lnTo>
                  <a:pt x="5016" y="5551"/>
                </a:lnTo>
                <a:lnTo>
                  <a:pt x="5016" y="1776"/>
                </a:lnTo>
                <a:lnTo>
                  <a:pt x="5118" y="1618"/>
                </a:lnTo>
                <a:lnTo>
                  <a:pt x="5255" y="1554"/>
                </a:lnTo>
                <a:lnTo>
                  <a:pt x="5391" y="1522"/>
                </a:lnTo>
                <a:lnTo>
                  <a:pt x="6210" y="1522"/>
                </a:lnTo>
                <a:lnTo>
                  <a:pt x="6415" y="1554"/>
                </a:lnTo>
                <a:lnTo>
                  <a:pt x="6518" y="1618"/>
                </a:lnTo>
                <a:lnTo>
                  <a:pt x="6620" y="1776"/>
                </a:lnTo>
                <a:lnTo>
                  <a:pt x="6654" y="1903"/>
                </a:lnTo>
                <a:lnTo>
                  <a:pt x="6654" y="5360"/>
                </a:lnTo>
                <a:lnTo>
                  <a:pt x="6620" y="5551"/>
                </a:lnTo>
                <a:lnTo>
                  <a:pt x="6415" y="5741"/>
                </a:lnTo>
                <a:lnTo>
                  <a:pt x="6210" y="5773"/>
                </a:lnTo>
                <a:lnTo>
                  <a:pt x="5391" y="5773"/>
                </a:lnTo>
                <a:lnTo>
                  <a:pt x="5255" y="5741"/>
                </a:lnTo>
                <a:lnTo>
                  <a:pt x="5118" y="5646"/>
                </a:lnTo>
                <a:close/>
                <a:moveTo>
                  <a:pt x="10373" y="20046"/>
                </a:moveTo>
                <a:lnTo>
                  <a:pt x="6210" y="20046"/>
                </a:lnTo>
                <a:lnTo>
                  <a:pt x="6210" y="16557"/>
                </a:lnTo>
                <a:lnTo>
                  <a:pt x="10373" y="16557"/>
                </a:lnTo>
                <a:lnTo>
                  <a:pt x="10373" y="20046"/>
                </a:lnTo>
                <a:close/>
                <a:moveTo>
                  <a:pt x="10373" y="15827"/>
                </a:moveTo>
                <a:lnTo>
                  <a:pt x="6210" y="15827"/>
                </a:lnTo>
                <a:lnTo>
                  <a:pt x="6210" y="11926"/>
                </a:lnTo>
                <a:lnTo>
                  <a:pt x="10373" y="11926"/>
                </a:lnTo>
                <a:lnTo>
                  <a:pt x="10373" y="15827"/>
                </a:lnTo>
                <a:close/>
                <a:moveTo>
                  <a:pt x="10373" y="11196"/>
                </a:moveTo>
                <a:lnTo>
                  <a:pt x="6210" y="11196"/>
                </a:lnTo>
                <a:lnTo>
                  <a:pt x="6210" y="7707"/>
                </a:lnTo>
                <a:lnTo>
                  <a:pt x="10373" y="7707"/>
                </a:lnTo>
                <a:lnTo>
                  <a:pt x="10373" y="11196"/>
                </a:lnTo>
                <a:close/>
                <a:moveTo>
                  <a:pt x="15355" y="20046"/>
                </a:moveTo>
                <a:lnTo>
                  <a:pt x="11227" y="20046"/>
                </a:lnTo>
                <a:lnTo>
                  <a:pt x="11227" y="16557"/>
                </a:lnTo>
                <a:lnTo>
                  <a:pt x="15355" y="16557"/>
                </a:lnTo>
                <a:lnTo>
                  <a:pt x="15355" y="20046"/>
                </a:lnTo>
                <a:close/>
                <a:moveTo>
                  <a:pt x="15355" y="15827"/>
                </a:moveTo>
                <a:lnTo>
                  <a:pt x="11227" y="15827"/>
                </a:lnTo>
                <a:lnTo>
                  <a:pt x="11227" y="11926"/>
                </a:lnTo>
                <a:lnTo>
                  <a:pt x="15355" y="11926"/>
                </a:lnTo>
                <a:lnTo>
                  <a:pt x="15355" y="15827"/>
                </a:lnTo>
                <a:close/>
                <a:moveTo>
                  <a:pt x="15355" y="11196"/>
                </a:moveTo>
                <a:lnTo>
                  <a:pt x="11227" y="11196"/>
                </a:lnTo>
                <a:lnTo>
                  <a:pt x="11227" y="7707"/>
                </a:lnTo>
                <a:lnTo>
                  <a:pt x="15355" y="7707"/>
                </a:lnTo>
                <a:lnTo>
                  <a:pt x="15355" y="11196"/>
                </a:lnTo>
                <a:close/>
                <a:moveTo>
                  <a:pt x="15048" y="5646"/>
                </a:moveTo>
                <a:lnTo>
                  <a:pt x="14980" y="5551"/>
                </a:lnTo>
                <a:lnTo>
                  <a:pt x="14946" y="5360"/>
                </a:lnTo>
                <a:lnTo>
                  <a:pt x="14946" y="1903"/>
                </a:lnTo>
                <a:lnTo>
                  <a:pt x="14980" y="1776"/>
                </a:lnTo>
                <a:lnTo>
                  <a:pt x="15048" y="1618"/>
                </a:lnTo>
                <a:lnTo>
                  <a:pt x="15219" y="1554"/>
                </a:lnTo>
                <a:lnTo>
                  <a:pt x="15355" y="1522"/>
                </a:lnTo>
                <a:lnTo>
                  <a:pt x="16209" y="1522"/>
                </a:lnTo>
                <a:lnTo>
                  <a:pt x="16345" y="1554"/>
                </a:lnTo>
                <a:lnTo>
                  <a:pt x="16516" y="1618"/>
                </a:lnTo>
                <a:lnTo>
                  <a:pt x="16584" y="1776"/>
                </a:lnTo>
                <a:lnTo>
                  <a:pt x="16618" y="1903"/>
                </a:lnTo>
                <a:lnTo>
                  <a:pt x="16618" y="5360"/>
                </a:lnTo>
                <a:lnTo>
                  <a:pt x="16584" y="5551"/>
                </a:lnTo>
                <a:lnTo>
                  <a:pt x="16516" y="5646"/>
                </a:lnTo>
                <a:lnTo>
                  <a:pt x="16345" y="5741"/>
                </a:lnTo>
                <a:lnTo>
                  <a:pt x="16209" y="5773"/>
                </a:lnTo>
                <a:lnTo>
                  <a:pt x="15355" y="5773"/>
                </a:lnTo>
                <a:lnTo>
                  <a:pt x="15219" y="5741"/>
                </a:lnTo>
                <a:lnTo>
                  <a:pt x="15048" y="5646"/>
                </a:lnTo>
                <a:close/>
                <a:moveTo>
                  <a:pt x="19928" y="20046"/>
                </a:moveTo>
                <a:lnTo>
                  <a:pt x="16209" y="20046"/>
                </a:lnTo>
                <a:lnTo>
                  <a:pt x="16209" y="16557"/>
                </a:lnTo>
                <a:lnTo>
                  <a:pt x="19928" y="16557"/>
                </a:lnTo>
                <a:lnTo>
                  <a:pt x="19928" y="20046"/>
                </a:lnTo>
                <a:close/>
                <a:moveTo>
                  <a:pt x="19928" y="15827"/>
                </a:moveTo>
                <a:lnTo>
                  <a:pt x="16209" y="15827"/>
                </a:lnTo>
                <a:lnTo>
                  <a:pt x="16209" y="11926"/>
                </a:lnTo>
                <a:lnTo>
                  <a:pt x="19928" y="11926"/>
                </a:lnTo>
                <a:lnTo>
                  <a:pt x="19928" y="15827"/>
                </a:lnTo>
                <a:close/>
                <a:moveTo>
                  <a:pt x="19928" y="11196"/>
                </a:moveTo>
                <a:lnTo>
                  <a:pt x="16209" y="11196"/>
                </a:lnTo>
                <a:lnTo>
                  <a:pt x="16209" y="7707"/>
                </a:lnTo>
                <a:lnTo>
                  <a:pt x="19928" y="7707"/>
                </a:lnTo>
                <a:lnTo>
                  <a:pt x="19928" y="11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62"/>
          <p:cNvSpPr/>
          <p:nvPr/>
        </p:nvSpPr>
        <p:spPr>
          <a:xfrm>
            <a:off x="655508" y="3729874"/>
            <a:ext cx="455490" cy="4900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122" y="3521"/>
                </a:moveTo>
                <a:lnTo>
                  <a:pt x="20849" y="3299"/>
                </a:lnTo>
                <a:lnTo>
                  <a:pt x="20542" y="3172"/>
                </a:lnTo>
                <a:lnTo>
                  <a:pt x="20269" y="3108"/>
                </a:lnTo>
                <a:lnTo>
                  <a:pt x="19928" y="3077"/>
                </a:lnTo>
                <a:lnTo>
                  <a:pt x="18256" y="3077"/>
                </a:lnTo>
                <a:lnTo>
                  <a:pt x="18256" y="1713"/>
                </a:lnTo>
                <a:lnTo>
                  <a:pt x="18222" y="1522"/>
                </a:lnTo>
                <a:lnTo>
                  <a:pt x="18188" y="1364"/>
                </a:lnTo>
                <a:lnTo>
                  <a:pt x="18119" y="1142"/>
                </a:lnTo>
                <a:lnTo>
                  <a:pt x="18051" y="1015"/>
                </a:lnTo>
                <a:lnTo>
                  <a:pt x="17949" y="856"/>
                </a:lnTo>
                <a:lnTo>
                  <a:pt x="17812" y="666"/>
                </a:lnTo>
                <a:lnTo>
                  <a:pt x="17676" y="539"/>
                </a:lnTo>
                <a:lnTo>
                  <a:pt x="17335" y="285"/>
                </a:lnTo>
                <a:lnTo>
                  <a:pt x="17164" y="190"/>
                </a:lnTo>
                <a:lnTo>
                  <a:pt x="16993" y="127"/>
                </a:lnTo>
                <a:lnTo>
                  <a:pt x="16789" y="63"/>
                </a:lnTo>
                <a:lnTo>
                  <a:pt x="16618" y="32"/>
                </a:lnTo>
                <a:lnTo>
                  <a:pt x="16413" y="0"/>
                </a:lnTo>
                <a:lnTo>
                  <a:pt x="15185" y="0"/>
                </a:lnTo>
                <a:lnTo>
                  <a:pt x="14946" y="32"/>
                </a:lnTo>
                <a:lnTo>
                  <a:pt x="14775" y="63"/>
                </a:lnTo>
                <a:lnTo>
                  <a:pt x="14571" y="127"/>
                </a:lnTo>
                <a:lnTo>
                  <a:pt x="14400" y="190"/>
                </a:lnTo>
                <a:lnTo>
                  <a:pt x="14229" y="285"/>
                </a:lnTo>
                <a:lnTo>
                  <a:pt x="14059" y="412"/>
                </a:lnTo>
                <a:lnTo>
                  <a:pt x="13786" y="666"/>
                </a:lnTo>
                <a:lnTo>
                  <a:pt x="13615" y="856"/>
                </a:lnTo>
                <a:lnTo>
                  <a:pt x="13513" y="1015"/>
                </a:lnTo>
                <a:lnTo>
                  <a:pt x="13445" y="1142"/>
                </a:lnTo>
                <a:lnTo>
                  <a:pt x="13376" y="1364"/>
                </a:lnTo>
                <a:lnTo>
                  <a:pt x="13342" y="1522"/>
                </a:lnTo>
                <a:lnTo>
                  <a:pt x="13308" y="1713"/>
                </a:lnTo>
                <a:lnTo>
                  <a:pt x="13308" y="3077"/>
                </a:lnTo>
                <a:lnTo>
                  <a:pt x="8326" y="3077"/>
                </a:lnTo>
                <a:lnTo>
                  <a:pt x="8326" y="1903"/>
                </a:lnTo>
                <a:lnTo>
                  <a:pt x="8292" y="1713"/>
                </a:lnTo>
                <a:lnTo>
                  <a:pt x="8292" y="1522"/>
                </a:lnTo>
                <a:lnTo>
                  <a:pt x="8224" y="1364"/>
                </a:lnTo>
                <a:lnTo>
                  <a:pt x="8155" y="1142"/>
                </a:lnTo>
                <a:lnTo>
                  <a:pt x="8053" y="1015"/>
                </a:lnTo>
                <a:lnTo>
                  <a:pt x="7951" y="856"/>
                </a:lnTo>
                <a:lnTo>
                  <a:pt x="7848" y="666"/>
                </a:lnTo>
                <a:lnTo>
                  <a:pt x="7678" y="539"/>
                </a:lnTo>
                <a:lnTo>
                  <a:pt x="7541" y="412"/>
                </a:lnTo>
                <a:lnTo>
                  <a:pt x="7371" y="285"/>
                </a:lnTo>
                <a:lnTo>
                  <a:pt x="7200" y="190"/>
                </a:lnTo>
                <a:lnTo>
                  <a:pt x="6859" y="63"/>
                </a:lnTo>
                <a:lnTo>
                  <a:pt x="6449" y="0"/>
                </a:lnTo>
                <a:lnTo>
                  <a:pt x="5187" y="0"/>
                </a:lnTo>
                <a:lnTo>
                  <a:pt x="5016" y="32"/>
                </a:lnTo>
                <a:lnTo>
                  <a:pt x="4777" y="63"/>
                </a:lnTo>
                <a:lnTo>
                  <a:pt x="4607" y="127"/>
                </a:lnTo>
                <a:lnTo>
                  <a:pt x="4402" y="190"/>
                </a:lnTo>
                <a:lnTo>
                  <a:pt x="4265" y="285"/>
                </a:lnTo>
                <a:lnTo>
                  <a:pt x="3924" y="539"/>
                </a:lnTo>
                <a:lnTo>
                  <a:pt x="3788" y="666"/>
                </a:lnTo>
                <a:lnTo>
                  <a:pt x="3685" y="856"/>
                </a:lnTo>
                <a:lnTo>
                  <a:pt x="3549" y="1015"/>
                </a:lnTo>
                <a:lnTo>
                  <a:pt x="3481" y="1142"/>
                </a:lnTo>
                <a:lnTo>
                  <a:pt x="3412" y="1364"/>
                </a:lnTo>
                <a:lnTo>
                  <a:pt x="3344" y="1522"/>
                </a:lnTo>
                <a:lnTo>
                  <a:pt x="3344" y="1713"/>
                </a:lnTo>
                <a:lnTo>
                  <a:pt x="3310" y="1903"/>
                </a:lnTo>
                <a:lnTo>
                  <a:pt x="3310" y="3077"/>
                </a:lnTo>
                <a:lnTo>
                  <a:pt x="1638" y="3077"/>
                </a:lnTo>
                <a:lnTo>
                  <a:pt x="1331" y="3108"/>
                </a:lnTo>
                <a:lnTo>
                  <a:pt x="1024" y="3172"/>
                </a:lnTo>
                <a:lnTo>
                  <a:pt x="751" y="3299"/>
                </a:lnTo>
                <a:lnTo>
                  <a:pt x="273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273" y="20902"/>
                </a:lnTo>
                <a:lnTo>
                  <a:pt x="512" y="21156"/>
                </a:lnTo>
                <a:lnTo>
                  <a:pt x="751" y="21315"/>
                </a:lnTo>
                <a:lnTo>
                  <a:pt x="1024" y="21505"/>
                </a:lnTo>
                <a:lnTo>
                  <a:pt x="1331" y="21568"/>
                </a:lnTo>
                <a:lnTo>
                  <a:pt x="1638" y="21600"/>
                </a:lnTo>
                <a:lnTo>
                  <a:pt x="19928" y="21600"/>
                </a:lnTo>
                <a:lnTo>
                  <a:pt x="20269" y="21568"/>
                </a:lnTo>
                <a:lnTo>
                  <a:pt x="20542" y="21505"/>
                </a:lnTo>
                <a:lnTo>
                  <a:pt x="20849" y="21315"/>
                </a:lnTo>
                <a:lnTo>
                  <a:pt x="21122" y="21156"/>
                </a:lnTo>
                <a:lnTo>
                  <a:pt x="21327" y="20902"/>
                </a:lnTo>
                <a:lnTo>
                  <a:pt x="21464" y="20648"/>
                </a:lnTo>
                <a:lnTo>
                  <a:pt x="21600" y="20363"/>
                </a:lnTo>
                <a:lnTo>
                  <a:pt x="21600" y="4314"/>
                </a:lnTo>
                <a:lnTo>
                  <a:pt x="21327" y="3743"/>
                </a:lnTo>
                <a:lnTo>
                  <a:pt x="21122" y="3521"/>
                </a:lnTo>
                <a:close/>
                <a:moveTo>
                  <a:pt x="5391" y="20046"/>
                </a:moveTo>
                <a:lnTo>
                  <a:pt x="1638" y="20046"/>
                </a:lnTo>
                <a:lnTo>
                  <a:pt x="1638" y="16557"/>
                </a:lnTo>
                <a:lnTo>
                  <a:pt x="5391" y="16557"/>
                </a:lnTo>
                <a:lnTo>
                  <a:pt x="5391" y="20046"/>
                </a:lnTo>
                <a:close/>
                <a:moveTo>
                  <a:pt x="5391" y="15827"/>
                </a:moveTo>
                <a:lnTo>
                  <a:pt x="1638" y="15827"/>
                </a:lnTo>
                <a:lnTo>
                  <a:pt x="1638" y="11926"/>
                </a:lnTo>
                <a:lnTo>
                  <a:pt x="5391" y="11926"/>
                </a:lnTo>
                <a:lnTo>
                  <a:pt x="5391" y="15827"/>
                </a:lnTo>
                <a:close/>
                <a:moveTo>
                  <a:pt x="5391" y="11196"/>
                </a:moveTo>
                <a:lnTo>
                  <a:pt x="1638" y="11196"/>
                </a:lnTo>
                <a:lnTo>
                  <a:pt x="1638" y="7707"/>
                </a:lnTo>
                <a:lnTo>
                  <a:pt x="5391" y="7707"/>
                </a:lnTo>
                <a:lnTo>
                  <a:pt x="5391" y="11196"/>
                </a:lnTo>
                <a:close/>
                <a:moveTo>
                  <a:pt x="5118" y="5646"/>
                </a:moveTo>
                <a:lnTo>
                  <a:pt x="5016" y="5551"/>
                </a:lnTo>
                <a:lnTo>
                  <a:pt x="5016" y="1776"/>
                </a:lnTo>
                <a:lnTo>
                  <a:pt x="5118" y="1618"/>
                </a:lnTo>
                <a:lnTo>
                  <a:pt x="5255" y="1554"/>
                </a:lnTo>
                <a:lnTo>
                  <a:pt x="5391" y="1522"/>
                </a:lnTo>
                <a:lnTo>
                  <a:pt x="6210" y="1522"/>
                </a:lnTo>
                <a:lnTo>
                  <a:pt x="6415" y="1554"/>
                </a:lnTo>
                <a:lnTo>
                  <a:pt x="6518" y="1618"/>
                </a:lnTo>
                <a:lnTo>
                  <a:pt x="6620" y="1776"/>
                </a:lnTo>
                <a:lnTo>
                  <a:pt x="6654" y="1903"/>
                </a:lnTo>
                <a:lnTo>
                  <a:pt x="6654" y="5360"/>
                </a:lnTo>
                <a:lnTo>
                  <a:pt x="6620" y="5551"/>
                </a:lnTo>
                <a:lnTo>
                  <a:pt x="6415" y="5741"/>
                </a:lnTo>
                <a:lnTo>
                  <a:pt x="6210" y="5773"/>
                </a:lnTo>
                <a:lnTo>
                  <a:pt x="5391" y="5773"/>
                </a:lnTo>
                <a:lnTo>
                  <a:pt x="5255" y="5741"/>
                </a:lnTo>
                <a:lnTo>
                  <a:pt x="5118" y="5646"/>
                </a:lnTo>
                <a:close/>
                <a:moveTo>
                  <a:pt x="10373" y="20046"/>
                </a:moveTo>
                <a:lnTo>
                  <a:pt x="6210" y="20046"/>
                </a:lnTo>
                <a:lnTo>
                  <a:pt x="6210" y="16557"/>
                </a:lnTo>
                <a:lnTo>
                  <a:pt x="10373" y="16557"/>
                </a:lnTo>
                <a:lnTo>
                  <a:pt x="10373" y="20046"/>
                </a:lnTo>
                <a:close/>
                <a:moveTo>
                  <a:pt x="10373" y="15827"/>
                </a:moveTo>
                <a:lnTo>
                  <a:pt x="6210" y="15827"/>
                </a:lnTo>
                <a:lnTo>
                  <a:pt x="6210" y="11926"/>
                </a:lnTo>
                <a:lnTo>
                  <a:pt x="10373" y="11926"/>
                </a:lnTo>
                <a:lnTo>
                  <a:pt x="10373" y="15827"/>
                </a:lnTo>
                <a:close/>
                <a:moveTo>
                  <a:pt x="10373" y="11196"/>
                </a:moveTo>
                <a:lnTo>
                  <a:pt x="6210" y="11196"/>
                </a:lnTo>
                <a:lnTo>
                  <a:pt x="6210" y="7707"/>
                </a:lnTo>
                <a:lnTo>
                  <a:pt x="10373" y="7707"/>
                </a:lnTo>
                <a:lnTo>
                  <a:pt x="10373" y="11196"/>
                </a:lnTo>
                <a:close/>
                <a:moveTo>
                  <a:pt x="15355" y="20046"/>
                </a:moveTo>
                <a:lnTo>
                  <a:pt x="11227" y="20046"/>
                </a:lnTo>
                <a:lnTo>
                  <a:pt x="11227" y="16557"/>
                </a:lnTo>
                <a:lnTo>
                  <a:pt x="15355" y="16557"/>
                </a:lnTo>
                <a:lnTo>
                  <a:pt x="15355" y="20046"/>
                </a:lnTo>
                <a:close/>
                <a:moveTo>
                  <a:pt x="15355" y="15827"/>
                </a:moveTo>
                <a:lnTo>
                  <a:pt x="11227" y="15827"/>
                </a:lnTo>
                <a:lnTo>
                  <a:pt x="11227" y="11926"/>
                </a:lnTo>
                <a:lnTo>
                  <a:pt x="15355" y="11926"/>
                </a:lnTo>
                <a:lnTo>
                  <a:pt x="15355" y="15827"/>
                </a:lnTo>
                <a:close/>
                <a:moveTo>
                  <a:pt x="15355" y="11196"/>
                </a:moveTo>
                <a:lnTo>
                  <a:pt x="11227" y="11196"/>
                </a:lnTo>
                <a:lnTo>
                  <a:pt x="11227" y="7707"/>
                </a:lnTo>
                <a:lnTo>
                  <a:pt x="15355" y="7707"/>
                </a:lnTo>
                <a:lnTo>
                  <a:pt x="15355" y="11196"/>
                </a:lnTo>
                <a:close/>
                <a:moveTo>
                  <a:pt x="15048" y="5646"/>
                </a:moveTo>
                <a:lnTo>
                  <a:pt x="14980" y="5551"/>
                </a:lnTo>
                <a:lnTo>
                  <a:pt x="14946" y="5360"/>
                </a:lnTo>
                <a:lnTo>
                  <a:pt x="14946" y="1903"/>
                </a:lnTo>
                <a:lnTo>
                  <a:pt x="14980" y="1776"/>
                </a:lnTo>
                <a:lnTo>
                  <a:pt x="15048" y="1618"/>
                </a:lnTo>
                <a:lnTo>
                  <a:pt x="15219" y="1554"/>
                </a:lnTo>
                <a:lnTo>
                  <a:pt x="15355" y="1522"/>
                </a:lnTo>
                <a:lnTo>
                  <a:pt x="16209" y="1522"/>
                </a:lnTo>
                <a:lnTo>
                  <a:pt x="16345" y="1554"/>
                </a:lnTo>
                <a:lnTo>
                  <a:pt x="16516" y="1618"/>
                </a:lnTo>
                <a:lnTo>
                  <a:pt x="16584" y="1776"/>
                </a:lnTo>
                <a:lnTo>
                  <a:pt x="16618" y="1903"/>
                </a:lnTo>
                <a:lnTo>
                  <a:pt x="16618" y="5360"/>
                </a:lnTo>
                <a:lnTo>
                  <a:pt x="16584" y="5551"/>
                </a:lnTo>
                <a:lnTo>
                  <a:pt x="16516" y="5646"/>
                </a:lnTo>
                <a:lnTo>
                  <a:pt x="16345" y="5741"/>
                </a:lnTo>
                <a:lnTo>
                  <a:pt x="16209" y="5773"/>
                </a:lnTo>
                <a:lnTo>
                  <a:pt x="15355" y="5773"/>
                </a:lnTo>
                <a:lnTo>
                  <a:pt x="15219" y="5741"/>
                </a:lnTo>
                <a:lnTo>
                  <a:pt x="15048" y="5646"/>
                </a:lnTo>
                <a:close/>
                <a:moveTo>
                  <a:pt x="19928" y="20046"/>
                </a:moveTo>
                <a:lnTo>
                  <a:pt x="16209" y="20046"/>
                </a:lnTo>
                <a:lnTo>
                  <a:pt x="16209" y="16557"/>
                </a:lnTo>
                <a:lnTo>
                  <a:pt x="19928" y="16557"/>
                </a:lnTo>
                <a:lnTo>
                  <a:pt x="19928" y="20046"/>
                </a:lnTo>
                <a:close/>
                <a:moveTo>
                  <a:pt x="19928" y="15827"/>
                </a:moveTo>
                <a:lnTo>
                  <a:pt x="16209" y="15827"/>
                </a:lnTo>
                <a:lnTo>
                  <a:pt x="16209" y="11926"/>
                </a:lnTo>
                <a:lnTo>
                  <a:pt x="19928" y="11926"/>
                </a:lnTo>
                <a:lnTo>
                  <a:pt x="19928" y="15827"/>
                </a:lnTo>
                <a:close/>
                <a:moveTo>
                  <a:pt x="19928" y="11196"/>
                </a:moveTo>
                <a:lnTo>
                  <a:pt x="16209" y="11196"/>
                </a:lnTo>
                <a:lnTo>
                  <a:pt x="16209" y="7707"/>
                </a:lnTo>
                <a:lnTo>
                  <a:pt x="19928" y="7707"/>
                </a:lnTo>
                <a:lnTo>
                  <a:pt x="19928" y="11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62"/>
          <p:cNvSpPr/>
          <p:nvPr/>
        </p:nvSpPr>
        <p:spPr>
          <a:xfrm>
            <a:off x="655508" y="4725924"/>
            <a:ext cx="455490" cy="49005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122" y="3521"/>
                </a:moveTo>
                <a:lnTo>
                  <a:pt x="20849" y="3299"/>
                </a:lnTo>
                <a:lnTo>
                  <a:pt x="20542" y="3172"/>
                </a:lnTo>
                <a:lnTo>
                  <a:pt x="20269" y="3108"/>
                </a:lnTo>
                <a:lnTo>
                  <a:pt x="19928" y="3077"/>
                </a:lnTo>
                <a:lnTo>
                  <a:pt x="18256" y="3077"/>
                </a:lnTo>
                <a:lnTo>
                  <a:pt x="18256" y="1713"/>
                </a:lnTo>
                <a:lnTo>
                  <a:pt x="18222" y="1522"/>
                </a:lnTo>
                <a:lnTo>
                  <a:pt x="18188" y="1364"/>
                </a:lnTo>
                <a:lnTo>
                  <a:pt x="18119" y="1142"/>
                </a:lnTo>
                <a:lnTo>
                  <a:pt x="18051" y="1015"/>
                </a:lnTo>
                <a:lnTo>
                  <a:pt x="17949" y="856"/>
                </a:lnTo>
                <a:lnTo>
                  <a:pt x="17812" y="666"/>
                </a:lnTo>
                <a:lnTo>
                  <a:pt x="17676" y="539"/>
                </a:lnTo>
                <a:lnTo>
                  <a:pt x="17335" y="285"/>
                </a:lnTo>
                <a:lnTo>
                  <a:pt x="17164" y="190"/>
                </a:lnTo>
                <a:lnTo>
                  <a:pt x="16993" y="127"/>
                </a:lnTo>
                <a:lnTo>
                  <a:pt x="16789" y="63"/>
                </a:lnTo>
                <a:lnTo>
                  <a:pt x="16618" y="32"/>
                </a:lnTo>
                <a:lnTo>
                  <a:pt x="16413" y="0"/>
                </a:lnTo>
                <a:lnTo>
                  <a:pt x="15185" y="0"/>
                </a:lnTo>
                <a:lnTo>
                  <a:pt x="14946" y="32"/>
                </a:lnTo>
                <a:lnTo>
                  <a:pt x="14775" y="63"/>
                </a:lnTo>
                <a:lnTo>
                  <a:pt x="14571" y="127"/>
                </a:lnTo>
                <a:lnTo>
                  <a:pt x="14400" y="190"/>
                </a:lnTo>
                <a:lnTo>
                  <a:pt x="14229" y="285"/>
                </a:lnTo>
                <a:lnTo>
                  <a:pt x="14059" y="412"/>
                </a:lnTo>
                <a:lnTo>
                  <a:pt x="13786" y="666"/>
                </a:lnTo>
                <a:lnTo>
                  <a:pt x="13615" y="856"/>
                </a:lnTo>
                <a:lnTo>
                  <a:pt x="13513" y="1015"/>
                </a:lnTo>
                <a:lnTo>
                  <a:pt x="13445" y="1142"/>
                </a:lnTo>
                <a:lnTo>
                  <a:pt x="13376" y="1364"/>
                </a:lnTo>
                <a:lnTo>
                  <a:pt x="13342" y="1522"/>
                </a:lnTo>
                <a:lnTo>
                  <a:pt x="13308" y="1713"/>
                </a:lnTo>
                <a:lnTo>
                  <a:pt x="13308" y="3077"/>
                </a:lnTo>
                <a:lnTo>
                  <a:pt x="8326" y="3077"/>
                </a:lnTo>
                <a:lnTo>
                  <a:pt x="8326" y="1903"/>
                </a:lnTo>
                <a:lnTo>
                  <a:pt x="8292" y="1713"/>
                </a:lnTo>
                <a:lnTo>
                  <a:pt x="8292" y="1522"/>
                </a:lnTo>
                <a:lnTo>
                  <a:pt x="8224" y="1364"/>
                </a:lnTo>
                <a:lnTo>
                  <a:pt x="8155" y="1142"/>
                </a:lnTo>
                <a:lnTo>
                  <a:pt x="8053" y="1015"/>
                </a:lnTo>
                <a:lnTo>
                  <a:pt x="7951" y="856"/>
                </a:lnTo>
                <a:lnTo>
                  <a:pt x="7848" y="666"/>
                </a:lnTo>
                <a:lnTo>
                  <a:pt x="7678" y="539"/>
                </a:lnTo>
                <a:lnTo>
                  <a:pt x="7541" y="412"/>
                </a:lnTo>
                <a:lnTo>
                  <a:pt x="7371" y="285"/>
                </a:lnTo>
                <a:lnTo>
                  <a:pt x="7200" y="190"/>
                </a:lnTo>
                <a:lnTo>
                  <a:pt x="6859" y="63"/>
                </a:lnTo>
                <a:lnTo>
                  <a:pt x="6449" y="0"/>
                </a:lnTo>
                <a:lnTo>
                  <a:pt x="5187" y="0"/>
                </a:lnTo>
                <a:lnTo>
                  <a:pt x="5016" y="32"/>
                </a:lnTo>
                <a:lnTo>
                  <a:pt x="4777" y="63"/>
                </a:lnTo>
                <a:lnTo>
                  <a:pt x="4607" y="127"/>
                </a:lnTo>
                <a:lnTo>
                  <a:pt x="4402" y="190"/>
                </a:lnTo>
                <a:lnTo>
                  <a:pt x="4265" y="285"/>
                </a:lnTo>
                <a:lnTo>
                  <a:pt x="3924" y="539"/>
                </a:lnTo>
                <a:lnTo>
                  <a:pt x="3788" y="666"/>
                </a:lnTo>
                <a:lnTo>
                  <a:pt x="3685" y="856"/>
                </a:lnTo>
                <a:lnTo>
                  <a:pt x="3549" y="1015"/>
                </a:lnTo>
                <a:lnTo>
                  <a:pt x="3481" y="1142"/>
                </a:lnTo>
                <a:lnTo>
                  <a:pt x="3412" y="1364"/>
                </a:lnTo>
                <a:lnTo>
                  <a:pt x="3344" y="1522"/>
                </a:lnTo>
                <a:lnTo>
                  <a:pt x="3344" y="1713"/>
                </a:lnTo>
                <a:lnTo>
                  <a:pt x="3310" y="1903"/>
                </a:lnTo>
                <a:lnTo>
                  <a:pt x="3310" y="3077"/>
                </a:lnTo>
                <a:lnTo>
                  <a:pt x="1638" y="3077"/>
                </a:lnTo>
                <a:lnTo>
                  <a:pt x="1331" y="3108"/>
                </a:lnTo>
                <a:lnTo>
                  <a:pt x="1024" y="3172"/>
                </a:lnTo>
                <a:lnTo>
                  <a:pt x="751" y="3299"/>
                </a:lnTo>
                <a:lnTo>
                  <a:pt x="273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273" y="20902"/>
                </a:lnTo>
                <a:lnTo>
                  <a:pt x="512" y="21156"/>
                </a:lnTo>
                <a:lnTo>
                  <a:pt x="751" y="21315"/>
                </a:lnTo>
                <a:lnTo>
                  <a:pt x="1024" y="21505"/>
                </a:lnTo>
                <a:lnTo>
                  <a:pt x="1331" y="21568"/>
                </a:lnTo>
                <a:lnTo>
                  <a:pt x="1638" y="21600"/>
                </a:lnTo>
                <a:lnTo>
                  <a:pt x="19928" y="21600"/>
                </a:lnTo>
                <a:lnTo>
                  <a:pt x="20269" y="21568"/>
                </a:lnTo>
                <a:lnTo>
                  <a:pt x="20542" y="21505"/>
                </a:lnTo>
                <a:lnTo>
                  <a:pt x="20849" y="21315"/>
                </a:lnTo>
                <a:lnTo>
                  <a:pt x="21122" y="21156"/>
                </a:lnTo>
                <a:lnTo>
                  <a:pt x="21327" y="20902"/>
                </a:lnTo>
                <a:lnTo>
                  <a:pt x="21464" y="20648"/>
                </a:lnTo>
                <a:lnTo>
                  <a:pt x="21600" y="20363"/>
                </a:lnTo>
                <a:lnTo>
                  <a:pt x="21600" y="4314"/>
                </a:lnTo>
                <a:lnTo>
                  <a:pt x="21327" y="3743"/>
                </a:lnTo>
                <a:lnTo>
                  <a:pt x="21122" y="3521"/>
                </a:lnTo>
                <a:close/>
                <a:moveTo>
                  <a:pt x="5391" y="20046"/>
                </a:moveTo>
                <a:lnTo>
                  <a:pt x="1638" y="20046"/>
                </a:lnTo>
                <a:lnTo>
                  <a:pt x="1638" y="16557"/>
                </a:lnTo>
                <a:lnTo>
                  <a:pt x="5391" y="16557"/>
                </a:lnTo>
                <a:lnTo>
                  <a:pt x="5391" y="20046"/>
                </a:lnTo>
                <a:close/>
                <a:moveTo>
                  <a:pt x="5391" y="15827"/>
                </a:moveTo>
                <a:lnTo>
                  <a:pt x="1638" y="15827"/>
                </a:lnTo>
                <a:lnTo>
                  <a:pt x="1638" y="11926"/>
                </a:lnTo>
                <a:lnTo>
                  <a:pt x="5391" y="11926"/>
                </a:lnTo>
                <a:lnTo>
                  <a:pt x="5391" y="15827"/>
                </a:lnTo>
                <a:close/>
                <a:moveTo>
                  <a:pt x="5391" y="11196"/>
                </a:moveTo>
                <a:lnTo>
                  <a:pt x="1638" y="11196"/>
                </a:lnTo>
                <a:lnTo>
                  <a:pt x="1638" y="7707"/>
                </a:lnTo>
                <a:lnTo>
                  <a:pt x="5391" y="7707"/>
                </a:lnTo>
                <a:lnTo>
                  <a:pt x="5391" y="11196"/>
                </a:lnTo>
                <a:close/>
                <a:moveTo>
                  <a:pt x="5118" y="5646"/>
                </a:moveTo>
                <a:lnTo>
                  <a:pt x="5016" y="5551"/>
                </a:lnTo>
                <a:lnTo>
                  <a:pt x="5016" y="1776"/>
                </a:lnTo>
                <a:lnTo>
                  <a:pt x="5118" y="1618"/>
                </a:lnTo>
                <a:lnTo>
                  <a:pt x="5255" y="1554"/>
                </a:lnTo>
                <a:lnTo>
                  <a:pt x="5391" y="1522"/>
                </a:lnTo>
                <a:lnTo>
                  <a:pt x="6210" y="1522"/>
                </a:lnTo>
                <a:lnTo>
                  <a:pt x="6415" y="1554"/>
                </a:lnTo>
                <a:lnTo>
                  <a:pt x="6518" y="1618"/>
                </a:lnTo>
                <a:lnTo>
                  <a:pt x="6620" y="1776"/>
                </a:lnTo>
                <a:lnTo>
                  <a:pt x="6654" y="1903"/>
                </a:lnTo>
                <a:lnTo>
                  <a:pt x="6654" y="5360"/>
                </a:lnTo>
                <a:lnTo>
                  <a:pt x="6620" y="5551"/>
                </a:lnTo>
                <a:lnTo>
                  <a:pt x="6415" y="5741"/>
                </a:lnTo>
                <a:lnTo>
                  <a:pt x="6210" y="5773"/>
                </a:lnTo>
                <a:lnTo>
                  <a:pt x="5391" y="5773"/>
                </a:lnTo>
                <a:lnTo>
                  <a:pt x="5255" y="5741"/>
                </a:lnTo>
                <a:lnTo>
                  <a:pt x="5118" y="5646"/>
                </a:lnTo>
                <a:close/>
                <a:moveTo>
                  <a:pt x="10373" y="20046"/>
                </a:moveTo>
                <a:lnTo>
                  <a:pt x="6210" y="20046"/>
                </a:lnTo>
                <a:lnTo>
                  <a:pt x="6210" y="16557"/>
                </a:lnTo>
                <a:lnTo>
                  <a:pt x="10373" y="16557"/>
                </a:lnTo>
                <a:lnTo>
                  <a:pt x="10373" y="20046"/>
                </a:lnTo>
                <a:close/>
                <a:moveTo>
                  <a:pt x="10373" y="15827"/>
                </a:moveTo>
                <a:lnTo>
                  <a:pt x="6210" y="15827"/>
                </a:lnTo>
                <a:lnTo>
                  <a:pt x="6210" y="11926"/>
                </a:lnTo>
                <a:lnTo>
                  <a:pt x="10373" y="11926"/>
                </a:lnTo>
                <a:lnTo>
                  <a:pt x="10373" y="15827"/>
                </a:lnTo>
                <a:close/>
                <a:moveTo>
                  <a:pt x="10373" y="11196"/>
                </a:moveTo>
                <a:lnTo>
                  <a:pt x="6210" y="11196"/>
                </a:lnTo>
                <a:lnTo>
                  <a:pt x="6210" y="7707"/>
                </a:lnTo>
                <a:lnTo>
                  <a:pt x="10373" y="7707"/>
                </a:lnTo>
                <a:lnTo>
                  <a:pt x="10373" y="11196"/>
                </a:lnTo>
                <a:close/>
                <a:moveTo>
                  <a:pt x="15355" y="20046"/>
                </a:moveTo>
                <a:lnTo>
                  <a:pt x="11227" y="20046"/>
                </a:lnTo>
                <a:lnTo>
                  <a:pt x="11227" y="16557"/>
                </a:lnTo>
                <a:lnTo>
                  <a:pt x="15355" y="16557"/>
                </a:lnTo>
                <a:lnTo>
                  <a:pt x="15355" y="20046"/>
                </a:lnTo>
                <a:close/>
                <a:moveTo>
                  <a:pt x="15355" y="15827"/>
                </a:moveTo>
                <a:lnTo>
                  <a:pt x="11227" y="15827"/>
                </a:lnTo>
                <a:lnTo>
                  <a:pt x="11227" y="11926"/>
                </a:lnTo>
                <a:lnTo>
                  <a:pt x="15355" y="11926"/>
                </a:lnTo>
                <a:lnTo>
                  <a:pt x="15355" y="15827"/>
                </a:lnTo>
                <a:close/>
                <a:moveTo>
                  <a:pt x="15355" y="11196"/>
                </a:moveTo>
                <a:lnTo>
                  <a:pt x="11227" y="11196"/>
                </a:lnTo>
                <a:lnTo>
                  <a:pt x="11227" y="7707"/>
                </a:lnTo>
                <a:lnTo>
                  <a:pt x="15355" y="7707"/>
                </a:lnTo>
                <a:lnTo>
                  <a:pt x="15355" y="11196"/>
                </a:lnTo>
                <a:close/>
                <a:moveTo>
                  <a:pt x="15048" y="5646"/>
                </a:moveTo>
                <a:lnTo>
                  <a:pt x="14980" y="5551"/>
                </a:lnTo>
                <a:lnTo>
                  <a:pt x="14946" y="5360"/>
                </a:lnTo>
                <a:lnTo>
                  <a:pt x="14946" y="1903"/>
                </a:lnTo>
                <a:lnTo>
                  <a:pt x="14980" y="1776"/>
                </a:lnTo>
                <a:lnTo>
                  <a:pt x="15048" y="1618"/>
                </a:lnTo>
                <a:lnTo>
                  <a:pt x="15219" y="1554"/>
                </a:lnTo>
                <a:lnTo>
                  <a:pt x="15355" y="1522"/>
                </a:lnTo>
                <a:lnTo>
                  <a:pt x="16209" y="1522"/>
                </a:lnTo>
                <a:lnTo>
                  <a:pt x="16345" y="1554"/>
                </a:lnTo>
                <a:lnTo>
                  <a:pt x="16516" y="1618"/>
                </a:lnTo>
                <a:lnTo>
                  <a:pt x="16584" y="1776"/>
                </a:lnTo>
                <a:lnTo>
                  <a:pt x="16618" y="1903"/>
                </a:lnTo>
                <a:lnTo>
                  <a:pt x="16618" y="5360"/>
                </a:lnTo>
                <a:lnTo>
                  <a:pt x="16584" y="5551"/>
                </a:lnTo>
                <a:lnTo>
                  <a:pt x="16516" y="5646"/>
                </a:lnTo>
                <a:lnTo>
                  <a:pt x="16345" y="5741"/>
                </a:lnTo>
                <a:lnTo>
                  <a:pt x="16209" y="5773"/>
                </a:lnTo>
                <a:lnTo>
                  <a:pt x="15355" y="5773"/>
                </a:lnTo>
                <a:lnTo>
                  <a:pt x="15219" y="5741"/>
                </a:lnTo>
                <a:lnTo>
                  <a:pt x="15048" y="5646"/>
                </a:lnTo>
                <a:close/>
                <a:moveTo>
                  <a:pt x="19928" y="20046"/>
                </a:moveTo>
                <a:lnTo>
                  <a:pt x="16209" y="20046"/>
                </a:lnTo>
                <a:lnTo>
                  <a:pt x="16209" y="16557"/>
                </a:lnTo>
                <a:lnTo>
                  <a:pt x="19928" y="16557"/>
                </a:lnTo>
                <a:lnTo>
                  <a:pt x="19928" y="20046"/>
                </a:lnTo>
                <a:close/>
                <a:moveTo>
                  <a:pt x="19928" y="15827"/>
                </a:moveTo>
                <a:lnTo>
                  <a:pt x="16209" y="15827"/>
                </a:lnTo>
                <a:lnTo>
                  <a:pt x="16209" y="11926"/>
                </a:lnTo>
                <a:lnTo>
                  <a:pt x="19928" y="11926"/>
                </a:lnTo>
                <a:lnTo>
                  <a:pt x="19928" y="15827"/>
                </a:lnTo>
                <a:close/>
                <a:moveTo>
                  <a:pt x="19928" y="11196"/>
                </a:moveTo>
                <a:lnTo>
                  <a:pt x="16209" y="11196"/>
                </a:lnTo>
                <a:lnTo>
                  <a:pt x="16209" y="7707"/>
                </a:lnTo>
                <a:lnTo>
                  <a:pt x="19928" y="7707"/>
                </a:lnTo>
                <a:lnTo>
                  <a:pt x="19928" y="11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62"/>
          <p:cNvSpPr/>
          <p:nvPr/>
        </p:nvSpPr>
        <p:spPr>
          <a:xfrm>
            <a:off x="9273764" y="1692751"/>
            <a:ext cx="1717470" cy="14516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089" y="3521"/>
                </a:moveTo>
                <a:lnTo>
                  <a:pt x="20816" y="3299"/>
                </a:lnTo>
                <a:lnTo>
                  <a:pt x="20578" y="3172"/>
                </a:lnTo>
                <a:lnTo>
                  <a:pt x="20237" y="3108"/>
                </a:lnTo>
                <a:lnTo>
                  <a:pt x="19931" y="3077"/>
                </a:lnTo>
                <a:lnTo>
                  <a:pt x="18261" y="3077"/>
                </a:lnTo>
                <a:lnTo>
                  <a:pt x="18261" y="1713"/>
                </a:lnTo>
                <a:lnTo>
                  <a:pt x="18227" y="1522"/>
                </a:lnTo>
                <a:lnTo>
                  <a:pt x="18193" y="1364"/>
                </a:lnTo>
                <a:lnTo>
                  <a:pt x="18091" y="1142"/>
                </a:lnTo>
                <a:lnTo>
                  <a:pt x="18023" y="1015"/>
                </a:lnTo>
                <a:lnTo>
                  <a:pt x="17921" y="856"/>
                </a:lnTo>
                <a:lnTo>
                  <a:pt x="17818" y="666"/>
                </a:lnTo>
                <a:lnTo>
                  <a:pt x="17648" y="539"/>
                </a:lnTo>
                <a:lnTo>
                  <a:pt x="17512" y="412"/>
                </a:lnTo>
                <a:lnTo>
                  <a:pt x="17341" y="285"/>
                </a:lnTo>
                <a:lnTo>
                  <a:pt x="17171" y="190"/>
                </a:lnTo>
                <a:lnTo>
                  <a:pt x="16830" y="63"/>
                </a:lnTo>
                <a:lnTo>
                  <a:pt x="16592" y="32"/>
                </a:lnTo>
                <a:lnTo>
                  <a:pt x="16421" y="0"/>
                </a:lnTo>
                <a:lnTo>
                  <a:pt x="15161" y="0"/>
                </a:lnTo>
                <a:lnTo>
                  <a:pt x="14752" y="63"/>
                </a:lnTo>
                <a:lnTo>
                  <a:pt x="14582" y="127"/>
                </a:lnTo>
                <a:lnTo>
                  <a:pt x="14377" y="190"/>
                </a:lnTo>
                <a:lnTo>
                  <a:pt x="14207" y="285"/>
                </a:lnTo>
                <a:lnTo>
                  <a:pt x="14071" y="412"/>
                </a:lnTo>
                <a:lnTo>
                  <a:pt x="13900" y="539"/>
                </a:lnTo>
                <a:lnTo>
                  <a:pt x="13764" y="666"/>
                </a:lnTo>
                <a:lnTo>
                  <a:pt x="13628" y="856"/>
                </a:lnTo>
                <a:lnTo>
                  <a:pt x="13526" y="1015"/>
                </a:lnTo>
                <a:lnTo>
                  <a:pt x="13423" y="1142"/>
                </a:lnTo>
                <a:lnTo>
                  <a:pt x="13355" y="1364"/>
                </a:lnTo>
                <a:lnTo>
                  <a:pt x="13321" y="1522"/>
                </a:lnTo>
                <a:lnTo>
                  <a:pt x="13287" y="1713"/>
                </a:lnTo>
                <a:lnTo>
                  <a:pt x="13287" y="3077"/>
                </a:lnTo>
                <a:lnTo>
                  <a:pt x="8313" y="3077"/>
                </a:lnTo>
                <a:lnTo>
                  <a:pt x="8313" y="1713"/>
                </a:lnTo>
                <a:lnTo>
                  <a:pt x="8279" y="1522"/>
                </a:lnTo>
                <a:lnTo>
                  <a:pt x="8245" y="1364"/>
                </a:lnTo>
                <a:lnTo>
                  <a:pt x="8177" y="1142"/>
                </a:lnTo>
                <a:lnTo>
                  <a:pt x="8074" y="1015"/>
                </a:lnTo>
                <a:lnTo>
                  <a:pt x="7972" y="856"/>
                </a:lnTo>
                <a:lnTo>
                  <a:pt x="7836" y="666"/>
                </a:lnTo>
                <a:lnTo>
                  <a:pt x="7700" y="539"/>
                </a:lnTo>
                <a:lnTo>
                  <a:pt x="7529" y="412"/>
                </a:lnTo>
                <a:lnTo>
                  <a:pt x="7393" y="285"/>
                </a:lnTo>
                <a:lnTo>
                  <a:pt x="7223" y="190"/>
                </a:lnTo>
                <a:lnTo>
                  <a:pt x="7018" y="127"/>
                </a:lnTo>
                <a:lnTo>
                  <a:pt x="6848" y="63"/>
                </a:lnTo>
                <a:lnTo>
                  <a:pt x="6678" y="32"/>
                </a:lnTo>
                <a:lnTo>
                  <a:pt x="6439" y="0"/>
                </a:lnTo>
                <a:lnTo>
                  <a:pt x="5179" y="0"/>
                </a:lnTo>
                <a:lnTo>
                  <a:pt x="5008" y="32"/>
                </a:lnTo>
                <a:lnTo>
                  <a:pt x="4770" y="63"/>
                </a:lnTo>
                <a:lnTo>
                  <a:pt x="4599" y="127"/>
                </a:lnTo>
                <a:lnTo>
                  <a:pt x="4259" y="285"/>
                </a:lnTo>
                <a:lnTo>
                  <a:pt x="4088" y="412"/>
                </a:lnTo>
                <a:lnTo>
                  <a:pt x="3952" y="539"/>
                </a:lnTo>
                <a:lnTo>
                  <a:pt x="3782" y="666"/>
                </a:lnTo>
                <a:lnTo>
                  <a:pt x="3679" y="856"/>
                </a:lnTo>
                <a:lnTo>
                  <a:pt x="3577" y="1015"/>
                </a:lnTo>
                <a:lnTo>
                  <a:pt x="3509" y="1142"/>
                </a:lnTo>
                <a:lnTo>
                  <a:pt x="3407" y="1364"/>
                </a:lnTo>
                <a:lnTo>
                  <a:pt x="3373" y="1522"/>
                </a:lnTo>
                <a:lnTo>
                  <a:pt x="3339" y="1713"/>
                </a:lnTo>
                <a:lnTo>
                  <a:pt x="3339" y="3077"/>
                </a:lnTo>
                <a:lnTo>
                  <a:pt x="1669" y="3077"/>
                </a:lnTo>
                <a:lnTo>
                  <a:pt x="1363" y="3108"/>
                </a:lnTo>
                <a:lnTo>
                  <a:pt x="1022" y="3172"/>
                </a:lnTo>
                <a:lnTo>
                  <a:pt x="784" y="3299"/>
                </a:lnTo>
                <a:lnTo>
                  <a:pt x="511" y="3521"/>
                </a:lnTo>
                <a:lnTo>
                  <a:pt x="307" y="3743"/>
                </a:lnTo>
                <a:lnTo>
                  <a:pt x="136" y="4028"/>
                </a:lnTo>
                <a:lnTo>
                  <a:pt x="34" y="4314"/>
                </a:lnTo>
                <a:lnTo>
                  <a:pt x="0" y="4599"/>
                </a:lnTo>
                <a:lnTo>
                  <a:pt x="0" y="20046"/>
                </a:lnTo>
                <a:lnTo>
                  <a:pt x="34" y="20363"/>
                </a:lnTo>
                <a:lnTo>
                  <a:pt x="136" y="20648"/>
                </a:lnTo>
                <a:lnTo>
                  <a:pt x="307" y="20902"/>
                </a:lnTo>
                <a:lnTo>
                  <a:pt x="511" y="21156"/>
                </a:lnTo>
                <a:lnTo>
                  <a:pt x="784" y="21315"/>
                </a:lnTo>
                <a:lnTo>
                  <a:pt x="1022" y="21505"/>
                </a:lnTo>
                <a:lnTo>
                  <a:pt x="1363" y="21568"/>
                </a:lnTo>
                <a:lnTo>
                  <a:pt x="1669" y="21600"/>
                </a:lnTo>
                <a:lnTo>
                  <a:pt x="19931" y="21600"/>
                </a:lnTo>
                <a:lnTo>
                  <a:pt x="20237" y="21568"/>
                </a:lnTo>
                <a:lnTo>
                  <a:pt x="20578" y="21505"/>
                </a:lnTo>
                <a:lnTo>
                  <a:pt x="20816" y="21315"/>
                </a:lnTo>
                <a:lnTo>
                  <a:pt x="21089" y="21156"/>
                </a:lnTo>
                <a:lnTo>
                  <a:pt x="21293" y="20902"/>
                </a:lnTo>
                <a:lnTo>
                  <a:pt x="21464" y="20648"/>
                </a:lnTo>
                <a:lnTo>
                  <a:pt x="21566" y="20363"/>
                </a:lnTo>
                <a:lnTo>
                  <a:pt x="21600" y="20046"/>
                </a:lnTo>
                <a:lnTo>
                  <a:pt x="21600" y="4599"/>
                </a:lnTo>
                <a:lnTo>
                  <a:pt x="21566" y="4314"/>
                </a:lnTo>
                <a:lnTo>
                  <a:pt x="21464" y="4028"/>
                </a:lnTo>
                <a:lnTo>
                  <a:pt x="21293" y="3743"/>
                </a:lnTo>
                <a:lnTo>
                  <a:pt x="21089" y="3521"/>
                </a:lnTo>
                <a:close/>
                <a:moveTo>
                  <a:pt x="14956" y="1903"/>
                </a:moveTo>
                <a:lnTo>
                  <a:pt x="14991" y="1776"/>
                </a:lnTo>
                <a:lnTo>
                  <a:pt x="15059" y="1618"/>
                </a:lnTo>
                <a:lnTo>
                  <a:pt x="15195" y="1554"/>
                </a:lnTo>
                <a:lnTo>
                  <a:pt x="15365" y="1522"/>
                </a:lnTo>
                <a:lnTo>
                  <a:pt x="16183" y="1522"/>
                </a:lnTo>
                <a:lnTo>
                  <a:pt x="16387" y="1554"/>
                </a:lnTo>
                <a:lnTo>
                  <a:pt x="16490" y="1618"/>
                </a:lnTo>
                <a:lnTo>
                  <a:pt x="16592" y="1776"/>
                </a:lnTo>
                <a:lnTo>
                  <a:pt x="16592" y="5551"/>
                </a:lnTo>
                <a:lnTo>
                  <a:pt x="16490" y="5678"/>
                </a:lnTo>
                <a:lnTo>
                  <a:pt x="16387" y="5741"/>
                </a:lnTo>
                <a:lnTo>
                  <a:pt x="16183" y="5773"/>
                </a:lnTo>
                <a:lnTo>
                  <a:pt x="15365" y="5773"/>
                </a:lnTo>
                <a:lnTo>
                  <a:pt x="15195" y="5741"/>
                </a:lnTo>
                <a:lnTo>
                  <a:pt x="15059" y="5678"/>
                </a:lnTo>
                <a:lnTo>
                  <a:pt x="14991" y="5551"/>
                </a:lnTo>
                <a:lnTo>
                  <a:pt x="14956" y="5360"/>
                </a:lnTo>
                <a:lnTo>
                  <a:pt x="14956" y="1903"/>
                </a:lnTo>
                <a:close/>
                <a:moveTo>
                  <a:pt x="5008" y="1903"/>
                </a:moveTo>
                <a:lnTo>
                  <a:pt x="5008" y="1776"/>
                </a:lnTo>
                <a:lnTo>
                  <a:pt x="5110" y="1618"/>
                </a:lnTo>
                <a:lnTo>
                  <a:pt x="5213" y="1554"/>
                </a:lnTo>
                <a:lnTo>
                  <a:pt x="5417" y="1522"/>
                </a:lnTo>
                <a:lnTo>
                  <a:pt x="6235" y="1522"/>
                </a:lnTo>
                <a:lnTo>
                  <a:pt x="6405" y="1554"/>
                </a:lnTo>
                <a:lnTo>
                  <a:pt x="6541" y="1618"/>
                </a:lnTo>
                <a:lnTo>
                  <a:pt x="6609" y="1776"/>
                </a:lnTo>
                <a:lnTo>
                  <a:pt x="6678" y="1903"/>
                </a:lnTo>
                <a:lnTo>
                  <a:pt x="6678" y="5360"/>
                </a:lnTo>
                <a:lnTo>
                  <a:pt x="6609" y="5551"/>
                </a:lnTo>
                <a:lnTo>
                  <a:pt x="6541" y="5678"/>
                </a:lnTo>
                <a:lnTo>
                  <a:pt x="6405" y="5741"/>
                </a:lnTo>
                <a:lnTo>
                  <a:pt x="6235" y="5773"/>
                </a:lnTo>
                <a:lnTo>
                  <a:pt x="5417" y="5773"/>
                </a:lnTo>
                <a:lnTo>
                  <a:pt x="5213" y="5741"/>
                </a:lnTo>
                <a:lnTo>
                  <a:pt x="5110" y="5678"/>
                </a:lnTo>
                <a:lnTo>
                  <a:pt x="5008" y="5551"/>
                </a:lnTo>
                <a:lnTo>
                  <a:pt x="5008" y="1903"/>
                </a:lnTo>
                <a:close/>
                <a:moveTo>
                  <a:pt x="19931" y="20046"/>
                </a:moveTo>
                <a:lnTo>
                  <a:pt x="1669" y="20046"/>
                </a:lnTo>
                <a:lnTo>
                  <a:pt x="1669" y="7707"/>
                </a:lnTo>
                <a:lnTo>
                  <a:pt x="19931" y="7707"/>
                </a:lnTo>
                <a:lnTo>
                  <a:pt x="19931" y="2004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62"/>
          <p:cNvSpPr/>
          <p:nvPr/>
        </p:nvSpPr>
        <p:spPr>
          <a:xfrm>
            <a:off x="9433171" y="4033248"/>
            <a:ext cx="1398654" cy="139719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23" y="0"/>
                </a:moveTo>
                <a:cubicBezTo>
                  <a:pt x="4967" y="0"/>
                  <a:pt x="0" y="4683"/>
                  <a:pt x="0" y="10609"/>
                </a:cubicBezTo>
                <a:cubicBezTo>
                  <a:pt x="0" y="16535"/>
                  <a:pt x="4967" y="21600"/>
                  <a:pt x="10823" y="21600"/>
                </a:cubicBezTo>
                <a:cubicBezTo>
                  <a:pt x="16633" y="21600"/>
                  <a:pt x="21600" y="16535"/>
                  <a:pt x="21600" y="10609"/>
                </a:cubicBezTo>
                <a:cubicBezTo>
                  <a:pt x="21600" y="4683"/>
                  <a:pt x="16633" y="0"/>
                  <a:pt x="10823" y="0"/>
                </a:cubicBezTo>
                <a:close/>
                <a:moveTo>
                  <a:pt x="10823" y="19067"/>
                </a:moveTo>
                <a:cubicBezTo>
                  <a:pt x="6232" y="19067"/>
                  <a:pt x="2483" y="15244"/>
                  <a:pt x="2483" y="10609"/>
                </a:cubicBezTo>
                <a:cubicBezTo>
                  <a:pt x="2483" y="5926"/>
                  <a:pt x="6232" y="2150"/>
                  <a:pt x="10823" y="2150"/>
                </a:cubicBezTo>
                <a:cubicBezTo>
                  <a:pt x="15368" y="2150"/>
                  <a:pt x="19117" y="5926"/>
                  <a:pt x="19117" y="10609"/>
                </a:cubicBezTo>
                <a:cubicBezTo>
                  <a:pt x="19117" y="15244"/>
                  <a:pt x="15368" y="19067"/>
                  <a:pt x="10823" y="1906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62"/>
          <p:cNvSpPr/>
          <p:nvPr/>
        </p:nvSpPr>
        <p:spPr>
          <a:xfrm>
            <a:off x="10073927" y="4332347"/>
            <a:ext cx="317412" cy="67656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7336" y="0"/>
                </a:moveTo>
                <a:lnTo>
                  <a:pt x="0" y="0"/>
                </a:lnTo>
                <a:lnTo>
                  <a:pt x="0" y="12999"/>
                </a:lnTo>
                <a:lnTo>
                  <a:pt x="18136" y="21600"/>
                </a:lnTo>
                <a:lnTo>
                  <a:pt x="21600" y="19059"/>
                </a:lnTo>
                <a:lnTo>
                  <a:pt x="7336" y="11142"/>
                </a:lnTo>
                <a:lnTo>
                  <a:pt x="7336" y="0"/>
                </a:ln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63"/>
          <p:cNvSpPr txBox="1">
            <a:spLocks noGrp="1"/>
          </p:cNvSpPr>
          <p:nvPr>
            <p:ph type="title"/>
          </p:nvPr>
        </p:nvSpPr>
        <p:spPr>
          <a:xfrm>
            <a:off x="1003150" y="365125"/>
            <a:ext cx="7851600" cy="102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700" dirty="0"/>
              <a:t>Konkurs ofert – komunikacja</a:t>
            </a:r>
            <a:endParaRPr sz="3700" dirty="0"/>
          </a:p>
        </p:txBody>
      </p:sp>
      <p:sp>
        <p:nvSpPr>
          <p:cNvPr id="641" name="Google Shape;641;p63"/>
          <p:cNvSpPr>
            <a:spLocks noGrp="1"/>
          </p:cNvSpPr>
          <p:nvPr>
            <p:ph type="dgm" idx="2"/>
          </p:nvPr>
        </p:nvSpPr>
        <p:spPr>
          <a:xfrm>
            <a:off x="503250" y="1389025"/>
            <a:ext cx="7811100" cy="502182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❖"/>
            </a:pPr>
            <a:r>
              <a:rPr lang="pl-PL" sz="2000" dirty="0"/>
              <a:t>Proszę sprawdzać na bieżąco komunikaty na stronie internetowej Śląskiego OW NFZ.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400" dirty="0"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❖"/>
            </a:pPr>
            <a:r>
              <a:rPr lang="pl-PL" sz="2000" dirty="0"/>
              <a:t>Proszę sprawdzać na bieżąco skrzynki  pocztowe, podane w ofercie, na które komisja będzie wysyłała zawiadomienia, wezwania itp. obwarowane terminami.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400" dirty="0"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❖"/>
            </a:pPr>
            <a:r>
              <a:rPr lang="pl-PL" sz="2000" dirty="0"/>
              <a:t>Proszę odbierać telefony i faksy (oferta).</a:t>
            </a:r>
            <a:endParaRPr sz="20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400" dirty="0"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❖"/>
            </a:pPr>
            <a:r>
              <a:rPr lang="pl-PL" sz="2000" dirty="0"/>
              <a:t>Proszę przestrzegać terminów wezwań komisji.</a:t>
            </a: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❖"/>
            </a:pPr>
            <a:endParaRPr lang="pl-PL" sz="400" dirty="0"/>
          </a:p>
          <a:p>
            <a:pPr indent="-387350">
              <a:buSzPts val="2500"/>
              <a:buFont typeface="Noto Sans Symbols"/>
              <a:buChar char="❖"/>
            </a:pPr>
            <a:r>
              <a:rPr lang="pl-PL" sz="2000" dirty="0"/>
              <a:t>Proszę należycie przygotować się do weryfikacji </a:t>
            </a:r>
            <a:br>
              <a:rPr lang="pl-PL" sz="2000" dirty="0"/>
            </a:br>
            <a:r>
              <a:rPr lang="pl-PL" sz="2000" dirty="0"/>
              <a:t>(przygotować dokumenty potwierdzające tytuł prawny pomieszczeń, wyposażenia i pojazdów, spełnianie warunków, dokumenty dot. sprzętu, np. paszporty techniczne z ważnymi przeglądami itp.).</a:t>
            </a: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❖"/>
            </a:pPr>
            <a:endParaRPr sz="2000" dirty="0"/>
          </a:p>
        </p:txBody>
      </p:sp>
      <p:sp>
        <p:nvSpPr>
          <p:cNvPr id="642" name="Google Shape;642;p63"/>
          <p:cNvSpPr/>
          <p:nvPr/>
        </p:nvSpPr>
        <p:spPr>
          <a:xfrm>
            <a:off x="9572429" y="1218854"/>
            <a:ext cx="1703224" cy="1308258"/>
          </a:xfrm>
          <a:custGeom>
            <a:avLst/>
            <a:gdLst/>
            <a:ahLst/>
            <a:cxnLst/>
            <a:rect l="l" t="t" r="r" b="b"/>
            <a:pathLst>
              <a:path w="20885" h="21600" extrusionOk="0">
                <a:moveTo>
                  <a:pt x="488" y="2054"/>
                </a:moveTo>
                <a:cubicBezTo>
                  <a:pt x="1286" y="2662"/>
                  <a:pt x="9175" y="9507"/>
                  <a:pt x="9175" y="9507"/>
                </a:cubicBezTo>
                <a:cubicBezTo>
                  <a:pt x="9598" y="10115"/>
                  <a:pt x="10020" y="10115"/>
                  <a:pt x="10490" y="10115"/>
                </a:cubicBezTo>
                <a:cubicBezTo>
                  <a:pt x="10866" y="10115"/>
                  <a:pt x="11288" y="10115"/>
                  <a:pt x="11288" y="9507"/>
                </a:cubicBezTo>
                <a:cubicBezTo>
                  <a:pt x="11664" y="9507"/>
                  <a:pt x="19600" y="2662"/>
                  <a:pt x="20022" y="2054"/>
                </a:cubicBezTo>
                <a:cubicBezTo>
                  <a:pt x="20867" y="1369"/>
                  <a:pt x="21243" y="0"/>
                  <a:pt x="20445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-357" y="0"/>
                  <a:pt x="66" y="1369"/>
                  <a:pt x="488" y="2054"/>
                </a:cubicBezTo>
                <a:close/>
                <a:moveTo>
                  <a:pt x="20445" y="6085"/>
                </a:moveTo>
                <a:cubicBezTo>
                  <a:pt x="20022" y="6085"/>
                  <a:pt x="11664" y="12854"/>
                  <a:pt x="11288" y="13538"/>
                </a:cubicBezTo>
                <a:cubicBezTo>
                  <a:pt x="11288" y="13538"/>
                  <a:pt x="10866" y="13538"/>
                  <a:pt x="10490" y="13538"/>
                </a:cubicBezTo>
                <a:cubicBezTo>
                  <a:pt x="10020" y="13538"/>
                  <a:pt x="9598" y="13538"/>
                  <a:pt x="9175" y="13538"/>
                </a:cubicBezTo>
                <a:cubicBezTo>
                  <a:pt x="8753" y="12854"/>
                  <a:pt x="911" y="6085"/>
                  <a:pt x="488" y="6085"/>
                </a:cubicBezTo>
                <a:cubicBezTo>
                  <a:pt x="66" y="5476"/>
                  <a:pt x="66" y="6085"/>
                  <a:pt x="66" y="6085"/>
                </a:cubicBezTo>
                <a:cubicBezTo>
                  <a:pt x="66" y="6693"/>
                  <a:pt x="66" y="20231"/>
                  <a:pt x="66" y="20231"/>
                </a:cubicBezTo>
                <a:cubicBezTo>
                  <a:pt x="66" y="20915"/>
                  <a:pt x="488" y="21600"/>
                  <a:pt x="1286" y="21600"/>
                </a:cubicBezTo>
                <a:cubicBezTo>
                  <a:pt x="19600" y="21600"/>
                  <a:pt x="19600" y="21600"/>
                  <a:pt x="19600" y="21600"/>
                </a:cubicBezTo>
                <a:cubicBezTo>
                  <a:pt x="20445" y="21600"/>
                  <a:pt x="20867" y="20915"/>
                  <a:pt x="20867" y="20231"/>
                </a:cubicBezTo>
                <a:cubicBezTo>
                  <a:pt x="20867" y="20231"/>
                  <a:pt x="20867" y="6693"/>
                  <a:pt x="20867" y="6085"/>
                </a:cubicBezTo>
                <a:cubicBezTo>
                  <a:pt x="20867" y="6085"/>
                  <a:pt x="20867" y="5476"/>
                  <a:pt x="20445" y="608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63"/>
          <p:cNvSpPr/>
          <p:nvPr/>
        </p:nvSpPr>
        <p:spPr>
          <a:xfrm>
            <a:off x="9572449" y="3268088"/>
            <a:ext cx="1751490" cy="130825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184" y="13378"/>
                </a:moveTo>
                <a:cubicBezTo>
                  <a:pt x="6184" y="6081"/>
                  <a:pt x="6184" y="6081"/>
                  <a:pt x="6184" y="6081"/>
                </a:cubicBezTo>
                <a:cubicBezTo>
                  <a:pt x="2308" y="6081"/>
                  <a:pt x="2308" y="6081"/>
                  <a:pt x="2308" y="6081"/>
                </a:cubicBezTo>
                <a:cubicBezTo>
                  <a:pt x="784" y="6081"/>
                  <a:pt x="0" y="7346"/>
                  <a:pt x="0" y="8659"/>
                </a:cubicBezTo>
                <a:cubicBezTo>
                  <a:pt x="0" y="15519"/>
                  <a:pt x="0" y="15519"/>
                  <a:pt x="0" y="15519"/>
                </a:cubicBezTo>
                <a:cubicBezTo>
                  <a:pt x="0" y="17222"/>
                  <a:pt x="784" y="18146"/>
                  <a:pt x="2308" y="18146"/>
                </a:cubicBezTo>
                <a:cubicBezTo>
                  <a:pt x="3092" y="18146"/>
                  <a:pt x="3092" y="18146"/>
                  <a:pt x="3092" y="18146"/>
                </a:cubicBezTo>
                <a:cubicBezTo>
                  <a:pt x="3092" y="21600"/>
                  <a:pt x="3092" y="21600"/>
                  <a:pt x="3092" y="21600"/>
                </a:cubicBezTo>
                <a:cubicBezTo>
                  <a:pt x="6576" y="18146"/>
                  <a:pt x="6576" y="18146"/>
                  <a:pt x="6576" y="18146"/>
                </a:cubicBezTo>
                <a:cubicBezTo>
                  <a:pt x="11932" y="18146"/>
                  <a:pt x="11932" y="18146"/>
                  <a:pt x="11932" y="18146"/>
                </a:cubicBezTo>
                <a:cubicBezTo>
                  <a:pt x="13152" y="18146"/>
                  <a:pt x="13892" y="17222"/>
                  <a:pt x="13892" y="15519"/>
                </a:cubicBezTo>
                <a:cubicBezTo>
                  <a:pt x="13892" y="13378"/>
                  <a:pt x="13892" y="13378"/>
                  <a:pt x="13892" y="13378"/>
                </a:cubicBezTo>
                <a:lnTo>
                  <a:pt x="6184" y="13378"/>
                </a:lnTo>
                <a:close/>
                <a:moveTo>
                  <a:pt x="19292" y="0"/>
                </a:moveTo>
                <a:cubicBezTo>
                  <a:pt x="9624" y="0"/>
                  <a:pt x="9624" y="0"/>
                  <a:pt x="9624" y="0"/>
                </a:cubicBezTo>
                <a:cubicBezTo>
                  <a:pt x="8492" y="0"/>
                  <a:pt x="7708" y="1314"/>
                  <a:pt x="7708" y="2627"/>
                </a:cubicBezTo>
                <a:cubicBezTo>
                  <a:pt x="7708" y="12065"/>
                  <a:pt x="7708" y="12065"/>
                  <a:pt x="7708" y="12065"/>
                </a:cubicBezTo>
                <a:cubicBezTo>
                  <a:pt x="15068" y="12065"/>
                  <a:pt x="15068" y="12065"/>
                  <a:pt x="15068" y="12065"/>
                </a:cubicBezTo>
                <a:cubicBezTo>
                  <a:pt x="18508" y="15519"/>
                  <a:pt x="18508" y="15519"/>
                  <a:pt x="18508" y="15519"/>
                </a:cubicBezTo>
                <a:cubicBezTo>
                  <a:pt x="18508" y="12065"/>
                  <a:pt x="18508" y="12065"/>
                  <a:pt x="18508" y="12065"/>
                </a:cubicBezTo>
                <a:cubicBezTo>
                  <a:pt x="19292" y="12065"/>
                  <a:pt x="19292" y="12065"/>
                  <a:pt x="19292" y="12065"/>
                </a:cubicBezTo>
                <a:cubicBezTo>
                  <a:pt x="20468" y="12065"/>
                  <a:pt x="21600" y="11238"/>
                  <a:pt x="21600" y="9486"/>
                </a:cubicBezTo>
                <a:cubicBezTo>
                  <a:pt x="21600" y="2627"/>
                  <a:pt x="21600" y="2627"/>
                  <a:pt x="21600" y="2627"/>
                </a:cubicBezTo>
                <a:cubicBezTo>
                  <a:pt x="21600" y="1314"/>
                  <a:pt x="20468" y="0"/>
                  <a:pt x="192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4"/>
          <p:cNvSpPr txBox="1">
            <a:spLocks noGrp="1"/>
          </p:cNvSpPr>
          <p:nvPr>
            <p:ph type="title"/>
          </p:nvPr>
        </p:nvSpPr>
        <p:spPr>
          <a:xfrm>
            <a:off x="1552925" y="365125"/>
            <a:ext cx="7301700" cy="102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300"/>
              <a:t>KONKURS OERT - KOMUNIKACJA</a:t>
            </a:r>
            <a:endParaRPr sz="3300"/>
          </a:p>
        </p:txBody>
      </p:sp>
      <p:sp>
        <p:nvSpPr>
          <p:cNvPr id="649" name="Google Shape;649;p64"/>
          <p:cNvSpPr>
            <a:spLocks noGrp="1"/>
          </p:cNvSpPr>
          <p:nvPr>
            <p:ph type="dgm" idx="2"/>
          </p:nvPr>
        </p:nvSpPr>
        <p:spPr>
          <a:xfrm>
            <a:off x="1149500" y="1668675"/>
            <a:ext cx="6740700" cy="425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b="1" dirty="0"/>
              <a:t>Adres mailowy:</a:t>
            </a:r>
            <a:endParaRPr sz="2300" b="1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dirty="0"/>
              <a:t>NOZ_konkurs@nfz-katowice.pl</a:t>
            </a:r>
            <a:endParaRPr sz="23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4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b="1" dirty="0"/>
              <a:t>Telefon:</a:t>
            </a:r>
            <a:r>
              <a:rPr lang="pl-PL" sz="2300" dirty="0"/>
              <a:t> </a:t>
            </a:r>
            <a:endParaRPr sz="2300" dirty="0"/>
          </a:p>
          <a:p>
            <a:pPr indent="0">
              <a:buNone/>
            </a:pPr>
            <a:r>
              <a:rPr lang="pl-PL" sz="2300" dirty="0"/>
              <a:t>32/ 735 16 51</a:t>
            </a:r>
          </a:p>
          <a:p>
            <a:pPr indent="0">
              <a:buNone/>
            </a:pPr>
            <a:r>
              <a:rPr lang="pl-PL" sz="2300" dirty="0"/>
              <a:t>32/ 735 05 44</a:t>
            </a:r>
            <a:endParaRPr sz="2300" dirty="0"/>
          </a:p>
          <a:p>
            <a:pPr lvl="0" indent="0">
              <a:buNone/>
            </a:pPr>
            <a:r>
              <a:rPr lang="pl-PL" sz="2300" dirty="0"/>
              <a:t>32/ 735 19 87</a:t>
            </a: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400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b="1" dirty="0"/>
              <a:t>Fax: </a:t>
            </a:r>
            <a:endParaRPr sz="2300" b="1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300" dirty="0"/>
              <a:t>32/735 18 09</a:t>
            </a:r>
            <a:endParaRPr sz="2300" dirty="0"/>
          </a:p>
        </p:txBody>
      </p:sp>
      <p:sp>
        <p:nvSpPr>
          <p:cNvPr id="650" name="Google Shape;650;p64"/>
          <p:cNvSpPr/>
          <p:nvPr/>
        </p:nvSpPr>
        <p:spPr>
          <a:xfrm>
            <a:off x="9572429" y="1218854"/>
            <a:ext cx="1703224" cy="1308258"/>
          </a:xfrm>
          <a:custGeom>
            <a:avLst/>
            <a:gdLst/>
            <a:ahLst/>
            <a:cxnLst/>
            <a:rect l="l" t="t" r="r" b="b"/>
            <a:pathLst>
              <a:path w="20885" h="21600" extrusionOk="0">
                <a:moveTo>
                  <a:pt x="488" y="2054"/>
                </a:moveTo>
                <a:cubicBezTo>
                  <a:pt x="1286" y="2662"/>
                  <a:pt x="9175" y="9507"/>
                  <a:pt x="9175" y="9507"/>
                </a:cubicBezTo>
                <a:cubicBezTo>
                  <a:pt x="9598" y="10115"/>
                  <a:pt x="10020" y="10115"/>
                  <a:pt x="10490" y="10115"/>
                </a:cubicBezTo>
                <a:cubicBezTo>
                  <a:pt x="10866" y="10115"/>
                  <a:pt x="11288" y="10115"/>
                  <a:pt x="11288" y="9507"/>
                </a:cubicBezTo>
                <a:cubicBezTo>
                  <a:pt x="11664" y="9507"/>
                  <a:pt x="19600" y="2662"/>
                  <a:pt x="20022" y="2054"/>
                </a:cubicBezTo>
                <a:cubicBezTo>
                  <a:pt x="20867" y="1369"/>
                  <a:pt x="21243" y="0"/>
                  <a:pt x="20445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-357" y="0"/>
                  <a:pt x="66" y="1369"/>
                  <a:pt x="488" y="2054"/>
                </a:cubicBezTo>
                <a:close/>
                <a:moveTo>
                  <a:pt x="20445" y="6085"/>
                </a:moveTo>
                <a:cubicBezTo>
                  <a:pt x="20022" y="6085"/>
                  <a:pt x="11664" y="12854"/>
                  <a:pt x="11288" y="13538"/>
                </a:cubicBezTo>
                <a:cubicBezTo>
                  <a:pt x="11288" y="13538"/>
                  <a:pt x="10866" y="13538"/>
                  <a:pt x="10490" y="13538"/>
                </a:cubicBezTo>
                <a:cubicBezTo>
                  <a:pt x="10020" y="13538"/>
                  <a:pt x="9598" y="13538"/>
                  <a:pt x="9175" y="13538"/>
                </a:cubicBezTo>
                <a:cubicBezTo>
                  <a:pt x="8753" y="12854"/>
                  <a:pt x="911" y="6085"/>
                  <a:pt x="488" y="6085"/>
                </a:cubicBezTo>
                <a:cubicBezTo>
                  <a:pt x="66" y="5476"/>
                  <a:pt x="66" y="6085"/>
                  <a:pt x="66" y="6085"/>
                </a:cubicBezTo>
                <a:cubicBezTo>
                  <a:pt x="66" y="6693"/>
                  <a:pt x="66" y="20231"/>
                  <a:pt x="66" y="20231"/>
                </a:cubicBezTo>
                <a:cubicBezTo>
                  <a:pt x="66" y="20915"/>
                  <a:pt x="488" y="21600"/>
                  <a:pt x="1286" y="21600"/>
                </a:cubicBezTo>
                <a:cubicBezTo>
                  <a:pt x="19600" y="21600"/>
                  <a:pt x="19600" y="21600"/>
                  <a:pt x="19600" y="21600"/>
                </a:cubicBezTo>
                <a:cubicBezTo>
                  <a:pt x="20445" y="21600"/>
                  <a:pt x="20867" y="20915"/>
                  <a:pt x="20867" y="20231"/>
                </a:cubicBezTo>
                <a:cubicBezTo>
                  <a:pt x="20867" y="20231"/>
                  <a:pt x="20867" y="6693"/>
                  <a:pt x="20867" y="6085"/>
                </a:cubicBezTo>
                <a:cubicBezTo>
                  <a:pt x="20867" y="6085"/>
                  <a:pt x="20867" y="5476"/>
                  <a:pt x="20445" y="608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64"/>
          <p:cNvSpPr/>
          <p:nvPr/>
        </p:nvSpPr>
        <p:spPr>
          <a:xfrm>
            <a:off x="9572449" y="3268088"/>
            <a:ext cx="1751490" cy="130825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184" y="13378"/>
                </a:moveTo>
                <a:cubicBezTo>
                  <a:pt x="6184" y="6081"/>
                  <a:pt x="6184" y="6081"/>
                  <a:pt x="6184" y="6081"/>
                </a:cubicBezTo>
                <a:cubicBezTo>
                  <a:pt x="2308" y="6081"/>
                  <a:pt x="2308" y="6081"/>
                  <a:pt x="2308" y="6081"/>
                </a:cubicBezTo>
                <a:cubicBezTo>
                  <a:pt x="784" y="6081"/>
                  <a:pt x="0" y="7346"/>
                  <a:pt x="0" y="8659"/>
                </a:cubicBezTo>
                <a:cubicBezTo>
                  <a:pt x="0" y="15519"/>
                  <a:pt x="0" y="15519"/>
                  <a:pt x="0" y="15519"/>
                </a:cubicBezTo>
                <a:cubicBezTo>
                  <a:pt x="0" y="17222"/>
                  <a:pt x="784" y="18146"/>
                  <a:pt x="2308" y="18146"/>
                </a:cubicBezTo>
                <a:cubicBezTo>
                  <a:pt x="3092" y="18146"/>
                  <a:pt x="3092" y="18146"/>
                  <a:pt x="3092" y="18146"/>
                </a:cubicBezTo>
                <a:cubicBezTo>
                  <a:pt x="3092" y="21600"/>
                  <a:pt x="3092" y="21600"/>
                  <a:pt x="3092" y="21600"/>
                </a:cubicBezTo>
                <a:cubicBezTo>
                  <a:pt x="6576" y="18146"/>
                  <a:pt x="6576" y="18146"/>
                  <a:pt x="6576" y="18146"/>
                </a:cubicBezTo>
                <a:cubicBezTo>
                  <a:pt x="11932" y="18146"/>
                  <a:pt x="11932" y="18146"/>
                  <a:pt x="11932" y="18146"/>
                </a:cubicBezTo>
                <a:cubicBezTo>
                  <a:pt x="13152" y="18146"/>
                  <a:pt x="13892" y="17222"/>
                  <a:pt x="13892" y="15519"/>
                </a:cubicBezTo>
                <a:cubicBezTo>
                  <a:pt x="13892" y="13378"/>
                  <a:pt x="13892" y="13378"/>
                  <a:pt x="13892" y="13378"/>
                </a:cubicBezTo>
                <a:lnTo>
                  <a:pt x="6184" y="13378"/>
                </a:lnTo>
                <a:close/>
                <a:moveTo>
                  <a:pt x="19292" y="0"/>
                </a:moveTo>
                <a:cubicBezTo>
                  <a:pt x="9624" y="0"/>
                  <a:pt x="9624" y="0"/>
                  <a:pt x="9624" y="0"/>
                </a:cubicBezTo>
                <a:cubicBezTo>
                  <a:pt x="8492" y="0"/>
                  <a:pt x="7708" y="1314"/>
                  <a:pt x="7708" y="2627"/>
                </a:cubicBezTo>
                <a:cubicBezTo>
                  <a:pt x="7708" y="12065"/>
                  <a:pt x="7708" y="12065"/>
                  <a:pt x="7708" y="12065"/>
                </a:cubicBezTo>
                <a:cubicBezTo>
                  <a:pt x="15068" y="12065"/>
                  <a:pt x="15068" y="12065"/>
                  <a:pt x="15068" y="12065"/>
                </a:cubicBezTo>
                <a:cubicBezTo>
                  <a:pt x="18508" y="15519"/>
                  <a:pt x="18508" y="15519"/>
                  <a:pt x="18508" y="15519"/>
                </a:cubicBezTo>
                <a:cubicBezTo>
                  <a:pt x="18508" y="12065"/>
                  <a:pt x="18508" y="12065"/>
                  <a:pt x="18508" y="12065"/>
                </a:cubicBezTo>
                <a:cubicBezTo>
                  <a:pt x="19292" y="12065"/>
                  <a:pt x="19292" y="12065"/>
                  <a:pt x="19292" y="12065"/>
                </a:cubicBezTo>
                <a:cubicBezTo>
                  <a:pt x="20468" y="12065"/>
                  <a:pt x="21600" y="11238"/>
                  <a:pt x="21600" y="9486"/>
                </a:cubicBezTo>
                <a:cubicBezTo>
                  <a:pt x="21600" y="2627"/>
                  <a:pt x="21600" y="2627"/>
                  <a:pt x="21600" y="2627"/>
                </a:cubicBezTo>
                <a:cubicBezTo>
                  <a:pt x="21600" y="1314"/>
                  <a:pt x="20468" y="0"/>
                  <a:pt x="192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64"/>
          <p:cNvSpPr/>
          <p:nvPr/>
        </p:nvSpPr>
        <p:spPr>
          <a:xfrm>
            <a:off x="698546" y="1797626"/>
            <a:ext cx="642214" cy="575208"/>
          </a:xfrm>
          <a:custGeom>
            <a:avLst/>
            <a:gdLst/>
            <a:ahLst/>
            <a:cxnLst/>
            <a:rect l="l" t="t" r="r" b="b"/>
            <a:pathLst>
              <a:path w="20885" h="21600" extrusionOk="0">
                <a:moveTo>
                  <a:pt x="488" y="2054"/>
                </a:moveTo>
                <a:cubicBezTo>
                  <a:pt x="1286" y="2662"/>
                  <a:pt x="9175" y="9507"/>
                  <a:pt x="9175" y="9507"/>
                </a:cubicBezTo>
                <a:cubicBezTo>
                  <a:pt x="9598" y="10115"/>
                  <a:pt x="10020" y="10115"/>
                  <a:pt x="10490" y="10115"/>
                </a:cubicBezTo>
                <a:cubicBezTo>
                  <a:pt x="10866" y="10115"/>
                  <a:pt x="11288" y="10115"/>
                  <a:pt x="11288" y="9507"/>
                </a:cubicBezTo>
                <a:cubicBezTo>
                  <a:pt x="11664" y="9507"/>
                  <a:pt x="19600" y="2662"/>
                  <a:pt x="20022" y="2054"/>
                </a:cubicBezTo>
                <a:cubicBezTo>
                  <a:pt x="20867" y="1369"/>
                  <a:pt x="21243" y="0"/>
                  <a:pt x="20445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-357" y="0"/>
                  <a:pt x="66" y="1369"/>
                  <a:pt x="488" y="2054"/>
                </a:cubicBezTo>
                <a:close/>
                <a:moveTo>
                  <a:pt x="20445" y="6085"/>
                </a:moveTo>
                <a:cubicBezTo>
                  <a:pt x="20022" y="6085"/>
                  <a:pt x="11664" y="12854"/>
                  <a:pt x="11288" y="13538"/>
                </a:cubicBezTo>
                <a:cubicBezTo>
                  <a:pt x="11288" y="13538"/>
                  <a:pt x="10866" y="13538"/>
                  <a:pt x="10490" y="13538"/>
                </a:cubicBezTo>
                <a:cubicBezTo>
                  <a:pt x="10020" y="13538"/>
                  <a:pt x="9598" y="13538"/>
                  <a:pt x="9175" y="13538"/>
                </a:cubicBezTo>
                <a:cubicBezTo>
                  <a:pt x="8753" y="12854"/>
                  <a:pt x="911" y="6085"/>
                  <a:pt x="488" y="6085"/>
                </a:cubicBezTo>
                <a:cubicBezTo>
                  <a:pt x="66" y="5476"/>
                  <a:pt x="66" y="6085"/>
                  <a:pt x="66" y="6085"/>
                </a:cubicBezTo>
                <a:cubicBezTo>
                  <a:pt x="66" y="6693"/>
                  <a:pt x="66" y="20231"/>
                  <a:pt x="66" y="20231"/>
                </a:cubicBezTo>
                <a:cubicBezTo>
                  <a:pt x="66" y="20915"/>
                  <a:pt x="488" y="21600"/>
                  <a:pt x="1286" y="21600"/>
                </a:cubicBezTo>
                <a:cubicBezTo>
                  <a:pt x="19600" y="21600"/>
                  <a:pt x="19600" y="21600"/>
                  <a:pt x="19600" y="21600"/>
                </a:cubicBezTo>
                <a:cubicBezTo>
                  <a:pt x="20445" y="21600"/>
                  <a:pt x="20867" y="20915"/>
                  <a:pt x="20867" y="20231"/>
                </a:cubicBezTo>
                <a:cubicBezTo>
                  <a:pt x="20867" y="20231"/>
                  <a:pt x="20867" y="6693"/>
                  <a:pt x="20867" y="6085"/>
                </a:cubicBezTo>
                <a:cubicBezTo>
                  <a:pt x="20867" y="6085"/>
                  <a:pt x="20867" y="5476"/>
                  <a:pt x="20445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64"/>
          <p:cNvSpPr/>
          <p:nvPr/>
        </p:nvSpPr>
        <p:spPr>
          <a:xfrm>
            <a:off x="819950" y="2980374"/>
            <a:ext cx="520805" cy="575237"/>
          </a:xfrm>
          <a:custGeom>
            <a:avLst/>
            <a:gdLst/>
            <a:ahLst/>
            <a:cxnLst/>
            <a:rect l="l" t="t" r="r" b="b"/>
            <a:pathLst>
              <a:path w="19273" h="19365" extrusionOk="0">
                <a:moveTo>
                  <a:pt x="11045" y="11319"/>
                </a:moveTo>
                <a:cubicBezTo>
                  <a:pt x="9338" y="13030"/>
                  <a:pt x="7144" y="14740"/>
                  <a:pt x="6315" y="13909"/>
                </a:cubicBezTo>
                <a:cubicBezTo>
                  <a:pt x="4999" y="12590"/>
                  <a:pt x="4121" y="11710"/>
                  <a:pt x="1537" y="13909"/>
                </a:cubicBezTo>
                <a:cubicBezTo>
                  <a:pt x="-1486" y="16060"/>
                  <a:pt x="659" y="17770"/>
                  <a:pt x="1976" y="18650"/>
                </a:cubicBezTo>
                <a:cubicBezTo>
                  <a:pt x="3244" y="20360"/>
                  <a:pt x="8461" y="19089"/>
                  <a:pt x="13629" y="13909"/>
                </a:cubicBezTo>
                <a:cubicBezTo>
                  <a:pt x="18798" y="8729"/>
                  <a:pt x="20114" y="3500"/>
                  <a:pt x="18798" y="1741"/>
                </a:cubicBezTo>
                <a:cubicBezTo>
                  <a:pt x="17530" y="470"/>
                  <a:pt x="16213" y="-1240"/>
                  <a:pt x="14068" y="1350"/>
                </a:cubicBezTo>
                <a:cubicBezTo>
                  <a:pt x="11923" y="3940"/>
                  <a:pt x="12800" y="4771"/>
                  <a:pt x="14068" y="6139"/>
                </a:cubicBezTo>
                <a:cubicBezTo>
                  <a:pt x="14946" y="6921"/>
                  <a:pt x="13239" y="9120"/>
                  <a:pt x="11045" y="1131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64"/>
          <p:cNvSpPr/>
          <p:nvPr/>
        </p:nvSpPr>
        <p:spPr>
          <a:xfrm>
            <a:off x="904725" y="5048626"/>
            <a:ext cx="520831" cy="575224"/>
          </a:xfrm>
          <a:custGeom>
            <a:avLst/>
            <a:gdLst/>
            <a:ahLst/>
            <a:cxnLst/>
            <a:rect l="l" t="t" r="r" b="b"/>
            <a:pathLst>
              <a:path w="20852" h="21356" extrusionOk="0">
                <a:moveTo>
                  <a:pt x="5262" y="21356"/>
                </a:moveTo>
                <a:cubicBezTo>
                  <a:pt x="4042" y="21356"/>
                  <a:pt x="2460" y="20530"/>
                  <a:pt x="1647" y="19748"/>
                </a:cubicBezTo>
                <a:cubicBezTo>
                  <a:pt x="-341" y="17836"/>
                  <a:pt x="-748" y="14402"/>
                  <a:pt x="1647" y="12099"/>
                </a:cubicBezTo>
                <a:cubicBezTo>
                  <a:pt x="3274" y="10534"/>
                  <a:pt x="9645" y="4363"/>
                  <a:pt x="12854" y="1277"/>
                </a:cubicBezTo>
                <a:cubicBezTo>
                  <a:pt x="14074" y="147"/>
                  <a:pt x="15655" y="-244"/>
                  <a:pt x="16875" y="147"/>
                </a:cubicBezTo>
                <a:cubicBezTo>
                  <a:pt x="18050" y="538"/>
                  <a:pt x="19270" y="1668"/>
                  <a:pt x="19677" y="2842"/>
                </a:cubicBezTo>
                <a:cubicBezTo>
                  <a:pt x="20084" y="3972"/>
                  <a:pt x="19677" y="5536"/>
                  <a:pt x="18457" y="6666"/>
                </a:cubicBezTo>
                <a:cubicBezTo>
                  <a:pt x="8064" y="16706"/>
                  <a:pt x="8064" y="16706"/>
                  <a:pt x="8064" y="16706"/>
                </a:cubicBezTo>
                <a:cubicBezTo>
                  <a:pt x="7250" y="17445"/>
                  <a:pt x="6437" y="17836"/>
                  <a:pt x="6030" y="17836"/>
                </a:cubicBezTo>
                <a:cubicBezTo>
                  <a:pt x="5262" y="17836"/>
                  <a:pt x="4449" y="17836"/>
                  <a:pt x="4042" y="17097"/>
                </a:cubicBezTo>
                <a:cubicBezTo>
                  <a:pt x="3274" y="16315"/>
                  <a:pt x="3274" y="15141"/>
                  <a:pt x="4449" y="13620"/>
                </a:cubicBezTo>
                <a:cubicBezTo>
                  <a:pt x="12085" y="6275"/>
                  <a:pt x="12085" y="6275"/>
                  <a:pt x="12085" y="6275"/>
                </a:cubicBezTo>
                <a:cubicBezTo>
                  <a:pt x="12492" y="6275"/>
                  <a:pt x="12854" y="6275"/>
                  <a:pt x="13215" y="6275"/>
                </a:cubicBezTo>
                <a:cubicBezTo>
                  <a:pt x="13215" y="6666"/>
                  <a:pt x="13215" y="7057"/>
                  <a:pt x="13215" y="7492"/>
                </a:cubicBezTo>
                <a:cubicBezTo>
                  <a:pt x="5669" y="14750"/>
                  <a:pt x="5669" y="14750"/>
                  <a:pt x="5669" y="14750"/>
                </a:cubicBezTo>
                <a:cubicBezTo>
                  <a:pt x="4855" y="15141"/>
                  <a:pt x="4855" y="15923"/>
                  <a:pt x="5262" y="16315"/>
                </a:cubicBezTo>
                <a:lnTo>
                  <a:pt x="5669" y="16315"/>
                </a:lnTo>
                <a:cubicBezTo>
                  <a:pt x="6030" y="16315"/>
                  <a:pt x="6437" y="15923"/>
                  <a:pt x="6844" y="15923"/>
                </a:cubicBezTo>
                <a:cubicBezTo>
                  <a:pt x="17282" y="5536"/>
                  <a:pt x="17282" y="5536"/>
                  <a:pt x="17282" y="5536"/>
                </a:cubicBezTo>
                <a:cubicBezTo>
                  <a:pt x="18050" y="4754"/>
                  <a:pt x="18457" y="3972"/>
                  <a:pt x="18050" y="3233"/>
                </a:cubicBezTo>
                <a:cubicBezTo>
                  <a:pt x="18050" y="2451"/>
                  <a:pt x="17282" y="1668"/>
                  <a:pt x="16469" y="1668"/>
                </a:cubicBezTo>
                <a:cubicBezTo>
                  <a:pt x="15655" y="1277"/>
                  <a:pt x="14887" y="1668"/>
                  <a:pt x="14074" y="2451"/>
                </a:cubicBezTo>
                <a:cubicBezTo>
                  <a:pt x="10820" y="5536"/>
                  <a:pt x="4449" y="11708"/>
                  <a:pt x="2867" y="12838"/>
                </a:cubicBezTo>
                <a:cubicBezTo>
                  <a:pt x="879" y="15141"/>
                  <a:pt x="1240" y="17445"/>
                  <a:pt x="2867" y="18618"/>
                </a:cubicBezTo>
                <a:cubicBezTo>
                  <a:pt x="4042" y="19748"/>
                  <a:pt x="6437" y="20530"/>
                  <a:pt x="8425" y="18227"/>
                </a:cubicBezTo>
                <a:cubicBezTo>
                  <a:pt x="19677" y="7840"/>
                  <a:pt x="19677" y="7840"/>
                  <a:pt x="19677" y="7840"/>
                </a:cubicBezTo>
                <a:cubicBezTo>
                  <a:pt x="20084" y="7492"/>
                  <a:pt x="20445" y="7492"/>
                  <a:pt x="20852" y="7840"/>
                </a:cubicBezTo>
                <a:lnTo>
                  <a:pt x="20852" y="8579"/>
                </a:lnTo>
                <a:cubicBezTo>
                  <a:pt x="9645" y="19400"/>
                  <a:pt x="9645" y="19400"/>
                  <a:pt x="9645" y="19400"/>
                </a:cubicBezTo>
                <a:cubicBezTo>
                  <a:pt x="8425" y="20530"/>
                  <a:pt x="6844" y="21356"/>
                  <a:pt x="5262" y="21356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65"/>
          <p:cNvSpPr txBox="1">
            <a:spLocks noGrp="1"/>
          </p:cNvSpPr>
          <p:nvPr>
            <p:ph type="body" idx="1"/>
          </p:nvPr>
        </p:nvSpPr>
        <p:spPr>
          <a:xfrm>
            <a:off x="4581181" y="3012490"/>
            <a:ext cx="6235200" cy="897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/>
              <a:t>Dziękujemy za uwagę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5;p29"/>
          <p:cNvSpPr/>
          <p:nvPr/>
        </p:nvSpPr>
        <p:spPr>
          <a:xfrm>
            <a:off x="607674" y="157818"/>
            <a:ext cx="8360479" cy="941221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86;p29"/>
          <p:cNvSpPr txBox="1">
            <a:spLocks noGrp="1"/>
          </p:cNvSpPr>
          <p:nvPr>
            <p:ph type="title"/>
          </p:nvPr>
        </p:nvSpPr>
        <p:spPr>
          <a:xfrm>
            <a:off x="607668" y="131568"/>
            <a:ext cx="6865793" cy="967471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710" dirty="0">
                <a:solidFill>
                  <a:schemeClr val="accent1"/>
                </a:solidFill>
              </a:rPr>
              <a:t>Prawidłowe przygotowanie oferty</a:t>
            </a:r>
            <a:endParaRPr sz="2710" dirty="0">
              <a:solidFill>
                <a:schemeClr val="accent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03385" y="2321169"/>
            <a:ext cx="4264269" cy="180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8" name="Google Shape;277;p28"/>
          <p:cNvSpPr>
            <a:spLocks noGrp="1"/>
          </p:cNvSpPr>
          <p:nvPr>
            <p:ph type="dgm" idx="2"/>
          </p:nvPr>
        </p:nvSpPr>
        <p:spPr>
          <a:xfrm>
            <a:off x="607668" y="1125288"/>
            <a:ext cx="8545124" cy="503291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Przygotowanie potencjału świadczeniodawcy (świadczeniodawca - Portal Potencjału)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Przygotowanie umów podwykonawstwa (podwykonawca – Portal Potencjału)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Przygotowanie profilu ofertowego (świadczeniodawca – Portal Potencjału)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Przygotowanie Formularza ofertowego (świadczeniodawca – aplikacja ofertowanie)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PROGRAM OFERTOWANIE – wersja 13.86.1202 z dnia 02.12.2022 r.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sz="1800" dirty="0"/>
              <a:t>Przygotowanie dokumentacji formalno-prawnej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endParaRPr lang="pl-PL" sz="1800" dirty="0"/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pl-PL" altLang="pl-PL" sz="1800" b="1" dirty="0"/>
              <a:t>POTENCJAŁ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altLang="pl-PL" sz="1800" dirty="0"/>
              <a:t>Personel udzielający świadczeń opieki zdrowotnej (wymagany i dodatkowo oceniany, kompetencje)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altLang="pl-PL" sz="1800" dirty="0"/>
              <a:t>Zasoby własne (sprzęt, pomieszczenia) 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altLang="pl-PL" sz="1800" dirty="0"/>
              <a:t>Dostępność personelu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(średniotygodniowy wymiar zatrudnienia)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altLang="pl-PL" sz="1800" dirty="0"/>
              <a:t>Dostępność komórki organizacyjnej 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r>
              <a:rPr lang="pl-PL" altLang="pl-PL" sz="1800" dirty="0"/>
              <a:t>Umowy podwykonawstwa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FontTx/>
              <a:buChar char="•"/>
              <a:defRPr/>
            </a:pPr>
            <a:endParaRPr lang="pl-PL" altLang="pl-PL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Pct val="75000"/>
              <a:buNone/>
              <a:defRPr/>
            </a:pPr>
            <a:r>
              <a:rPr lang="pl-PL" altLang="pl-PL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Ważne – odpowiednio wcześnie wygenerować profil ofertowy oraz formularz ofertowy !!!</a:t>
            </a:r>
          </a:p>
          <a:p>
            <a:pPr marL="285750" indent="-285750">
              <a:buClr>
                <a:schemeClr val="lt2"/>
              </a:buClr>
              <a:buSzPts val="1100"/>
            </a:pPr>
            <a:endParaRPr lang="pl-PL" sz="1800" dirty="0"/>
          </a:p>
        </p:txBody>
      </p:sp>
      <p:sp>
        <p:nvSpPr>
          <p:cNvPr id="9" name="Google Shape;213;p23"/>
          <p:cNvSpPr/>
          <p:nvPr/>
        </p:nvSpPr>
        <p:spPr>
          <a:xfrm>
            <a:off x="9504486" y="2526065"/>
            <a:ext cx="2097053" cy="27202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463" y="9009"/>
                </a:moveTo>
                <a:lnTo>
                  <a:pt x="12108" y="8935"/>
                </a:lnTo>
                <a:lnTo>
                  <a:pt x="11798" y="8862"/>
                </a:lnTo>
                <a:lnTo>
                  <a:pt x="11532" y="8751"/>
                </a:lnTo>
                <a:lnTo>
                  <a:pt x="11310" y="8603"/>
                </a:lnTo>
                <a:lnTo>
                  <a:pt x="11088" y="8382"/>
                </a:lnTo>
                <a:lnTo>
                  <a:pt x="10911" y="8160"/>
                </a:lnTo>
                <a:lnTo>
                  <a:pt x="10822" y="7902"/>
                </a:lnTo>
                <a:lnTo>
                  <a:pt x="10822" y="0"/>
                </a:lnTo>
                <a:lnTo>
                  <a:pt x="1641" y="0"/>
                </a:lnTo>
                <a:lnTo>
                  <a:pt x="1286" y="37"/>
                </a:lnTo>
                <a:lnTo>
                  <a:pt x="1020" y="111"/>
                </a:lnTo>
                <a:lnTo>
                  <a:pt x="710" y="222"/>
                </a:lnTo>
                <a:lnTo>
                  <a:pt x="488" y="369"/>
                </a:lnTo>
                <a:lnTo>
                  <a:pt x="310" y="628"/>
                </a:lnTo>
                <a:lnTo>
                  <a:pt x="133" y="812"/>
                </a:lnTo>
                <a:lnTo>
                  <a:pt x="44" y="1108"/>
                </a:lnTo>
                <a:lnTo>
                  <a:pt x="0" y="1329"/>
                </a:lnTo>
                <a:lnTo>
                  <a:pt x="0" y="20234"/>
                </a:lnTo>
                <a:lnTo>
                  <a:pt x="44" y="20529"/>
                </a:lnTo>
                <a:lnTo>
                  <a:pt x="133" y="20751"/>
                </a:lnTo>
                <a:lnTo>
                  <a:pt x="310" y="21009"/>
                </a:lnTo>
                <a:lnTo>
                  <a:pt x="488" y="21194"/>
                </a:lnTo>
                <a:lnTo>
                  <a:pt x="710" y="21342"/>
                </a:lnTo>
                <a:lnTo>
                  <a:pt x="1020" y="21452"/>
                </a:lnTo>
                <a:lnTo>
                  <a:pt x="1286" y="21563"/>
                </a:lnTo>
                <a:lnTo>
                  <a:pt x="1641" y="21600"/>
                </a:lnTo>
                <a:lnTo>
                  <a:pt x="19959" y="21600"/>
                </a:lnTo>
                <a:lnTo>
                  <a:pt x="20314" y="21563"/>
                </a:lnTo>
                <a:lnTo>
                  <a:pt x="20580" y="21452"/>
                </a:lnTo>
                <a:lnTo>
                  <a:pt x="20890" y="21342"/>
                </a:lnTo>
                <a:lnTo>
                  <a:pt x="21112" y="21194"/>
                </a:lnTo>
                <a:lnTo>
                  <a:pt x="21378" y="21009"/>
                </a:lnTo>
                <a:lnTo>
                  <a:pt x="21511" y="20751"/>
                </a:lnTo>
                <a:lnTo>
                  <a:pt x="21600" y="20529"/>
                </a:lnTo>
                <a:lnTo>
                  <a:pt x="21600" y="9009"/>
                </a:lnTo>
                <a:lnTo>
                  <a:pt x="12463" y="9009"/>
                </a:lnTo>
                <a:close/>
                <a:moveTo>
                  <a:pt x="17298" y="17538"/>
                </a:moveTo>
                <a:lnTo>
                  <a:pt x="17253" y="17723"/>
                </a:lnTo>
                <a:lnTo>
                  <a:pt x="17165" y="17834"/>
                </a:lnTo>
                <a:lnTo>
                  <a:pt x="16943" y="17945"/>
                </a:lnTo>
                <a:lnTo>
                  <a:pt x="4657" y="17945"/>
                </a:lnTo>
                <a:lnTo>
                  <a:pt x="4524" y="17834"/>
                </a:lnTo>
                <a:lnTo>
                  <a:pt x="4347" y="17723"/>
                </a:lnTo>
                <a:lnTo>
                  <a:pt x="4302" y="17538"/>
                </a:lnTo>
                <a:lnTo>
                  <a:pt x="4302" y="16652"/>
                </a:lnTo>
                <a:lnTo>
                  <a:pt x="4347" y="16431"/>
                </a:lnTo>
                <a:lnTo>
                  <a:pt x="4524" y="16320"/>
                </a:lnTo>
                <a:lnTo>
                  <a:pt x="4657" y="16209"/>
                </a:lnTo>
                <a:lnTo>
                  <a:pt x="4879" y="16172"/>
                </a:lnTo>
                <a:lnTo>
                  <a:pt x="16766" y="16172"/>
                </a:lnTo>
                <a:lnTo>
                  <a:pt x="16943" y="16209"/>
                </a:lnTo>
                <a:lnTo>
                  <a:pt x="17165" y="16320"/>
                </a:lnTo>
                <a:lnTo>
                  <a:pt x="17253" y="16431"/>
                </a:lnTo>
                <a:lnTo>
                  <a:pt x="17298" y="16652"/>
                </a:lnTo>
                <a:lnTo>
                  <a:pt x="17298" y="17538"/>
                </a:lnTo>
                <a:close/>
                <a:moveTo>
                  <a:pt x="17298" y="13920"/>
                </a:moveTo>
                <a:lnTo>
                  <a:pt x="17253" y="14105"/>
                </a:lnTo>
                <a:lnTo>
                  <a:pt x="17165" y="14252"/>
                </a:lnTo>
                <a:lnTo>
                  <a:pt x="16943" y="14326"/>
                </a:lnTo>
                <a:lnTo>
                  <a:pt x="16766" y="14363"/>
                </a:lnTo>
                <a:lnTo>
                  <a:pt x="4879" y="14363"/>
                </a:lnTo>
                <a:lnTo>
                  <a:pt x="4657" y="14326"/>
                </a:lnTo>
                <a:lnTo>
                  <a:pt x="4524" y="14252"/>
                </a:lnTo>
                <a:lnTo>
                  <a:pt x="4347" y="14105"/>
                </a:lnTo>
                <a:lnTo>
                  <a:pt x="4302" y="13920"/>
                </a:lnTo>
                <a:lnTo>
                  <a:pt x="4302" y="13034"/>
                </a:lnTo>
                <a:lnTo>
                  <a:pt x="4347" y="12849"/>
                </a:lnTo>
                <a:lnTo>
                  <a:pt x="4524" y="12702"/>
                </a:lnTo>
                <a:lnTo>
                  <a:pt x="4657" y="12628"/>
                </a:lnTo>
                <a:lnTo>
                  <a:pt x="4879" y="12591"/>
                </a:lnTo>
                <a:lnTo>
                  <a:pt x="16766" y="12591"/>
                </a:lnTo>
                <a:lnTo>
                  <a:pt x="16943" y="12628"/>
                </a:lnTo>
                <a:lnTo>
                  <a:pt x="17165" y="12702"/>
                </a:lnTo>
                <a:lnTo>
                  <a:pt x="17253" y="12849"/>
                </a:lnTo>
                <a:lnTo>
                  <a:pt x="17298" y="13034"/>
                </a:lnTo>
                <a:lnTo>
                  <a:pt x="17298" y="1392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14;p23"/>
          <p:cNvSpPr/>
          <p:nvPr/>
        </p:nvSpPr>
        <p:spPr>
          <a:xfrm>
            <a:off x="10760048" y="2526065"/>
            <a:ext cx="841508" cy="9069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802" y="15892"/>
                </a:moveTo>
                <a:lnTo>
                  <a:pt x="5036" y="2126"/>
                </a:lnTo>
                <a:lnTo>
                  <a:pt x="4477" y="1679"/>
                </a:lnTo>
                <a:lnTo>
                  <a:pt x="3805" y="1343"/>
                </a:lnTo>
                <a:lnTo>
                  <a:pt x="3134" y="895"/>
                </a:lnTo>
                <a:lnTo>
                  <a:pt x="1679" y="336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264" y="19921"/>
                </a:lnTo>
                <a:lnTo>
                  <a:pt x="20593" y="18466"/>
                </a:lnTo>
                <a:lnTo>
                  <a:pt x="20257" y="17683"/>
                </a:lnTo>
                <a:lnTo>
                  <a:pt x="19362" y="16564"/>
                </a:lnTo>
                <a:lnTo>
                  <a:pt x="18802" y="15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2120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7"/>
          <p:cNvSpPr txBox="1">
            <a:spLocks noGrp="1"/>
          </p:cNvSpPr>
          <p:nvPr>
            <p:ph type="title"/>
          </p:nvPr>
        </p:nvSpPr>
        <p:spPr>
          <a:xfrm>
            <a:off x="491375" y="723425"/>
            <a:ext cx="9373800" cy="1851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90"/>
              <a:buFont typeface="Arial"/>
              <a:buNone/>
            </a:pPr>
            <a:r>
              <a:rPr lang="pl-PL" sz="2410" u="sng" dirty="0"/>
              <a:t>OFERTA W FORMIE PISEMNEJ OBEJMUJE:</a:t>
            </a:r>
            <a:endParaRPr sz="2410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90"/>
              <a:buFont typeface="Arial"/>
              <a:buNone/>
            </a:pPr>
            <a:endParaRPr sz="2310" dirty="0"/>
          </a:p>
          <a:p>
            <a:pPr marL="457200" lvl="0" indent="-37528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10"/>
              <a:buAutoNum type="arabicPeriod"/>
            </a:pPr>
            <a:r>
              <a:rPr lang="pl-PL" sz="2310" dirty="0"/>
              <a:t>wydruk formularza ofertowego zgodny z jego postacią elektroniczną (płyta CD wraz z opisem),</a:t>
            </a:r>
            <a:endParaRPr sz="2310" dirty="0"/>
          </a:p>
          <a:p>
            <a:pPr marL="914400" lvl="0" indent="-4572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2310" dirty="0"/>
          </a:p>
          <a:p>
            <a:pPr marL="457200" lvl="0" indent="-37528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10"/>
              <a:buAutoNum type="arabicPeriod"/>
            </a:pPr>
            <a:r>
              <a:rPr lang="pl-PL" sz="2310" dirty="0"/>
              <a:t>dokumenty i oświadczenia wymienione w § 14  Zarządzenia Prezesa NFZ nr 18/2017/DSOZ z dnia 14 marca 2017 r. (ze zm.)</a:t>
            </a:r>
            <a:endParaRPr sz="2310" dirty="0"/>
          </a:p>
        </p:txBody>
      </p:sp>
      <p:sp>
        <p:nvSpPr>
          <p:cNvPr id="260" name="Google Shape;260;p27"/>
          <p:cNvSpPr>
            <a:spLocks noGrp="1"/>
          </p:cNvSpPr>
          <p:nvPr>
            <p:ph type="dgm" idx="2"/>
          </p:nvPr>
        </p:nvSpPr>
        <p:spPr>
          <a:xfrm>
            <a:off x="503250" y="3491700"/>
            <a:ext cx="9373800" cy="2475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400" dirty="0"/>
              <a:t>Formularz ofertowy przygotowuje się w formie elektronicznej przy użyciu aplikacji ofertowej w sposób określony w regulaminie technicznym przygotowania oferty.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400" dirty="0"/>
              <a:t>W formie wydruku stanowi on wersję pisemną formularza ofertowego.</a:t>
            </a:r>
            <a:endParaRPr sz="24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1" name="Google Shape;261;p27"/>
          <p:cNvSpPr/>
          <p:nvPr/>
        </p:nvSpPr>
        <p:spPr>
          <a:xfrm>
            <a:off x="10318981" y="3590590"/>
            <a:ext cx="942462" cy="64044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418" y="21600"/>
                </a:moveTo>
                <a:lnTo>
                  <a:pt x="19101" y="21600"/>
                </a:lnTo>
                <a:lnTo>
                  <a:pt x="19384" y="21545"/>
                </a:lnTo>
                <a:lnTo>
                  <a:pt x="19625" y="21489"/>
                </a:lnTo>
                <a:lnTo>
                  <a:pt x="19827" y="21434"/>
                </a:lnTo>
                <a:lnTo>
                  <a:pt x="20069" y="21323"/>
                </a:lnTo>
                <a:lnTo>
                  <a:pt x="20270" y="21212"/>
                </a:lnTo>
                <a:lnTo>
                  <a:pt x="20512" y="20991"/>
                </a:lnTo>
                <a:lnTo>
                  <a:pt x="20673" y="20825"/>
                </a:lnTo>
                <a:lnTo>
                  <a:pt x="21036" y="20326"/>
                </a:lnTo>
                <a:lnTo>
                  <a:pt x="21197" y="20049"/>
                </a:lnTo>
                <a:lnTo>
                  <a:pt x="21399" y="19495"/>
                </a:lnTo>
                <a:lnTo>
                  <a:pt x="21479" y="19218"/>
                </a:lnTo>
                <a:lnTo>
                  <a:pt x="21560" y="18831"/>
                </a:lnTo>
                <a:lnTo>
                  <a:pt x="21600" y="18554"/>
                </a:lnTo>
                <a:lnTo>
                  <a:pt x="21600" y="2991"/>
                </a:lnTo>
                <a:lnTo>
                  <a:pt x="21560" y="2714"/>
                </a:lnTo>
                <a:lnTo>
                  <a:pt x="21479" y="2437"/>
                </a:lnTo>
                <a:lnTo>
                  <a:pt x="21399" y="2105"/>
                </a:lnTo>
                <a:lnTo>
                  <a:pt x="21278" y="1828"/>
                </a:lnTo>
                <a:lnTo>
                  <a:pt x="21197" y="1495"/>
                </a:lnTo>
                <a:lnTo>
                  <a:pt x="20834" y="997"/>
                </a:lnTo>
                <a:lnTo>
                  <a:pt x="20673" y="720"/>
                </a:lnTo>
                <a:lnTo>
                  <a:pt x="20512" y="554"/>
                </a:lnTo>
                <a:lnTo>
                  <a:pt x="20270" y="388"/>
                </a:lnTo>
                <a:lnTo>
                  <a:pt x="20069" y="277"/>
                </a:lnTo>
                <a:lnTo>
                  <a:pt x="19827" y="111"/>
                </a:lnTo>
                <a:lnTo>
                  <a:pt x="19625" y="55"/>
                </a:lnTo>
                <a:lnTo>
                  <a:pt x="19384" y="0"/>
                </a:lnTo>
                <a:lnTo>
                  <a:pt x="2176" y="0"/>
                </a:lnTo>
                <a:lnTo>
                  <a:pt x="1975" y="55"/>
                </a:lnTo>
                <a:lnTo>
                  <a:pt x="1733" y="111"/>
                </a:lnTo>
                <a:lnTo>
                  <a:pt x="1531" y="277"/>
                </a:lnTo>
                <a:lnTo>
                  <a:pt x="1290" y="388"/>
                </a:lnTo>
                <a:lnTo>
                  <a:pt x="1088" y="554"/>
                </a:lnTo>
                <a:lnTo>
                  <a:pt x="927" y="720"/>
                </a:lnTo>
                <a:lnTo>
                  <a:pt x="685" y="997"/>
                </a:lnTo>
                <a:lnTo>
                  <a:pt x="524" y="1274"/>
                </a:lnTo>
                <a:lnTo>
                  <a:pt x="403" y="1495"/>
                </a:lnTo>
                <a:lnTo>
                  <a:pt x="242" y="1828"/>
                </a:lnTo>
                <a:lnTo>
                  <a:pt x="161" y="2105"/>
                </a:lnTo>
                <a:lnTo>
                  <a:pt x="81" y="2437"/>
                </a:lnTo>
                <a:lnTo>
                  <a:pt x="0" y="2991"/>
                </a:lnTo>
                <a:lnTo>
                  <a:pt x="0" y="18554"/>
                </a:lnTo>
                <a:lnTo>
                  <a:pt x="40" y="18831"/>
                </a:lnTo>
                <a:lnTo>
                  <a:pt x="81" y="19218"/>
                </a:lnTo>
                <a:lnTo>
                  <a:pt x="161" y="19495"/>
                </a:lnTo>
                <a:lnTo>
                  <a:pt x="242" y="19828"/>
                </a:lnTo>
                <a:lnTo>
                  <a:pt x="403" y="20049"/>
                </a:lnTo>
                <a:lnTo>
                  <a:pt x="524" y="20326"/>
                </a:lnTo>
                <a:lnTo>
                  <a:pt x="685" y="20603"/>
                </a:lnTo>
                <a:lnTo>
                  <a:pt x="927" y="20825"/>
                </a:lnTo>
                <a:lnTo>
                  <a:pt x="1088" y="20991"/>
                </a:lnTo>
                <a:lnTo>
                  <a:pt x="1290" y="21212"/>
                </a:lnTo>
                <a:lnTo>
                  <a:pt x="1531" y="21323"/>
                </a:lnTo>
                <a:lnTo>
                  <a:pt x="1733" y="21434"/>
                </a:lnTo>
                <a:lnTo>
                  <a:pt x="1975" y="21489"/>
                </a:lnTo>
                <a:lnTo>
                  <a:pt x="2176" y="21545"/>
                </a:lnTo>
                <a:lnTo>
                  <a:pt x="2418" y="21600"/>
                </a:lnTo>
                <a:close/>
                <a:moveTo>
                  <a:pt x="1975" y="3378"/>
                </a:moveTo>
                <a:lnTo>
                  <a:pt x="2015" y="3102"/>
                </a:lnTo>
                <a:lnTo>
                  <a:pt x="2096" y="2880"/>
                </a:lnTo>
                <a:lnTo>
                  <a:pt x="2257" y="2769"/>
                </a:lnTo>
                <a:lnTo>
                  <a:pt x="2418" y="2714"/>
                </a:lnTo>
                <a:lnTo>
                  <a:pt x="19101" y="2714"/>
                </a:lnTo>
                <a:lnTo>
                  <a:pt x="19303" y="2769"/>
                </a:lnTo>
                <a:lnTo>
                  <a:pt x="19464" y="2880"/>
                </a:lnTo>
                <a:lnTo>
                  <a:pt x="19585" y="3102"/>
                </a:lnTo>
                <a:lnTo>
                  <a:pt x="19625" y="3378"/>
                </a:lnTo>
                <a:lnTo>
                  <a:pt x="19625" y="18222"/>
                </a:lnTo>
                <a:lnTo>
                  <a:pt x="19585" y="18443"/>
                </a:lnTo>
                <a:lnTo>
                  <a:pt x="19464" y="18665"/>
                </a:lnTo>
                <a:lnTo>
                  <a:pt x="19303" y="18831"/>
                </a:lnTo>
                <a:lnTo>
                  <a:pt x="2257" y="18831"/>
                </a:lnTo>
                <a:lnTo>
                  <a:pt x="2096" y="18665"/>
                </a:lnTo>
                <a:lnTo>
                  <a:pt x="2015" y="18443"/>
                </a:lnTo>
                <a:lnTo>
                  <a:pt x="1975" y="18222"/>
                </a:lnTo>
                <a:lnTo>
                  <a:pt x="1975" y="337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7"/>
          <p:cNvSpPr/>
          <p:nvPr/>
        </p:nvSpPr>
        <p:spPr>
          <a:xfrm>
            <a:off x="10150487" y="4270471"/>
            <a:ext cx="1279476" cy="1182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795" y="0"/>
                </a:moveTo>
                <a:lnTo>
                  <a:pt x="0" y="0"/>
                </a:lnTo>
                <a:lnTo>
                  <a:pt x="0" y="11836"/>
                </a:lnTo>
                <a:lnTo>
                  <a:pt x="30" y="13019"/>
                </a:lnTo>
                <a:lnTo>
                  <a:pt x="59" y="13907"/>
                </a:lnTo>
                <a:lnTo>
                  <a:pt x="118" y="15090"/>
                </a:lnTo>
                <a:lnTo>
                  <a:pt x="266" y="16866"/>
                </a:lnTo>
                <a:lnTo>
                  <a:pt x="503" y="18345"/>
                </a:lnTo>
                <a:lnTo>
                  <a:pt x="799" y="19825"/>
                </a:lnTo>
                <a:lnTo>
                  <a:pt x="1065" y="20712"/>
                </a:lnTo>
                <a:lnTo>
                  <a:pt x="1420" y="21304"/>
                </a:lnTo>
                <a:lnTo>
                  <a:pt x="1775" y="21600"/>
                </a:lnTo>
                <a:lnTo>
                  <a:pt x="19795" y="21600"/>
                </a:lnTo>
                <a:lnTo>
                  <a:pt x="20150" y="21304"/>
                </a:lnTo>
                <a:lnTo>
                  <a:pt x="20476" y="20712"/>
                </a:lnTo>
                <a:lnTo>
                  <a:pt x="20801" y="19825"/>
                </a:lnTo>
                <a:lnTo>
                  <a:pt x="21038" y="18345"/>
                </a:lnTo>
                <a:lnTo>
                  <a:pt x="21304" y="16866"/>
                </a:lnTo>
                <a:lnTo>
                  <a:pt x="21482" y="15090"/>
                </a:lnTo>
                <a:lnTo>
                  <a:pt x="21541" y="13907"/>
                </a:lnTo>
                <a:lnTo>
                  <a:pt x="21570" y="13019"/>
                </a:lnTo>
                <a:lnTo>
                  <a:pt x="21600" y="11836"/>
                </a:lnTo>
                <a:lnTo>
                  <a:pt x="21600" y="0"/>
                </a:lnTo>
                <a:lnTo>
                  <a:pt x="19795" y="0"/>
                </a:lnTo>
                <a:close/>
                <a:moveTo>
                  <a:pt x="11688" y="10948"/>
                </a:moveTo>
                <a:lnTo>
                  <a:pt x="9794" y="10948"/>
                </a:lnTo>
                <a:lnTo>
                  <a:pt x="9735" y="10060"/>
                </a:lnTo>
                <a:lnTo>
                  <a:pt x="9705" y="9764"/>
                </a:lnTo>
                <a:lnTo>
                  <a:pt x="9705" y="8285"/>
                </a:lnTo>
                <a:lnTo>
                  <a:pt x="9735" y="7693"/>
                </a:lnTo>
                <a:lnTo>
                  <a:pt x="9794" y="7397"/>
                </a:lnTo>
                <a:lnTo>
                  <a:pt x="11747" y="7397"/>
                </a:lnTo>
                <a:lnTo>
                  <a:pt x="11806" y="7693"/>
                </a:lnTo>
                <a:lnTo>
                  <a:pt x="11836" y="8285"/>
                </a:lnTo>
                <a:lnTo>
                  <a:pt x="11895" y="8877"/>
                </a:lnTo>
                <a:lnTo>
                  <a:pt x="11836" y="9764"/>
                </a:lnTo>
                <a:lnTo>
                  <a:pt x="11806" y="10060"/>
                </a:lnTo>
                <a:lnTo>
                  <a:pt x="11747" y="10948"/>
                </a:lnTo>
                <a:lnTo>
                  <a:pt x="11688" y="109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7"/>
          <p:cNvSpPr/>
          <p:nvPr/>
        </p:nvSpPr>
        <p:spPr>
          <a:xfrm>
            <a:off x="10509238" y="2632373"/>
            <a:ext cx="422604" cy="10508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6585"/>
                </a:moveTo>
                <a:lnTo>
                  <a:pt x="396" y="0"/>
                </a:lnTo>
                <a:lnTo>
                  <a:pt x="0" y="15278"/>
                </a:lnTo>
                <a:lnTo>
                  <a:pt x="21204" y="21600"/>
                </a:lnTo>
                <a:lnTo>
                  <a:pt x="21600" y="658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7"/>
          <p:cNvSpPr/>
          <p:nvPr/>
        </p:nvSpPr>
        <p:spPr>
          <a:xfrm>
            <a:off x="10509236" y="2760830"/>
            <a:ext cx="413370" cy="7403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lnTo>
                  <a:pt x="0" y="372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7"/>
          <p:cNvSpPr/>
          <p:nvPr/>
        </p:nvSpPr>
        <p:spPr>
          <a:xfrm>
            <a:off x="10611413" y="2305395"/>
            <a:ext cx="404082" cy="24127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15910"/>
                </a:moveTo>
                <a:lnTo>
                  <a:pt x="2400" y="0"/>
                </a:lnTo>
                <a:lnTo>
                  <a:pt x="0" y="5690"/>
                </a:lnTo>
                <a:lnTo>
                  <a:pt x="19200" y="21600"/>
                </a:lnTo>
                <a:lnTo>
                  <a:pt x="21600" y="1591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7"/>
          <p:cNvSpPr/>
          <p:nvPr/>
        </p:nvSpPr>
        <p:spPr>
          <a:xfrm>
            <a:off x="10537104" y="2476670"/>
            <a:ext cx="422604" cy="16345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12171"/>
                </a:moveTo>
                <a:lnTo>
                  <a:pt x="1178" y="0"/>
                </a:lnTo>
                <a:lnTo>
                  <a:pt x="0" y="9771"/>
                </a:lnTo>
                <a:lnTo>
                  <a:pt x="20422" y="21600"/>
                </a:lnTo>
                <a:lnTo>
                  <a:pt x="21600" y="121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7"/>
          <p:cNvSpPr/>
          <p:nvPr/>
        </p:nvSpPr>
        <p:spPr>
          <a:xfrm>
            <a:off x="10374553" y="2589556"/>
            <a:ext cx="691956" cy="36201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416" y="18064"/>
                </a:moveTo>
                <a:lnTo>
                  <a:pt x="2281" y="18064"/>
                </a:lnTo>
                <a:lnTo>
                  <a:pt x="2281" y="0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19416" y="0"/>
                </a:lnTo>
                <a:lnTo>
                  <a:pt x="19416" y="1806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7"/>
          <p:cNvSpPr/>
          <p:nvPr/>
        </p:nvSpPr>
        <p:spPr>
          <a:xfrm>
            <a:off x="11043324" y="2067947"/>
            <a:ext cx="162540" cy="3581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163" y="0"/>
                </a:moveTo>
                <a:lnTo>
                  <a:pt x="0" y="785"/>
                </a:lnTo>
                <a:lnTo>
                  <a:pt x="9856" y="21600"/>
                </a:lnTo>
                <a:lnTo>
                  <a:pt x="21600" y="20815"/>
                </a:lnTo>
                <a:lnTo>
                  <a:pt x="1216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7"/>
          <p:cNvSpPr/>
          <p:nvPr/>
        </p:nvSpPr>
        <p:spPr>
          <a:xfrm>
            <a:off x="10792535" y="2138014"/>
            <a:ext cx="306504" cy="33474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869"/>
                </a:moveTo>
                <a:lnTo>
                  <a:pt x="16607" y="21600"/>
                </a:lnTo>
                <a:lnTo>
                  <a:pt x="21600" y="18900"/>
                </a:lnTo>
                <a:lnTo>
                  <a:pt x="5210" y="0"/>
                </a:lnTo>
                <a:lnTo>
                  <a:pt x="0" y="286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7"/>
          <p:cNvSpPr/>
          <p:nvPr/>
        </p:nvSpPr>
        <p:spPr>
          <a:xfrm>
            <a:off x="10399525" y="851126"/>
            <a:ext cx="861948" cy="7919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04" y="5955"/>
                </a:moveTo>
                <a:lnTo>
                  <a:pt x="21156" y="5622"/>
                </a:lnTo>
                <a:lnTo>
                  <a:pt x="21008" y="5326"/>
                </a:lnTo>
                <a:lnTo>
                  <a:pt x="20823" y="5104"/>
                </a:lnTo>
                <a:lnTo>
                  <a:pt x="20638" y="4845"/>
                </a:lnTo>
                <a:lnTo>
                  <a:pt x="16681" y="962"/>
                </a:lnTo>
                <a:lnTo>
                  <a:pt x="16496" y="740"/>
                </a:lnTo>
                <a:lnTo>
                  <a:pt x="15978" y="444"/>
                </a:lnTo>
                <a:lnTo>
                  <a:pt x="15645" y="259"/>
                </a:lnTo>
                <a:lnTo>
                  <a:pt x="15275" y="148"/>
                </a:lnTo>
                <a:lnTo>
                  <a:pt x="14684" y="0"/>
                </a:lnTo>
                <a:lnTo>
                  <a:pt x="1073" y="0"/>
                </a:lnTo>
                <a:lnTo>
                  <a:pt x="814" y="74"/>
                </a:lnTo>
                <a:lnTo>
                  <a:pt x="592" y="185"/>
                </a:lnTo>
                <a:lnTo>
                  <a:pt x="185" y="592"/>
                </a:lnTo>
                <a:lnTo>
                  <a:pt x="74" y="814"/>
                </a:lnTo>
                <a:lnTo>
                  <a:pt x="0" y="1073"/>
                </a:lnTo>
                <a:lnTo>
                  <a:pt x="0" y="20527"/>
                </a:lnTo>
                <a:lnTo>
                  <a:pt x="74" y="20749"/>
                </a:lnTo>
                <a:lnTo>
                  <a:pt x="185" y="21008"/>
                </a:lnTo>
                <a:lnTo>
                  <a:pt x="370" y="21193"/>
                </a:lnTo>
                <a:lnTo>
                  <a:pt x="592" y="21341"/>
                </a:lnTo>
                <a:lnTo>
                  <a:pt x="814" y="21526"/>
                </a:lnTo>
                <a:lnTo>
                  <a:pt x="1332" y="21600"/>
                </a:lnTo>
                <a:lnTo>
                  <a:pt x="20232" y="21600"/>
                </a:lnTo>
                <a:lnTo>
                  <a:pt x="20527" y="21563"/>
                </a:lnTo>
                <a:lnTo>
                  <a:pt x="20749" y="21526"/>
                </a:lnTo>
                <a:lnTo>
                  <a:pt x="21008" y="21341"/>
                </a:lnTo>
                <a:lnTo>
                  <a:pt x="21193" y="21193"/>
                </a:lnTo>
                <a:lnTo>
                  <a:pt x="21341" y="21008"/>
                </a:lnTo>
                <a:lnTo>
                  <a:pt x="21489" y="20749"/>
                </a:lnTo>
                <a:lnTo>
                  <a:pt x="21563" y="20527"/>
                </a:lnTo>
                <a:lnTo>
                  <a:pt x="21600" y="20232"/>
                </a:lnTo>
                <a:lnTo>
                  <a:pt x="21600" y="7175"/>
                </a:lnTo>
                <a:lnTo>
                  <a:pt x="21563" y="6916"/>
                </a:lnTo>
                <a:lnTo>
                  <a:pt x="21526" y="6584"/>
                </a:lnTo>
                <a:lnTo>
                  <a:pt x="21415" y="6288"/>
                </a:lnTo>
                <a:lnTo>
                  <a:pt x="21304" y="5955"/>
                </a:lnTo>
                <a:close/>
                <a:moveTo>
                  <a:pt x="8988" y="2219"/>
                </a:moveTo>
                <a:lnTo>
                  <a:pt x="9025" y="2071"/>
                </a:lnTo>
                <a:lnTo>
                  <a:pt x="9136" y="1923"/>
                </a:lnTo>
                <a:lnTo>
                  <a:pt x="9247" y="1812"/>
                </a:lnTo>
                <a:lnTo>
                  <a:pt x="9432" y="1775"/>
                </a:lnTo>
                <a:lnTo>
                  <a:pt x="12132" y="1775"/>
                </a:lnTo>
                <a:lnTo>
                  <a:pt x="12279" y="1812"/>
                </a:lnTo>
                <a:lnTo>
                  <a:pt x="12427" y="1923"/>
                </a:lnTo>
                <a:lnTo>
                  <a:pt x="12575" y="2071"/>
                </a:lnTo>
                <a:lnTo>
                  <a:pt x="12575" y="6916"/>
                </a:lnTo>
                <a:lnTo>
                  <a:pt x="12427" y="7064"/>
                </a:lnTo>
                <a:lnTo>
                  <a:pt x="12279" y="7138"/>
                </a:lnTo>
                <a:lnTo>
                  <a:pt x="12132" y="7175"/>
                </a:lnTo>
                <a:lnTo>
                  <a:pt x="9432" y="7175"/>
                </a:lnTo>
                <a:lnTo>
                  <a:pt x="9247" y="7138"/>
                </a:lnTo>
                <a:lnTo>
                  <a:pt x="9136" y="7064"/>
                </a:lnTo>
                <a:lnTo>
                  <a:pt x="9025" y="6916"/>
                </a:lnTo>
                <a:lnTo>
                  <a:pt x="8988" y="6732"/>
                </a:lnTo>
                <a:lnTo>
                  <a:pt x="8988" y="2219"/>
                </a:lnTo>
                <a:close/>
                <a:moveTo>
                  <a:pt x="16200" y="19788"/>
                </a:moveTo>
                <a:lnTo>
                  <a:pt x="5363" y="19788"/>
                </a:lnTo>
                <a:lnTo>
                  <a:pt x="5363" y="14425"/>
                </a:lnTo>
                <a:lnTo>
                  <a:pt x="16200" y="14425"/>
                </a:lnTo>
                <a:lnTo>
                  <a:pt x="16200" y="19788"/>
                </a:lnTo>
                <a:close/>
                <a:moveTo>
                  <a:pt x="19788" y="19788"/>
                </a:moveTo>
                <a:lnTo>
                  <a:pt x="18012" y="19788"/>
                </a:lnTo>
                <a:lnTo>
                  <a:pt x="18012" y="13944"/>
                </a:lnTo>
                <a:lnTo>
                  <a:pt x="17975" y="13685"/>
                </a:lnTo>
                <a:lnTo>
                  <a:pt x="17864" y="13426"/>
                </a:lnTo>
                <a:lnTo>
                  <a:pt x="17753" y="13204"/>
                </a:lnTo>
                <a:lnTo>
                  <a:pt x="17605" y="12982"/>
                </a:lnTo>
                <a:lnTo>
                  <a:pt x="17384" y="12797"/>
                </a:lnTo>
                <a:lnTo>
                  <a:pt x="17162" y="12686"/>
                </a:lnTo>
                <a:lnTo>
                  <a:pt x="16903" y="12612"/>
                </a:lnTo>
                <a:lnTo>
                  <a:pt x="4660" y="12612"/>
                </a:lnTo>
                <a:lnTo>
                  <a:pt x="4401" y="12686"/>
                </a:lnTo>
                <a:lnTo>
                  <a:pt x="4179" y="12797"/>
                </a:lnTo>
                <a:lnTo>
                  <a:pt x="3773" y="13204"/>
                </a:lnTo>
                <a:lnTo>
                  <a:pt x="3662" y="13426"/>
                </a:lnTo>
                <a:lnTo>
                  <a:pt x="3588" y="13944"/>
                </a:lnTo>
                <a:lnTo>
                  <a:pt x="3588" y="19788"/>
                </a:lnTo>
                <a:lnTo>
                  <a:pt x="1775" y="19788"/>
                </a:lnTo>
                <a:lnTo>
                  <a:pt x="1775" y="1775"/>
                </a:lnTo>
                <a:lnTo>
                  <a:pt x="3588" y="1775"/>
                </a:lnTo>
                <a:lnTo>
                  <a:pt x="3588" y="7656"/>
                </a:lnTo>
                <a:lnTo>
                  <a:pt x="3662" y="8174"/>
                </a:lnTo>
                <a:lnTo>
                  <a:pt x="3773" y="8359"/>
                </a:lnTo>
                <a:lnTo>
                  <a:pt x="4179" y="8766"/>
                </a:lnTo>
                <a:lnTo>
                  <a:pt x="4401" y="8914"/>
                </a:lnTo>
                <a:lnTo>
                  <a:pt x="4660" y="8988"/>
                </a:lnTo>
                <a:lnTo>
                  <a:pt x="13278" y="8988"/>
                </a:lnTo>
                <a:lnTo>
                  <a:pt x="13574" y="8914"/>
                </a:lnTo>
                <a:lnTo>
                  <a:pt x="13759" y="8766"/>
                </a:lnTo>
                <a:lnTo>
                  <a:pt x="14018" y="8581"/>
                </a:lnTo>
                <a:lnTo>
                  <a:pt x="14166" y="8359"/>
                </a:lnTo>
                <a:lnTo>
                  <a:pt x="14277" y="8174"/>
                </a:lnTo>
                <a:lnTo>
                  <a:pt x="14351" y="7915"/>
                </a:lnTo>
                <a:lnTo>
                  <a:pt x="14388" y="7656"/>
                </a:lnTo>
                <a:lnTo>
                  <a:pt x="14388" y="1775"/>
                </a:lnTo>
                <a:lnTo>
                  <a:pt x="14647" y="1812"/>
                </a:lnTo>
                <a:lnTo>
                  <a:pt x="14905" y="1923"/>
                </a:lnTo>
                <a:lnTo>
                  <a:pt x="15201" y="2071"/>
                </a:lnTo>
                <a:lnTo>
                  <a:pt x="15386" y="2219"/>
                </a:lnTo>
                <a:lnTo>
                  <a:pt x="19344" y="6177"/>
                </a:lnTo>
                <a:lnTo>
                  <a:pt x="19529" y="6325"/>
                </a:lnTo>
                <a:lnTo>
                  <a:pt x="19640" y="6658"/>
                </a:lnTo>
                <a:lnTo>
                  <a:pt x="19751" y="6953"/>
                </a:lnTo>
                <a:lnTo>
                  <a:pt x="19788" y="7175"/>
                </a:lnTo>
                <a:lnTo>
                  <a:pt x="19788" y="1978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7"/>
          <p:cNvSpPr/>
          <p:nvPr/>
        </p:nvSpPr>
        <p:spPr>
          <a:xfrm>
            <a:off x="10359236" y="5084180"/>
            <a:ext cx="861948" cy="79191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378" y="11307"/>
                </a:moveTo>
                <a:lnTo>
                  <a:pt x="21283" y="11022"/>
                </a:lnTo>
                <a:lnTo>
                  <a:pt x="21124" y="10768"/>
                </a:lnTo>
                <a:lnTo>
                  <a:pt x="20966" y="10547"/>
                </a:lnTo>
                <a:lnTo>
                  <a:pt x="20775" y="10357"/>
                </a:lnTo>
                <a:lnTo>
                  <a:pt x="15891" y="5448"/>
                </a:lnTo>
                <a:lnTo>
                  <a:pt x="15669" y="5289"/>
                </a:lnTo>
                <a:lnTo>
                  <a:pt x="15447" y="5099"/>
                </a:lnTo>
                <a:lnTo>
                  <a:pt x="15447" y="1172"/>
                </a:lnTo>
                <a:lnTo>
                  <a:pt x="15415" y="918"/>
                </a:lnTo>
                <a:lnTo>
                  <a:pt x="15383" y="728"/>
                </a:lnTo>
                <a:lnTo>
                  <a:pt x="15225" y="507"/>
                </a:lnTo>
                <a:lnTo>
                  <a:pt x="15098" y="348"/>
                </a:lnTo>
                <a:lnTo>
                  <a:pt x="14939" y="222"/>
                </a:lnTo>
                <a:lnTo>
                  <a:pt x="14717" y="63"/>
                </a:lnTo>
                <a:lnTo>
                  <a:pt x="14527" y="32"/>
                </a:lnTo>
                <a:lnTo>
                  <a:pt x="14273" y="0"/>
                </a:lnTo>
                <a:lnTo>
                  <a:pt x="1174" y="0"/>
                </a:lnTo>
                <a:lnTo>
                  <a:pt x="920" y="32"/>
                </a:lnTo>
                <a:lnTo>
                  <a:pt x="730" y="63"/>
                </a:lnTo>
                <a:lnTo>
                  <a:pt x="507" y="222"/>
                </a:lnTo>
                <a:lnTo>
                  <a:pt x="349" y="348"/>
                </a:lnTo>
                <a:lnTo>
                  <a:pt x="190" y="507"/>
                </a:lnTo>
                <a:lnTo>
                  <a:pt x="95" y="728"/>
                </a:lnTo>
                <a:lnTo>
                  <a:pt x="32" y="918"/>
                </a:lnTo>
                <a:lnTo>
                  <a:pt x="0" y="1172"/>
                </a:lnTo>
                <a:lnTo>
                  <a:pt x="0" y="17356"/>
                </a:lnTo>
                <a:lnTo>
                  <a:pt x="32" y="17578"/>
                </a:lnTo>
                <a:lnTo>
                  <a:pt x="95" y="17799"/>
                </a:lnTo>
                <a:lnTo>
                  <a:pt x="190" y="17989"/>
                </a:lnTo>
                <a:lnTo>
                  <a:pt x="349" y="18179"/>
                </a:lnTo>
                <a:lnTo>
                  <a:pt x="507" y="18338"/>
                </a:lnTo>
                <a:lnTo>
                  <a:pt x="730" y="18433"/>
                </a:lnTo>
                <a:lnTo>
                  <a:pt x="920" y="18496"/>
                </a:lnTo>
                <a:lnTo>
                  <a:pt x="7739" y="18496"/>
                </a:lnTo>
                <a:lnTo>
                  <a:pt x="7739" y="20650"/>
                </a:lnTo>
                <a:lnTo>
                  <a:pt x="7803" y="20903"/>
                </a:lnTo>
                <a:lnTo>
                  <a:pt x="7898" y="21062"/>
                </a:lnTo>
                <a:lnTo>
                  <a:pt x="8056" y="21252"/>
                </a:lnTo>
                <a:lnTo>
                  <a:pt x="8247" y="21410"/>
                </a:lnTo>
                <a:lnTo>
                  <a:pt x="8437" y="21505"/>
                </a:lnTo>
                <a:lnTo>
                  <a:pt x="8659" y="21600"/>
                </a:lnTo>
                <a:lnTo>
                  <a:pt x="20680" y="21600"/>
                </a:lnTo>
                <a:lnTo>
                  <a:pt x="20934" y="21505"/>
                </a:lnTo>
                <a:lnTo>
                  <a:pt x="21093" y="21410"/>
                </a:lnTo>
                <a:lnTo>
                  <a:pt x="21315" y="21252"/>
                </a:lnTo>
                <a:lnTo>
                  <a:pt x="21441" y="21062"/>
                </a:lnTo>
                <a:lnTo>
                  <a:pt x="21537" y="20903"/>
                </a:lnTo>
                <a:lnTo>
                  <a:pt x="21600" y="20650"/>
                </a:lnTo>
                <a:lnTo>
                  <a:pt x="21600" y="12099"/>
                </a:lnTo>
                <a:lnTo>
                  <a:pt x="21568" y="11845"/>
                </a:lnTo>
                <a:lnTo>
                  <a:pt x="21473" y="11560"/>
                </a:lnTo>
                <a:lnTo>
                  <a:pt x="21378" y="11307"/>
                </a:lnTo>
                <a:close/>
                <a:moveTo>
                  <a:pt x="15447" y="7189"/>
                </a:moveTo>
                <a:lnTo>
                  <a:pt x="19031" y="10800"/>
                </a:lnTo>
                <a:lnTo>
                  <a:pt x="15447" y="10800"/>
                </a:lnTo>
                <a:lnTo>
                  <a:pt x="15447" y="7189"/>
                </a:lnTo>
                <a:close/>
                <a:moveTo>
                  <a:pt x="3457" y="3072"/>
                </a:moveTo>
                <a:lnTo>
                  <a:pt x="3330" y="3040"/>
                </a:lnTo>
                <a:lnTo>
                  <a:pt x="3204" y="2977"/>
                </a:lnTo>
                <a:lnTo>
                  <a:pt x="3108" y="2850"/>
                </a:lnTo>
                <a:lnTo>
                  <a:pt x="3077" y="2724"/>
                </a:lnTo>
                <a:lnTo>
                  <a:pt x="3077" y="1932"/>
                </a:lnTo>
                <a:lnTo>
                  <a:pt x="3108" y="1774"/>
                </a:lnTo>
                <a:lnTo>
                  <a:pt x="3204" y="1647"/>
                </a:lnTo>
                <a:lnTo>
                  <a:pt x="3330" y="1584"/>
                </a:lnTo>
                <a:lnTo>
                  <a:pt x="3457" y="1552"/>
                </a:lnTo>
                <a:lnTo>
                  <a:pt x="11989" y="1552"/>
                </a:lnTo>
                <a:lnTo>
                  <a:pt x="12116" y="1584"/>
                </a:lnTo>
                <a:lnTo>
                  <a:pt x="12211" y="1647"/>
                </a:lnTo>
                <a:lnTo>
                  <a:pt x="12338" y="1774"/>
                </a:lnTo>
                <a:lnTo>
                  <a:pt x="12370" y="1932"/>
                </a:lnTo>
                <a:lnTo>
                  <a:pt x="12370" y="2724"/>
                </a:lnTo>
                <a:lnTo>
                  <a:pt x="12338" y="2850"/>
                </a:lnTo>
                <a:lnTo>
                  <a:pt x="12211" y="2977"/>
                </a:lnTo>
                <a:lnTo>
                  <a:pt x="12116" y="3040"/>
                </a:lnTo>
                <a:lnTo>
                  <a:pt x="11989" y="3072"/>
                </a:lnTo>
                <a:lnTo>
                  <a:pt x="3457" y="3072"/>
                </a:lnTo>
                <a:close/>
                <a:moveTo>
                  <a:pt x="20078" y="20048"/>
                </a:moveTo>
                <a:lnTo>
                  <a:pt x="9293" y="20048"/>
                </a:lnTo>
                <a:lnTo>
                  <a:pt x="9293" y="6176"/>
                </a:lnTo>
                <a:lnTo>
                  <a:pt x="13893" y="6176"/>
                </a:lnTo>
                <a:lnTo>
                  <a:pt x="13893" y="11180"/>
                </a:lnTo>
                <a:lnTo>
                  <a:pt x="13924" y="11433"/>
                </a:lnTo>
                <a:lnTo>
                  <a:pt x="13956" y="11623"/>
                </a:lnTo>
                <a:lnTo>
                  <a:pt x="14083" y="11845"/>
                </a:lnTo>
                <a:lnTo>
                  <a:pt x="14241" y="12004"/>
                </a:lnTo>
                <a:lnTo>
                  <a:pt x="14432" y="12162"/>
                </a:lnTo>
                <a:lnTo>
                  <a:pt x="14622" y="12257"/>
                </a:lnTo>
                <a:lnTo>
                  <a:pt x="14812" y="12320"/>
                </a:lnTo>
                <a:lnTo>
                  <a:pt x="15066" y="12352"/>
                </a:lnTo>
                <a:lnTo>
                  <a:pt x="20078" y="12352"/>
                </a:lnTo>
                <a:lnTo>
                  <a:pt x="20078" y="200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8"/>
          <p:cNvSpPr txBox="1">
            <a:spLocks noGrp="1"/>
          </p:cNvSpPr>
          <p:nvPr>
            <p:ph type="title"/>
          </p:nvPr>
        </p:nvSpPr>
        <p:spPr>
          <a:xfrm>
            <a:off x="491375" y="365125"/>
            <a:ext cx="8623800" cy="859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455"/>
              <a:t>WAŻNE -  zweryfikować kompletność wydruku formularza ofertowego</a:t>
            </a:r>
            <a:endParaRPr sz="3455"/>
          </a:p>
        </p:txBody>
      </p:sp>
      <p:sp>
        <p:nvSpPr>
          <p:cNvPr id="277" name="Google Shape;277;p28"/>
          <p:cNvSpPr>
            <a:spLocks noGrp="1"/>
          </p:cNvSpPr>
          <p:nvPr>
            <p:ph type="dgm" idx="2"/>
          </p:nvPr>
        </p:nvSpPr>
        <p:spPr>
          <a:xfrm>
            <a:off x="491375" y="1558868"/>
            <a:ext cx="11565408" cy="407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pl-PL" sz="2500" dirty="0"/>
              <a:t>8 części formularza ofertowego: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sz="2500" dirty="0"/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dane identyfikacyjne oferenta;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wykaz podwykonawców;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wykaz miejsc udzielania świadczeń;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wykaz personelu z opisem kompetencji; 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wykaz zasobów (sprzęt);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szczegóły oferty (w zakresie liczby i ceny dla przedmiotu postępowania i miejsca udzielania świadczeń);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 podsumowanie;</a:t>
            </a:r>
          </a:p>
          <a:p>
            <a:pPr marL="514350" indent="-514350">
              <a:buFont typeface="+mj-lt"/>
              <a:buAutoNum type="romanU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 ankiety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8" name="Google Shape;278;p28"/>
          <p:cNvSpPr/>
          <p:nvPr/>
        </p:nvSpPr>
        <p:spPr>
          <a:xfrm>
            <a:off x="9574438" y="1620414"/>
            <a:ext cx="1460106" cy="145654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160" y="5400"/>
                </a:moveTo>
                <a:lnTo>
                  <a:pt x="19754" y="4771"/>
                </a:lnTo>
                <a:lnTo>
                  <a:pt x="19348" y="4179"/>
                </a:lnTo>
                <a:lnTo>
                  <a:pt x="18905" y="3662"/>
                </a:lnTo>
                <a:lnTo>
                  <a:pt x="18425" y="3144"/>
                </a:lnTo>
                <a:lnTo>
                  <a:pt x="17908" y="2663"/>
                </a:lnTo>
                <a:lnTo>
                  <a:pt x="17391" y="2219"/>
                </a:lnTo>
                <a:lnTo>
                  <a:pt x="16800" y="1812"/>
                </a:lnTo>
                <a:lnTo>
                  <a:pt x="16209" y="1442"/>
                </a:lnTo>
                <a:lnTo>
                  <a:pt x="15582" y="1110"/>
                </a:lnTo>
                <a:lnTo>
                  <a:pt x="14917" y="777"/>
                </a:lnTo>
                <a:lnTo>
                  <a:pt x="14289" y="555"/>
                </a:lnTo>
                <a:lnTo>
                  <a:pt x="13625" y="333"/>
                </a:lnTo>
                <a:lnTo>
                  <a:pt x="12923" y="185"/>
                </a:lnTo>
                <a:lnTo>
                  <a:pt x="12258" y="74"/>
                </a:lnTo>
                <a:lnTo>
                  <a:pt x="11557" y="0"/>
                </a:lnTo>
                <a:lnTo>
                  <a:pt x="10080" y="0"/>
                </a:lnTo>
                <a:lnTo>
                  <a:pt x="9342" y="74"/>
                </a:lnTo>
                <a:lnTo>
                  <a:pt x="8677" y="185"/>
                </a:lnTo>
                <a:lnTo>
                  <a:pt x="7975" y="333"/>
                </a:lnTo>
                <a:lnTo>
                  <a:pt x="6646" y="777"/>
                </a:lnTo>
                <a:lnTo>
                  <a:pt x="5982" y="1110"/>
                </a:lnTo>
                <a:lnTo>
                  <a:pt x="5391" y="1442"/>
                </a:lnTo>
                <a:lnTo>
                  <a:pt x="4763" y="1812"/>
                </a:lnTo>
                <a:lnTo>
                  <a:pt x="4209" y="2219"/>
                </a:lnTo>
                <a:lnTo>
                  <a:pt x="3692" y="2663"/>
                </a:lnTo>
                <a:lnTo>
                  <a:pt x="3175" y="3144"/>
                </a:lnTo>
                <a:lnTo>
                  <a:pt x="2695" y="3662"/>
                </a:lnTo>
                <a:lnTo>
                  <a:pt x="2252" y="4179"/>
                </a:lnTo>
                <a:lnTo>
                  <a:pt x="1846" y="4771"/>
                </a:lnTo>
                <a:lnTo>
                  <a:pt x="1440" y="5400"/>
                </a:lnTo>
                <a:lnTo>
                  <a:pt x="1145" y="5992"/>
                </a:lnTo>
                <a:lnTo>
                  <a:pt x="812" y="6621"/>
                </a:lnTo>
                <a:lnTo>
                  <a:pt x="591" y="7286"/>
                </a:lnTo>
                <a:lnTo>
                  <a:pt x="369" y="7989"/>
                </a:lnTo>
                <a:lnTo>
                  <a:pt x="222" y="8655"/>
                </a:lnTo>
                <a:lnTo>
                  <a:pt x="111" y="9321"/>
                </a:lnTo>
                <a:lnTo>
                  <a:pt x="0" y="10060"/>
                </a:lnTo>
                <a:lnTo>
                  <a:pt x="0" y="11540"/>
                </a:lnTo>
                <a:lnTo>
                  <a:pt x="222" y="12945"/>
                </a:lnTo>
                <a:lnTo>
                  <a:pt x="369" y="13611"/>
                </a:lnTo>
                <a:lnTo>
                  <a:pt x="812" y="14942"/>
                </a:lnTo>
                <a:lnTo>
                  <a:pt x="1440" y="16200"/>
                </a:lnTo>
                <a:lnTo>
                  <a:pt x="1846" y="16792"/>
                </a:lnTo>
                <a:lnTo>
                  <a:pt x="2252" y="17421"/>
                </a:lnTo>
                <a:lnTo>
                  <a:pt x="2695" y="17938"/>
                </a:lnTo>
                <a:lnTo>
                  <a:pt x="3175" y="18456"/>
                </a:lnTo>
                <a:lnTo>
                  <a:pt x="3692" y="18937"/>
                </a:lnTo>
                <a:lnTo>
                  <a:pt x="4209" y="19344"/>
                </a:lnTo>
                <a:lnTo>
                  <a:pt x="4763" y="19751"/>
                </a:lnTo>
                <a:lnTo>
                  <a:pt x="5391" y="20158"/>
                </a:lnTo>
                <a:lnTo>
                  <a:pt x="5982" y="20490"/>
                </a:lnTo>
                <a:lnTo>
                  <a:pt x="6646" y="20786"/>
                </a:lnTo>
                <a:lnTo>
                  <a:pt x="7311" y="21045"/>
                </a:lnTo>
                <a:lnTo>
                  <a:pt x="7975" y="21230"/>
                </a:lnTo>
                <a:lnTo>
                  <a:pt x="8677" y="21415"/>
                </a:lnTo>
                <a:lnTo>
                  <a:pt x="9342" y="21526"/>
                </a:lnTo>
                <a:lnTo>
                  <a:pt x="10080" y="21563"/>
                </a:lnTo>
                <a:lnTo>
                  <a:pt x="10782" y="21600"/>
                </a:lnTo>
                <a:lnTo>
                  <a:pt x="11557" y="21563"/>
                </a:lnTo>
                <a:lnTo>
                  <a:pt x="12258" y="21526"/>
                </a:lnTo>
                <a:lnTo>
                  <a:pt x="12923" y="21415"/>
                </a:lnTo>
                <a:lnTo>
                  <a:pt x="13625" y="21230"/>
                </a:lnTo>
                <a:lnTo>
                  <a:pt x="14289" y="21045"/>
                </a:lnTo>
                <a:lnTo>
                  <a:pt x="14917" y="20786"/>
                </a:lnTo>
                <a:lnTo>
                  <a:pt x="15582" y="20490"/>
                </a:lnTo>
                <a:lnTo>
                  <a:pt x="16209" y="20158"/>
                </a:lnTo>
                <a:lnTo>
                  <a:pt x="17391" y="19344"/>
                </a:lnTo>
                <a:lnTo>
                  <a:pt x="17908" y="18937"/>
                </a:lnTo>
                <a:lnTo>
                  <a:pt x="18425" y="18456"/>
                </a:lnTo>
                <a:lnTo>
                  <a:pt x="18905" y="17938"/>
                </a:lnTo>
                <a:lnTo>
                  <a:pt x="19348" y="17421"/>
                </a:lnTo>
                <a:lnTo>
                  <a:pt x="19754" y="16792"/>
                </a:lnTo>
                <a:lnTo>
                  <a:pt x="20160" y="16200"/>
                </a:lnTo>
                <a:lnTo>
                  <a:pt x="20788" y="14942"/>
                </a:lnTo>
                <a:lnTo>
                  <a:pt x="21046" y="14277"/>
                </a:lnTo>
                <a:lnTo>
                  <a:pt x="21231" y="13611"/>
                </a:lnTo>
                <a:lnTo>
                  <a:pt x="21378" y="12945"/>
                </a:lnTo>
                <a:lnTo>
                  <a:pt x="21526" y="12242"/>
                </a:lnTo>
                <a:lnTo>
                  <a:pt x="21563" y="11540"/>
                </a:lnTo>
                <a:lnTo>
                  <a:pt x="21600" y="10763"/>
                </a:lnTo>
                <a:lnTo>
                  <a:pt x="21563" y="10060"/>
                </a:lnTo>
                <a:lnTo>
                  <a:pt x="21526" y="9321"/>
                </a:lnTo>
                <a:lnTo>
                  <a:pt x="21231" y="7989"/>
                </a:lnTo>
                <a:lnTo>
                  <a:pt x="21046" y="7286"/>
                </a:lnTo>
                <a:lnTo>
                  <a:pt x="20788" y="6621"/>
                </a:lnTo>
                <a:lnTo>
                  <a:pt x="20455" y="5992"/>
                </a:lnTo>
                <a:lnTo>
                  <a:pt x="20160" y="5400"/>
                </a:lnTo>
                <a:close/>
                <a:moveTo>
                  <a:pt x="17797" y="9136"/>
                </a:moveTo>
                <a:lnTo>
                  <a:pt x="10191" y="16792"/>
                </a:lnTo>
                <a:lnTo>
                  <a:pt x="10043" y="16903"/>
                </a:lnTo>
                <a:lnTo>
                  <a:pt x="9858" y="17014"/>
                </a:lnTo>
                <a:lnTo>
                  <a:pt x="9711" y="17051"/>
                </a:lnTo>
                <a:lnTo>
                  <a:pt x="9342" y="17051"/>
                </a:lnTo>
                <a:lnTo>
                  <a:pt x="9194" y="17014"/>
                </a:lnTo>
                <a:lnTo>
                  <a:pt x="9046" y="16903"/>
                </a:lnTo>
                <a:lnTo>
                  <a:pt x="8862" y="16792"/>
                </a:lnTo>
                <a:lnTo>
                  <a:pt x="3803" y="11688"/>
                </a:lnTo>
                <a:lnTo>
                  <a:pt x="3692" y="11577"/>
                </a:lnTo>
                <a:lnTo>
                  <a:pt x="3618" y="11429"/>
                </a:lnTo>
                <a:lnTo>
                  <a:pt x="3582" y="11244"/>
                </a:lnTo>
                <a:lnTo>
                  <a:pt x="3582" y="10837"/>
                </a:lnTo>
                <a:lnTo>
                  <a:pt x="3618" y="10689"/>
                </a:lnTo>
                <a:lnTo>
                  <a:pt x="3692" y="10541"/>
                </a:lnTo>
                <a:lnTo>
                  <a:pt x="5206" y="9025"/>
                </a:lnTo>
                <a:lnTo>
                  <a:pt x="5354" y="8951"/>
                </a:lnTo>
                <a:lnTo>
                  <a:pt x="5502" y="8914"/>
                </a:lnTo>
                <a:lnTo>
                  <a:pt x="5871" y="8914"/>
                </a:lnTo>
                <a:lnTo>
                  <a:pt x="6055" y="8951"/>
                </a:lnTo>
                <a:lnTo>
                  <a:pt x="6203" y="9025"/>
                </a:lnTo>
                <a:lnTo>
                  <a:pt x="6351" y="9136"/>
                </a:lnTo>
                <a:lnTo>
                  <a:pt x="9489" y="12316"/>
                </a:lnTo>
                <a:lnTo>
                  <a:pt x="15249" y="6584"/>
                </a:lnTo>
                <a:lnTo>
                  <a:pt x="15397" y="6510"/>
                </a:lnTo>
                <a:lnTo>
                  <a:pt x="15545" y="6399"/>
                </a:lnTo>
                <a:lnTo>
                  <a:pt x="15729" y="6325"/>
                </a:lnTo>
                <a:lnTo>
                  <a:pt x="16062" y="6325"/>
                </a:lnTo>
                <a:lnTo>
                  <a:pt x="16209" y="6399"/>
                </a:lnTo>
                <a:lnTo>
                  <a:pt x="16357" y="6510"/>
                </a:lnTo>
                <a:lnTo>
                  <a:pt x="16542" y="6584"/>
                </a:lnTo>
                <a:lnTo>
                  <a:pt x="17797" y="7841"/>
                </a:lnTo>
                <a:lnTo>
                  <a:pt x="17908" y="8026"/>
                </a:lnTo>
                <a:lnTo>
                  <a:pt x="18018" y="8137"/>
                </a:lnTo>
                <a:lnTo>
                  <a:pt x="18055" y="8322"/>
                </a:lnTo>
                <a:lnTo>
                  <a:pt x="18055" y="8692"/>
                </a:lnTo>
                <a:lnTo>
                  <a:pt x="18018" y="8840"/>
                </a:lnTo>
                <a:lnTo>
                  <a:pt x="17908" y="9025"/>
                </a:lnTo>
                <a:lnTo>
                  <a:pt x="17797" y="91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5;p29"/>
          <p:cNvSpPr/>
          <p:nvPr/>
        </p:nvSpPr>
        <p:spPr>
          <a:xfrm>
            <a:off x="607674" y="157818"/>
            <a:ext cx="8360479" cy="941221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86;p29"/>
          <p:cNvSpPr txBox="1">
            <a:spLocks noGrp="1"/>
          </p:cNvSpPr>
          <p:nvPr>
            <p:ph type="title"/>
          </p:nvPr>
        </p:nvSpPr>
        <p:spPr>
          <a:xfrm>
            <a:off x="607668" y="131568"/>
            <a:ext cx="6865793" cy="967471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l-PL" sz="2710" dirty="0">
                <a:solidFill>
                  <a:schemeClr val="accent1"/>
                </a:solidFill>
              </a:rPr>
              <a:t>Dokumenty i oświadczenia składane do ofert</a:t>
            </a:r>
            <a:endParaRPr sz="2710" dirty="0">
              <a:solidFill>
                <a:schemeClr val="accent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03385" y="2321169"/>
            <a:ext cx="4264269" cy="180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8" name="Google Shape;277;p28"/>
          <p:cNvSpPr>
            <a:spLocks noGrp="1"/>
          </p:cNvSpPr>
          <p:nvPr>
            <p:ph type="dgm" idx="2"/>
          </p:nvPr>
        </p:nvSpPr>
        <p:spPr>
          <a:xfrm>
            <a:off x="607668" y="1125289"/>
            <a:ext cx="8545124" cy="407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Clr>
                <a:schemeClr val="lt2"/>
              </a:buClr>
              <a:buSzPts val="1100"/>
              <a:buNone/>
            </a:pPr>
            <a:r>
              <a:rPr lang="pl-PL" sz="2400" b="1" u="sng" dirty="0"/>
              <a:t>Zgodnie z:</a:t>
            </a:r>
          </a:p>
          <a:p>
            <a:pPr marL="0" lvl="0" indent="0">
              <a:buClr>
                <a:schemeClr val="lt2"/>
              </a:buClr>
              <a:buSzPts val="1100"/>
              <a:buNone/>
            </a:pPr>
            <a:endParaRPr lang="pl-PL" sz="300" dirty="0"/>
          </a:p>
          <a:p>
            <a:pPr marL="0" lv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zarządzeniem Nr 18/2017/DSOZ Prezesa Narodowego Funduszu Zdrowia </a:t>
            </a:r>
            <a:br>
              <a:rPr lang="pl-PL" sz="2000" b="1" dirty="0"/>
            </a:br>
            <a:r>
              <a:rPr lang="pl-PL" sz="2000" b="1" dirty="0"/>
              <a:t>z dnia 14 marca 2017 r. </a:t>
            </a:r>
            <a:r>
              <a:rPr lang="pl-PL" sz="2000" b="1" u="sng" dirty="0"/>
              <a:t>w sprawie warunków postępowania dotyczącego zawierania umów o udzielanie świadczeń opieki zdrowotnej</a:t>
            </a:r>
            <a:r>
              <a:rPr lang="pl-PL" sz="2000" b="1" dirty="0"/>
              <a:t> zmienionym zarządzeniem Nr 19/2017/DSOZ Prezesa Narodowego Funduszu </a:t>
            </a:r>
            <a:br>
              <a:rPr lang="pl-PL" sz="2000" b="1" dirty="0"/>
            </a:br>
            <a:r>
              <a:rPr lang="pl-PL" sz="2000" b="1" dirty="0"/>
              <a:t>z dnia 15 marca 2017 r. oraz zarządzeniem Nr 15/2019/DSM Prezesa Narodowego Funduszu z dnia 7 lutego 2019 r.;</a:t>
            </a:r>
          </a:p>
          <a:p>
            <a:pPr marL="0" lvl="0" indent="0">
              <a:buClr>
                <a:schemeClr val="lt2"/>
              </a:buClr>
              <a:buSzPts val="1100"/>
              <a:buNone/>
            </a:pPr>
            <a:endParaRPr lang="pl-PL" sz="800" b="1" dirty="0"/>
          </a:p>
          <a:p>
            <a:pPr marL="0" lvl="0" indent="0">
              <a:buClr>
                <a:schemeClr val="lt2"/>
              </a:buClr>
              <a:buSzPts val="1100"/>
              <a:buNone/>
            </a:pPr>
            <a:r>
              <a:rPr lang="pl-PL" sz="2000" b="1" dirty="0"/>
              <a:t>zarządzeniem Nr 51/2022/DSM Prezesa Narodowego Funduszu Zdrowia z dnia 14 kwietnia 2022 r. </a:t>
            </a:r>
            <a:r>
              <a:rPr lang="pl-PL" sz="2000" b="1" u="sng" dirty="0"/>
              <a:t>w sprawie określenia warunków zawierania i realizacji umów w rodzaju podstawowa opieka zdrowotna w zakresie nocnej i świątecznej opieki zdrowotnej</a:t>
            </a:r>
            <a:r>
              <a:rPr lang="pl-PL" sz="2000" b="1" dirty="0"/>
              <a:t> zmienionym zarządzeniem Nr 88/2022/DSM Prezesa Narodowego Funduszu z dnia 19 lipca 2022 r. oraz zarządzeniem Nr 126/2022/DSM Prezesa Narodowego Funduszu z dnia 30 września 2022 r.,</a:t>
            </a:r>
          </a:p>
          <a:p>
            <a:pPr marL="0" lvl="0" indent="0">
              <a:buClr>
                <a:schemeClr val="lt2"/>
              </a:buClr>
              <a:buSzPts val="1100"/>
              <a:buNone/>
            </a:pPr>
            <a:endParaRPr sz="3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l-PL" sz="2400" b="1" u="sng" dirty="0"/>
              <a:t>do oferty należy załączyć:</a:t>
            </a:r>
            <a:endParaRPr sz="2400" b="1" u="sng" dirty="0"/>
          </a:p>
        </p:txBody>
      </p:sp>
      <p:sp>
        <p:nvSpPr>
          <p:cNvPr id="9" name="Google Shape;213;p23"/>
          <p:cNvSpPr/>
          <p:nvPr/>
        </p:nvSpPr>
        <p:spPr>
          <a:xfrm>
            <a:off x="9504486" y="2526065"/>
            <a:ext cx="2097053" cy="27202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2463" y="9009"/>
                </a:moveTo>
                <a:lnTo>
                  <a:pt x="12108" y="8935"/>
                </a:lnTo>
                <a:lnTo>
                  <a:pt x="11798" y="8862"/>
                </a:lnTo>
                <a:lnTo>
                  <a:pt x="11532" y="8751"/>
                </a:lnTo>
                <a:lnTo>
                  <a:pt x="11310" y="8603"/>
                </a:lnTo>
                <a:lnTo>
                  <a:pt x="11088" y="8382"/>
                </a:lnTo>
                <a:lnTo>
                  <a:pt x="10911" y="8160"/>
                </a:lnTo>
                <a:lnTo>
                  <a:pt x="10822" y="7902"/>
                </a:lnTo>
                <a:lnTo>
                  <a:pt x="10822" y="0"/>
                </a:lnTo>
                <a:lnTo>
                  <a:pt x="1641" y="0"/>
                </a:lnTo>
                <a:lnTo>
                  <a:pt x="1286" y="37"/>
                </a:lnTo>
                <a:lnTo>
                  <a:pt x="1020" y="111"/>
                </a:lnTo>
                <a:lnTo>
                  <a:pt x="710" y="222"/>
                </a:lnTo>
                <a:lnTo>
                  <a:pt x="488" y="369"/>
                </a:lnTo>
                <a:lnTo>
                  <a:pt x="310" y="628"/>
                </a:lnTo>
                <a:lnTo>
                  <a:pt x="133" y="812"/>
                </a:lnTo>
                <a:lnTo>
                  <a:pt x="44" y="1108"/>
                </a:lnTo>
                <a:lnTo>
                  <a:pt x="0" y="1329"/>
                </a:lnTo>
                <a:lnTo>
                  <a:pt x="0" y="20234"/>
                </a:lnTo>
                <a:lnTo>
                  <a:pt x="44" y="20529"/>
                </a:lnTo>
                <a:lnTo>
                  <a:pt x="133" y="20751"/>
                </a:lnTo>
                <a:lnTo>
                  <a:pt x="310" y="21009"/>
                </a:lnTo>
                <a:lnTo>
                  <a:pt x="488" y="21194"/>
                </a:lnTo>
                <a:lnTo>
                  <a:pt x="710" y="21342"/>
                </a:lnTo>
                <a:lnTo>
                  <a:pt x="1020" y="21452"/>
                </a:lnTo>
                <a:lnTo>
                  <a:pt x="1286" y="21563"/>
                </a:lnTo>
                <a:lnTo>
                  <a:pt x="1641" y="21600"/>
                </a:lnTo>
                <a:lnTo>
                  <a:pt x="19959" y="21600"/>
                </a:lnTo>
                <a:lnTo>
                  <a:pt x="20314" y="21563"/>
                </a:lnTo>
                <a:lnTo>
                  <a:pt x="20580" y="21452"/>
                </a:lnTo>
                <a:lnTo>
                  <a:pt x="20890" y="21342"/>
                </a:lnTo>
                <a:lnTo>
                  <a:pt x="21112" y="21194"/>
                </a:lnTo>
                <a:lnTo>
                  <a:pt x="21378" y="21009"/>
                </a:lnTo>
                <a:lnTo>
                  <a:pt x="21511" y="20751"/>
                </a:lnTo>
                <a:lnTo>
                  <a:pt x="21600" y="20529"/>
                </a:lnTo>
                <a:lnTo>
                  <a:pt x="21600" y="9009"/>
                </a:lnTo>
                <a:lnTo>
                  <a:pt x="12463" y="9009"/>
                </a:lnTo>
                <a:close/>
                <a:moveTo>
                  <a:pt x="17298" y="17538"/>
                </a:moveTo>
                <a:lnTo>
                  <a:pt x="17253" y="17723"/>
                </a:lnTo>
                <a:lnTo>
                  <a:pt x="17165" y="17834"/>
                </a:lnTo>
                <a:lnTo>
                  <a:pt x="16943" y="17945"/>
                </a:lnTo>
                <a:lnTo>
                  <a:pt x="4657" y="17945"/>
                </a:lnTo>
                <a:lnTo>
                  <a:pt x="4524" y="17834"/>
                </a:lnTo>
                <a:lnTo>
                  <a:pt x="4347" y="17723"/>
                </a:lnTo>
                <a:lnTo>
                  <a:pt x="4302" y="17538"/>
                </a:lnTo>
                <a:lnTo>
                  <a:pt x="4302" y="16652"/>
                </a:lnTo>
                <a:lnTo>
                  <a:pt x="4347" y="16431"/>
                </a:lnTo>
                <a:lnTo>
                  <a:pt x="4524" y="16320"/>
                </a:lnTo>
                <a:lnTo>
                  <a:pt x="4657" y="16209"/>
                </a:lnTo>
                <a:lnTo>
                  <a:pt x="4879" y="16172"/>
                </a:lnTo>
                <a:lnTo>
                  <a:pt x="16766" y="16172"/>
                </a:lnTo>
                <a:lnTo>
                  <a:pt x="16943" y="16209"/>
                </a:lnTo>
                <a:lnTo>
                  <a:pt x="17165" y="16320"/>
                </a:lnTo>
                <a:lnTo>
                  <a:pt x="17253" y="16431"/>
                </a:lnTo>
                <a:lnTo>
                  <a:pt x="17298" y="16652"/>
                </a:lnTo>
                <a:lnTo>
                  <a:pt x="17298" y="17538"/>
                </a:lnTo>
                <a:close/>
                <a:moveTo>
                  <a:pt x="17298" y="13920"/>
                </a:moveTo>
                <a:lnTo>
                  <a:pt x="17253" y="14105"/>
                </a:lnTo>
                <a:lnTo>
                  <a:pt x="17165" y="14252"/>
                </a:lnTo>
                <a:lnTo>
                  <a:pt x="16943" y="14326"/>
                </a:lnTo>
                <a:lnTo>
                  <a:pt x="16766" y="14363"/>
                </a:lnTo>
                <a:lnTo>
                  <a:pt x="4879" y="14363"/>
                </a:lnTo>
                <a:lnTo>
                  <a:pt x="4657" y="14326"/>
                </a:lnTo>
                <a:lnTo>
                  <a:pt x="4524" y="14252"/>
                </a:lnTo>
                <a:lnTo>
                  <a:pt x="4347" y="14105"/>
                </a:lnTo>
                <a:lnTo>
                  <a:pt x="4302" y="13920"/>
                </a:lnTo>
                <a:lnTo>
                  <a:pt x="4302" y="13034"/>
                </a:lnTo>
                <a:lnTo>
                  <a:pt x="4347" y="12849"/>
                </a:lnTo>
                <a:lnTo>
                  <a:pt x="4524" y="12702"/>
                </a:lnTo>
                <a:lnTo>
                  <a:pt x="4657" y="12628"/>
                </a:lnTo>
                <a:lnTo>
                  <a:pt x="4879" y="12591"/>
                </a:lnTo>
                <a:lnTo>
                  <a:pt x="16766" y="12591"/>
                </a:lnTo>
                <a:lnTo>
                  <a:pt x="16943" y="12628"/>
                </a:lnTo>
                <a:lnTo>
                  <a:pt x="17165" y="12702"/>
                </a:lnTo>
                <a:lnTo>
                  <a:pt x="17253" y="12849"/>
                </a:lnTo>
                <a:lnTo>
                  <a:pt x="17298" y="13034"/>
                </a:lnTo>
                <a:lnTo>
                  <a:pt x="17298" y="1392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14;p23"/>
          <p:cNvSpPr/>
          <p:nvPr/>
        </p:nvSpPr>
        <p:spPr>
          <a:xfrm>
            <a:off x="10760048" y="2526065"/>
            <a:ext cx="841508" cy="90692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802" y="15892"/>
                </a:moveTo>
                <a:lnTo>
                  <a:pt x="5036" y="2126"/>
                </a:lnTo>
                <a:lnTo>
                  <a:pt x="4477" y="1679"/>
                </a:lnTo>
                <a:lnTo>
                  <a:pt x="3805" y="1343"/>
                </a:lnTo>
                <a:lnTo>
                  <a:pt x="3134" y="895"/>
                </a:lnTo>
                <a:lnTo>
                  <a:pt x="1679" y="336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lnTo>
                  <a:pt x="21264" y="19921"/>
                </a:lnTo>
                <a:lnTo>
                  <a:pt x="20593" y="18466"/>
                </a:lnTo>
                <a:lnTo>
                  <a:pt x="20257" y="17683"/>
                </a:lnTo>
                <a:lnTo>
                  <a:pt x="19362" y="16564"/>
                </a:lnTo>
                <a:lnTo>
                  <a:pt x="18802" y="15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22850" tIns="45700" rIns="22850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67817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FZ">
      <a:dk1>
        <a:srgbClr val="FFFFFF"/>
      </a:dk1>
      <a:lt1>
        <a:srgbClr val="312783"/>
      </a:lt1>
      <a:dk2>
        <a:srgbClr val="FFFFFF"/>
      </a:dk2>
      <a:lt2>
        <a:srgbClr val="000000"/>
      </a:lt2>
      <a:accent1>
        <a:srgbClr val="F7A600"/>
      </a:accent1>
      <a:accent2>
        <a:srgbClr val="3A5BA7"/>
      </a:accent2>
      <a:accent3>
        <a:srgbClr val="5AA1D8"/>
      </a:accent3>
      <a:accent4>
        <a:srgbClr val="50BCBD"/>
      </a:accent4>
      <a:accent5>
        <a:srgbClr val="F7A600"/>
      </a:accent5>
      <a:accent6>
        <a:srgbClr val="5AA1D8"/>
      </a:accent6>
      <a:hlink>
        <a:srgbClr val="0000FF"/>
      </a:hlink>
      <a:folHlink>
        <a:srgbClr val="F7A6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</TotalTime>
  <Words>5041</Words>
  <Application>Microsoft Office PowerPoint</Application>
  <PresentationFormat>Panoramiczny</PresentationFormat>
  <Paragraphs>468</Paragraphs>
  <Slides>53</Slides>
  <Notes>49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53</vt:i4>
      </vt:variant>
    </vt:vector>
  </HeadingPairs>
  <TitlesOfParts>
    <vt:vector size="59" baseType="lpstr">
      <vt:lpstr>Wingdings</vt:lpstr>
      <vt:lpstr>Roboto</vt:lpstr>
      <vt:lpstr>Noto Sans Symbols</vt:lpstr>
      <vt:lpstr>Calibri</vt:lpstr>
      <vt:lpstr>Arial</vt:lpstr>
      <vt:lpstr>Motyw pakietu Office</vt:lpstr>
      <vt:lpstr>Prezentacja programu PowerPoint</vt:lpstr>
      <vt:lpstr>Podstawy prawne przeprowadzenia procesu kontraktowania świadczeń  (wykaz aktów prawnych zawarty jest w każdym ogłoszeniu o postępowaniu)</vt:lpstr>
      <vt:lpstr>Podstawy prawne przeprowadzenia procesu kontraktowania świadczeń  (wykaz aktów prawnych zawarty jest w każdym ogłoszeniu o postępowaniu)</vt:lpstr>
      <vt:lpstr>Gdzie i kiedy można zapoznać się ze szczegółowymi warunkami postępowania?</vt:lpstr>
      <vt:lpstr>Rola Portalu Potencjału  w procesie kontraktowania</vt:lpstr>
      <vt:lpstr>Prawidłowe przygotowanie oferty</vt:lpstr>
      <vt:lpstr>OFERTA W FORMIE PISEMNEJ OBEJMUJE:  wydruk formularza ofertowego zgodny z jego postacią elektroniczną (płyta CD wraz z opisem),  dokumenty i oświadczenia wymienione w § 14  Zarządzenia Prezesa NFZ nr 18/2017/DSOZ z dnia 14 marca 2017 r. (ze zm.)</vt:lpstr>
      <vt:lpstr>WAŻNE -  zweryfikować kompletność wydruku formularza ofertowego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Dokumenty i oświadczenia składane do ofert</vt:lpstr>
      <vt:lpstr>Prezentacja programu PowerPoint</vt:lpstr>
      <vt:lpstr>Prezentacja programu PowerPoint</vt:lpstr>
      <vt:lpstr>Zanim oferta zostanie złożona …</vt:lpstr>
      <vt:lpstr>Zanim oferta zostanie złożona …</vt:lpstr>
      <vt:lpstr>Miejsce i termin składania ofert</vt:lpstr>
      <vt:lpstr>System oceny ofert</vt:lpstr>
      <vt:lpstr>Przesłanki do odrzucenia oferty  zgodnie z ustawą z dnia 27 sierpnia 2004 r. o świadczeniach opieki zdrowotnej finansowanych ze środków publicznych</vt:lpstr>
      <vt:lpstr>Prezentacja programu PowerPoint</vt:lpstr>
      <vt:lpstr>Co dzieje się w przypadku zidentyfikowania braków?</vt:lpstr>
      <vt:lpstr>Wersja elektroniczna a wersja papierowa formularza</vt:lpstr>
      <vt:lpstr>Prezentacja programu PowerPoint</vt:lpstr>
      <vt:lpstr>Uwagi praktyczne…</vt:lpstr>
      <vt:lpstr>NOCNA i ŚWIĄTECZNA OPIEKA ZDROWOTNA</vt:lpstr>
      <vt:lpstr>Prezentacja programu PowerPoint</vt:lpstr>
      <vt:lpstr>Zakresy świadczeń kontraktowanych  Zarządzenie nr 51/2022/DSM Prezesa NFZ z dnia 14 kwietnia 2022r. w sprawie określenia warunków zawierania i realizacji umów w rodzaju podstawowa opieka zdrowotna w zakresie nocnej i świątecznej opieki zdrowotnej ze zm.</vt:lpstr>
      <vt:lpstr>Świadczenia gwarantowane nocnej i świątecznej opieki zdrowotnej udzielanej  w warunkach ambulatoryjnych są realizowane  w zakresie podstawowym lub uzupełnionym</vt:lpstr>
      <vt:lpstr>Zakres świadczeń nocnej i świątecznej opieki zdrowotnej </vt:lpstr>
      <vt:lpstr>Tryb ambulatoryjny</vt:lpstr>
      <vt:lpstr>Tryb „wyjazdowy”</vt:lpstr>
      <vt:lpstr>Prezentacja programu PowerPoint</vt:lpstr>
      <vt:lpstr>Warunki lokalowe</vt:lpstr>
      <vt:lpstr>Personel</vt:lpstr>
      <vt:lpstr>Wyposażenie w sprzęt i aparaturę medyczną </vt:lpstr>
      <vt:lpstr>Wyposażenie w sprzęt i aparaturę medyczną </vt:lpstr>
      <vt:lpstr>Wyposażenie uzupełniające </vt:lpstr>
      <vt:lpstr>Zasady finansowania świadczeń</vt:lpstr>
      <vt:lpstr>Warunki dodatkowo oceniane  wg rozporządzenia Ministra Zdrowia z dnia 5 sierpnia 2016 r. w sprawie szczegółowych kryteriów wyboru ofert w postępowaniu w sprawie zawarcia umów o udzielanie świadczeń opieki zdrowotnej</vt:lpstr>
      <vt:lpstr>Prezentacja programu PowerPoint</vt:lpstr>
      <vt:lpstr>Punktacja (odpowiedzi kryterialne ankietowe + cena)</vt:lpstr>
      <vt:lpstr>TERMINY</vt:lpstr>
      <vt:lpstr>Konkurs ofert – komunikacja</vt:lpstr>
      <vt:lpstr>KONKURS OERT - KOMUNIKACJA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Krysmann Michalina</dc:creator>
  <cp:lastModifiedBy>Wójtowicz Agnieszka</cp:lastModifiedBy>
  <cp:revision>131</cp:revision>
  <dcterms:modified xsi:type="dcterms:W3CDTF">2022-12-19T12:01:47Z</dcterms:modified>
</cp:coreProperties>
</file>