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7" r:id="rId2"/>
    <p:sldId id="286" r:id="rId3"/>
    <p:sldId id="293" r:id="rId4"/>
    <p:sldId id="295" r:id="rId5"/>
    <p:sldId id="296" r:id="rId6"/>
    <p:sldId id="294" r:id="rId7"/>
    <p:sldId id="297" r:id="rId8"/>
    <p:sldId id="298" r:id="rId9"/>
    <p:sldId id="299" r:id="rId10"/>
    <p:sldId id="300" r:id="rId11"/>
    <p:sldId id="301" r:id="rId12"/>
    <p:sldId id="302" r:id="rId13"/>
    <p:sldId id="308" r:id="rId14"/>
    <p:sldId id="309" r:id="rId15"/>
    <p:sldId id="310" r:id="rId16"/>
    <p:sldId id="312" r:id="rId17"/>
    <p:sldId id="311" r:id="rId18"/>
    <p:sldId id="303" r:id="rId19"/>
    <p:sldId id="304" r:id="rId20"/>
    <p:sldId id="305" r:id="rId21"/>
    <p:sldId id="306" r:id="rId22"/>
    <p:sldId id="307" r:id="rId23"/>
    <p:sldId id="313" r:id="rId24"/>
    <p:sldId id="314" r:id="rId25"/>
    <p:sldId id="336" r:id="rId26"/>
    <p:sldId id="337" r:id="rId27"/>
    <p:sldId id="315" r:id="rId28"/>
    <p:sldId id="316" r:id="rId29"/>
    <p:sldId id="317" r:id="rId30"/>
    <p:sldId id="318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  <p:sldId id="279" r:id="rId47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BA7"/>
    <a:srgbClr val="F7A600"/>
    <a:srgbClr val="50BCBD"/>
    <a:srgbClr val="261474"/>
    <a:srgbClr val="5AA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666895"/>
            <a:ext cx="2232759" cy="8517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Grupa 8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0" name="Trójkąt prostokątny 9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upa 11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3" name="Trójkąt prostokątny 1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4" name="Prostokąt 13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7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6892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zie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 userDrawn="1"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6" name="Trójkąt prostokątny 15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7" name="Prostokąt 16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Grupa 17"/>
          <p:cNvGrpSpPr/>
          <p:nvPr userDrawn="1"/>
        </p:nvGrpSpPr>
        <p:grpSpPr>
          <a:xfrm>
            <a:off x="2581714" y="2254102"/>
            <a:ext cx="9637838" cy="2190307"/>
            <a:chOff x="5272521" y="1329043"/>
            <a:chExt cx="9325981" cy="2119434"/>
          </a:xfrm>
        </p:grpSpPr>
        <p:sp>
          <p:nvSpPr>
            <p:cNvPr id="19" name="Trójkąt prostokątny 18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nfz_logo_A_kolor.png" descr="nfz_logo_A_kolor.pn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9317061" y="5265034"/>
            <a:ext cx="2232759" cy="8517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ymbol zastępczy tekstu 16"/>
          <p:cNvSpPr>
            <a:spLocks noGrp="1"/>
          </p:cNvSpPr>
          <p:nvPr>
            <p:ph type="body" sz="quarter" idx="10" hasCustomPrompt="1"/>
          </p:nvPr>
        </p:nvSpPr>
        <p:spPr>
          <a:xfrm>
            <a:off x="4581181" y="3012490"/>
            <a:ext cx="6235099" cy="896937"/>
          </a:xfrm>
        </p:spPr>
        <p:txBody>
          <a:bodyPr>
            <a:noAutofit/>
          </a:bodyPr>
          <a:lstStyle>
            <a:lvl1pPr marL="0" indent="0">
              <a:buNone/>
              <a:defRPr sz="3600" b="1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49565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369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3"/>
          </p:nvPr>
        </p:nvSpPr>
        <p:spPr>
          <a:xfrm>
            <a:off x="519113" y="1549400"/>
            <a:ext cx="4464050" cy="3038475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8335963" y="1020763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736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F7A600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504634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407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 userDrawn="1"/>
        </p:nvGrpSpPr>
        <p:grpSpPr>
          <a:xfrm>
            <a:off x="2613609" y="4667693"/>
            <a:ext cx="9637838" cy="2190307"/>
            <a:chOff x="5272521" y="1329043"/>
            <a:chExt cx="9325981" cy="2119434"/>
          </a:xfrm>
        </p:grpSpPr>
        <p:sp>
          <p:nvSpPr>
            <p:cNvPr id="10" name="Trójkąt prostokątny 9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43873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15" name="Trójkąt prostokątny 14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2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7562071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2"/>
            <a:ext cx="7411210" cy="1870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8652336" y="601192"/>
            <a:ext cx="3017837" cy="4375150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579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19" name="Freeform 5"/>
          <p:cNvSpPr/>
          <p:nvPr userDrawn="1"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0" name="Freeform 6"/>
          <p:cNvSpPr/>
          <p:nvPr userDrawn="1"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1" name="Freeform 7"/>
          <p:cNvSpPr/>
          <p:nvPr userDrawn="1"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2" name="Freeform 9"/>
          <p:cNvSpPr/>
          <p:nvPr userDrawn="1"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Freeform 10"/>
          <p:cNvSpPr/>
          <p:nvPr userDrawn="1"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4" name="Freeform 11"/>
          <p:cNvSpPr/>
          <p:nvPr userDrawn="1"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Freeform 12"/>
          <p:cNvSpPr/>
          <p:nvPr userDrawn="1"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6" name="Freeform 13"/>
          <p:cNvSpPr/>
          <p:nvPr userDrawn="1"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7" name="Freeform 14"/>
          <p:cNvSpPr/>
          <p:nvPr userDrawn="1"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8" name="Freeform 15"/>
          <p:cNvSpPr/>
          <p:nvPr userDrawn="1"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29" name="Freeform 16"/>
          <p:cNvSpPr/>
          <p:nvPr userDrawn="1"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0" name="Freeform 17"/>
          <p:cNvSpPr/>
          <p:nvPr userDrawn="1"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" name="Freeform 18"/>
          <p:cNvSpPr/>
          <p:nvPr userDrawn="1"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2" name="Freeform 19"/>
          <p:cNvSpPr/>
          <p:nvPr userDrawn="1"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3" name="Freeform 20"/>
          <p:cNvSpPr/>
          <p:nvPr userDrawn="1"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4" name="Freeform 37"/>
          <p:cNvSpPr/>
          <p:nvPr userDrawn="1"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5" name="Freeform 38"/>
          <p:cNvSpPr/>
          <p:nvPr userDrawn="1"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>
            <a:solidFill>
              <a:srgbClr val="FFFFFF"/>
            </a:solidFill>
          </a:ln>
          <a:effectLst>
            <a:outerShdw dist="28398" dir="6993903" rotWithShape="0">
              <a:srgbClr val="B2B2B2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 defTabSz="914287">
              <a:lnSpc>
                <a:spcPct val="100000"/>
              </a:lnSpc>
              <a:defRPr sz="1200"/>
            </a:pPr>
            <a:endParaRPr/>
          </a:p>
        </p:txBody>
      </p: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9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5" y="1853730"/>
            <a:ext cx="4067758" cy="432464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21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fika 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sz="quarter" idx="16"/>
          </p:nvPr>
        </p:nvSpPr>
        <p:spPr>
          <a:xfrm>
            <a:off x="503238" y="2074863"/>
            <a:ext cx="11393487" cy="3892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81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abeli 3"/>
          <p:cNvSpPr>
            <a:spLocks noGrp="1"/>
          </p:cNvSpPr>
          <p:nvPr>
            <p:ph type="tbl" sz="quarter" idx="16"/>
          </p:nvPr>
        </p:nvSpPr>
        <p:spPr>
          <a:xfrm>
            <a:off x="503238" y="1985963"/>
            <a:ext cx="11137900" cy="3922712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97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 obsz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az 3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</p:spPr>
      </p:pic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/>
          <p:cNvSpPr/>
          <p:nvPr userDrawn="1"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5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1488803" y="1519235"/>
            <a:ext cx="1616436" cy="1832078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9170264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8"/>
          </p:nvPr>
        </p:nvSpPr>
        <p:spPr>
          <a:xfrm>
            <a:off x="5289278" y="1516591"/>
            <a:ext cx="1616436" cy="1832078"/>
          </a:xfrm>
        </p:spPr>
        <p:txBody>
          <a:bodyPr/>
          <a:lstStyle/>
          <a:p>
            <a:endParaRPr lang="pl-PL"/>
          </a:p>
        </p:txBody>
      </p:sp>
      <p:sp>
        <p:nvSpPr>
          <p:cNvPr id="22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02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3" name="Symbol zastępczy tekstu 19"/>
          <p:cNvSpPr>
            <a:spLocks noGrp="1"/>
          </p:cNvSpPr>
          <p:nvPr>
            <p:ph type="body" sz="quarter" idx="19" hasCustomPrompt="1"/>
          </p:nvPr>
        </p:nvSpPr>
        <p:spPr>
          <a:xfrm>
            <a:off x="8540437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4" name="Symbol zastępczy tekstu 19"/>
          <p:cNvSpPr>
            <a:spLocks noGrp="1"/>
          </p:cNvSpPr>
          <p:nvPr>
            <p:ph type="body" sz="quarter" idx="20" hasCustomPrompt="1"/>
          </p:nvPr>
        </p:nvSpPr>
        <p:spPr>
          <a:xfrm>
            <a:off x="4653419" y="3085259"/>
            <a:ext cx="2876089" cy="29695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35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a 29"/>
          <p:cNvGrpSpPr/>
          <p:nvPr userDrawn="1"/>
        </p:nvGrpSpPr>
        <p:grpSpPr>
          <a:xfrm>
            <a:off x="2051217" y="4562918"/>
            <a:ext cx="10140783" cy="2304607"/>
            <a:chOff x="5272521" y="1329043"/>
            <a:chExt cx="9325981" cy="2119434"/>
          </a:xfrm>
          <a:solidFill>
            <a:srgbClr val="312783"/>
          </a:solidFill>
        </p:grpSpPr>
        <p:sp>
          <p:nvSpPr>
            <p:cNvPr id="31" name="Trójkąt prostokątny 3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2" name="Prostokąt 31"/>
            <p:cNvSpPr/>
            <p:nvPr/>
          </p:nvSpPr>
          <p:spPr>
            <a:xfrm rot="10800000">
              <a:off x="6796776" y="1329043"/>
              <a:ext cx="7801726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37" name="Symbol zastępczy numeru slajdu 5"/>
          <p:cNvSpPr txBox="1">
            <a:spLocks/>
          </p:cNvSpPr>
          <p:nvPr userDrawn="1"/>
        </p:nvSpPr>
        <p:spPr>
          <a:xfrm>
            <a:off x="8610600" y="65046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27" name="Grupa 26"/>
          <p:cNvGrpSpPr/>
          <p:nvPr userDrawn="1"/>
        </p:nvGrpSpPr>
        <p:grpSpPr>
          <a:xfrm>
            <a:off x="0" y="3722259"/>
            <a:ext cx="4876800" cy="2688063"/>
            <a:chOff x="-1" y="2643827"/>
            <a:chExt cx="3845169" cy="2119434"/>
          </a:xfrm>
          <a:solidFill>
            <a:srgbClr val="F7A600"/>
          </a:solidFill>
        </p:grpSpPr>
        <p:sp>
          <p:nvSpPr>
            <p:cNvPr id="28" name="Trójkąt prostokątny 27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grpFill/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40" name="Symbol zastępczy tekstu 19"/>
          <p:cNvSpPr>
            <a:spLocks noGrp="1"/>
          </p:cNvSpPr>
          <p:nvPr>
            <p:ph type="body" sz="quarter" idx="13" hasCustomPrompt="1"/>
          </p:nvPr>
        </p:nvSpPr>
        <p:spPr>
          <a:xfrm>
            <a:off x="494534" y="1853730"/>
            <a:ext cx="5502611" cy="173523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1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4258963" y="5340583"/>
            <a:ext cx="7411210" cy="11640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l-PL" dirty="0" err="1" smtClean="0"/>
              <a:t>Lorem</a:t>
            </a:r>
            <a:r>
              <a:rPr lang="pl-PL" dirty="0" smtClean="0"/>
              <a:t> </a:t>
            </a:r>
            <a:r>
              <a:rPr lang="pl-PL" dirty="0" err="1" smtClean="0"/>
              <a:t>ipsum</a:t>
            </a:r>
            <a:r>
              <a:rPr lang="pl-PL" dirty="0" smtClean="0"/>
              <a:t> </a:t>
            </a:r>
            <a:r>
              <a:rPr lang="pl-PL" dirty="0" err="1" smtClean="0"/>
              <a:t>dolor</a:t>
            </a:r>
            <a:r>
              <a:rPr lang="pl-PL" dirty="0" smtClean="0"/>
              <a:t> sit </a:t>
            </a:r>
            <a:r>
              <a:rPr lang="pl-PL" dirty="0" err="1" smtClean="0"/>
              <a:t>amet</a:t>
            </a:r>
            <a:r>
              <a:rPr lang="pl-PL" dirty="0" smtClean="0"/>
              <a:t>, </a:t>
            </a:r>
            <a:r>
              <a:rPr lang="pl-PL" dirty="0" err="1" smtClean="0"/>
              <a:t>consectetur</a:t>
            </a:r>
            <a:r>
              <a:rPr lang="pl-PL" dirty="0" smtClean="0"/>
              <a:t> </a:t>
            </a:r>
            <a:r>
              <a:rPr lang="pl-PL" dirty="0" err="1" smtClean="0"/>
              <a:t>adipiscing</a:t>
            </a:r>
            <a:r>
              <a:rPr lang="pl-PL" dirty="0" smtClean="0"/>
              <a:t> elit, </a:t>
            </a:r>
            <a:r>
              <a:rPr lang="pl-PL" dirty="0" err="1" smtClean="0"/>
              <a:t>sed</a:t>
            </a:r>
            <a:r>
              <a:rPr lang="pl-PL" dirty="0" smtClean="0"/>
              <a:t> do </a:t>
            </a:r>
            <a:r>
              <a:rPr lang="pl-PL" dirty="0" err="1" smtClean="0"/>
              <a:t>eiusmod</a:t>
            </a:r>
            <a:r>
              <a:rPr lang="pl-PL" dirty="0" smtClean="0"/>
              <a:t> </a:t>
            </a:r>
            <a:r>
              <a:rPr lang="pl-PL" dirty="0" err="1" smtClean="0"/>
              <a:t>tempor</a:t>
            </a:r>
            <a:r>
              <a:rPr lang="pl-PL" dirty="0" smtClean="0"/>
              <a:t> </a:t>
            </a:r>
            <a:r>
              <a:rPr lang="pl-PL" dirty="0" err="1" smtClean="0"/>
              <a:t>incididunt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labore</a:t>
            </a:r>
            <a:r>
              <a:rPr lang="pl-PL" dirty="0" smtClean="0"/>
              <a:t> et </a:t>
            </a:r>
            <a:r>
              <a:rPr lang="pl-PL" dirty="0" err="1" smtClean="0"/>
              <a:t>dolore</a:t>
            </a:r>
            <a:r>
              <a:rPr lang="pl-PL" dirty="0" smtClean="0"/>
              <a:t> </a:t>
            </a:r>
            <a:r>
              <a:rPr lang="pl-PL" dirty="0" err="1" smtClean="0"/>
              <a:t>magna</a:t>
            </a:r>
            <a:r>
              <a:rPr lang="pl-PL" dirty="0" smtClean="0"/>
              <a:t> </a:t>
            </a:r>
            <a:r>
              <a:rPr lang="pl-PL" dirty="0" err="1" smtClean="0"/>
              <a:t>aliqua</a:t>
            </a:r>
            <a:r>
              <a:rPr lang="pl-PL" dirty="0" smtClean="0"/>
              <a:t>.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enim</a:t>
            </a:r>
            <a:r>
              <a:rPr lang="pl-PL" dirty="0" smtClean="0"/>
              <a:t> ad </a:t>
            </a:r>
            <a:r>
              <a:rPr lang="pl-PL" dirty="0" err="1" smtClean="0"/>
              <a:t>minim</a:t>
            </a:r>
            <a:r>
              <a:rPr lang="pl-PL" dirty="0" smtClean="0"/>
              <a:t> </a:t>
            </a:r>
            <a:r>
              <a:rPr lang="pl-PL" dirty="0" err="1" smtClean="0"/>
              <a:t>veniam</a:t>
            </a:r>
            <a:r>
              <a:rPr lang="pl-PL" dirty="0" smtClean="0"/>
              <a:t>, </a:t>
            </a:r>
            <a:r>
              <a:rPr lang="pl-PL" dirty="0" err="1" smtClean="0"/>
              <a:t>quis</a:t>
            </a:r>
            <a:r>
              <a:rPr lang="pl-PL" dirty="0" smtClean="0"/>
              <a:t> </a:t>
            </a:r>
            <a:r>
              <a:rPr lang="pl-PL" dirty="0" err="1" smtClean="0"/>
              <a:t>nostrud</a:t>
            </a:r>
            <a:r>
              <a:rPr lang="pl-PL" dirty="0" smtClean="0"/>
              <a:t> </a:t>
            </a:r>
            <a:r>
              <a:rPr lang="pl-PL" dirty="0" err="1" smtClean="0"/>
              <a:t>exercitation</a:t>
            </a:r>
            <a:r>
              <a:rPr lang="pl-PL" dirty="0" smtClean="0"/>
              <a:t> </a:t>
            </a:r>
            <a:r>
              <a:rPr lang="pl-PL" dirty="0" err="1" smtClean="0"/>
              <a:t>ullamco</a:t>
            </a:r>
            <a:r>
              <a:rPr lang="pl-PL" dirty="0" smtClean="0"/>
              <a:t> </a:t>
            </a:r>
            <a:r>
              <a:rPr lang="pl-PL" dirty="0" err="1" smtClean="0"/>
              <a:t>laboris</a:t>
            </a:r>
            <a:r>
              <a:rPr lang="pl-PL" dirty="0" smtClean="0"/>
              <a:t> </a:t>
            </a:r>
            <a:r>
              <a:rPr lang="pl-PL" dirty="0" err="1" smtClean="0"/>
              <a:t>nisi</a:t>
            </a:r>
            <a:r>
              <a:rPr lang="pl-PL" dirty="0" smtClean="0"/>
              <a:t> </a:t>
            </a:r>
            <a:r>
              <a:rPr lang="pl-PL" dirty="0" err="1" smtClean="0"/>
              <a:t>ut</a:t>
            </a:r>
            <a:r>
              <a:rPr lang="pl-PL" dirty="0" smtClean="0"/>
              <a:t> </a:t>
            </a:r>
            <a:r>
              <a:rPr lang="pl-PL" dirty="0" err="1" smtClean="0"/>
              <a:t>aliquip</a:t>
            </a:r>
            <a:r>
              <a:rPr lang="pl-PL" dirty="0" smtClean="0"/>
              <a:t> ex </a:t>
            </a:r>
            <a:r>
              <a:rPr lang="pl-PL" dirty="0" err="1" smtClean="0"/>
              <a:t>ea</a:t>
            </a:r>
            <a:r>
              <a:rPr lang="pl-PL" dirty="0" smtClean="0"/>
              <a:t> </a:t>
            </a:r>
            <a:r>
              <a:rPr lang="pl-PL" dirty="0" err="1" smtClean="0"/>
              <a:t>commodo</a:t>
            </a:r>
            <a:r>
              <a:rPr lang="pl-PL" dirty="0" smtClean="0"/>
              <a:t> </a:t>
            </a:r>
            <a:r>
              <a:rPr lang="pl-PL" dirty="0" err="1" smtClean="0"/>
              <a:t>consequat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3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6534228" y="0"/>
            <a:ext cx="5657771" cy="5395913"/>
          </a:xfrm>
        </p:spPr>
        <p:txBody>
          <a:bodyPr/>
          <a:lstStyle/>
          <a:p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38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DE85A-1CF9-47ED-B975-954F739C7F1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514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650" r:id="rId2"/>
    <p:sldLayoutId id="2147483732" r:id="rId3"/>
    <p:sldLayoutId id="2147483651" r:id="rId4"/>
    <p:sldLayoutId id="2147483652" r:id="rId5"/>
    <p:sldLayoutId id="2147483741" r:id="rId6"/>
    <p:sldLayoutId id="2147483768" r:id="rId7"/>
    <p:sldLayoutId id="2147483654" r:id="rId8"/>
    <p:sldLayoutId id="2147483655" r:id="rId9"/>
    <p:sldLayoutId id="2147483656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9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7A600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7A6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fz-katowice.pl/index.php/dla-swiadczeniodawcy/kontraktowanie-2023/leczenie-stomatologiczne/konkursy-ofert-i-rokowani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148918" y="2238233"/>
            <a:ext cx="8043081" cy="2210937"/>
          </a:xfrm>
        </p:spPr>
        <p:txBody>
          <a:bodyPr anchor="ctr"/>
          <a:lstStyle/>
          <a:p>
            <a:r>
              <a:rPr lang="pl-PL" sz="4000" dirty="0" smtClean="0"/>
              <a:t>Zasady kontraktowania świadczeń </a:t>
            </a:r>
          </a:p>
          <a:p>
            <a:r>
              <a:rPr lang="pl-PL" sz="4000" dirty="0" smtClean="0"/>
              <a:t>opieki zdrowotnej na rok 2023 i lata następne</a:t>
            </a:r>
          </a:p>
        </p:txBody>
      </p:sp>
      <p:sp>
        <p:nvSpPr>
          <p:cNvPr id="4" name="Symbol zastępczy tekstu 22"/>
          <p:cNvSpPr txBox="1">
            <a:spLocks/>
          </p:cNvSpPr>
          <p:nvPr/>
        </p:nvSpPr>
        <p:spPr>
          <a:xfrm>
            <a:off x="0" y="4449170"/>
            <a:ext cx="12191999" cy="24088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Tx/>
              <a:buNone/>
              <a:defRPr sz="3900" b="1" kern="1200">
                <a:solidFill>
                  <a:srgbClr val="26147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dirty="0" smtClean="0"/>
              <a:t>w rodzaju: LECZENIE STOMATOLOGICZNE</a:t>
            </a:r>
            <a:br>
              <a:rPr lang="pl-PL" dirty="0" smtClean="0"/>
            </a:br>
            <a:endParaRPr lang="pl-PL" dirty="0" smtClean="0"/>
          </a:p>
          <a:p>
            <a:pPr algn="ctr"/>
            <a:r>
              <a:rPr lang="pl-PL" dirty="0" smtClean="0"/>
              <a:t>– aspekty formalno-prawne</a:t>
            </a:r>
          </a:p>
        </p:txBody>
      </p:sp>
    </p:spTree>
    <p:extLst>
      <p:ext uri="{BB962C8B-B14F-4D97-AF65-F5344CB8AC3E}">
        <p14:creationId xmlns:p14="http://schemas.microsoft.com/office/powerpoint/2010/main" val="22066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72954" y="614149"/>
            <a:ext cx="11919045" cy="6243851"/>
          </a:xfrm>
        </p:spPr>
        <p:txBody>
          <a:bodyPr anchor="t">
            <a:normAutofit fontScale="70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pl-PL" dirty="0" smtClean="0"/>
              <a:t>Oświadczenie </a:t>
            </a:r>
            <a:r>
              <a:rPr lang="pl-PL" dirty="0"/>
              <a:t>oferenta o wpisach do </a:t>
            </a:r>
            <a:r>
              <a:rPr lang="pl-PL" dirty="0" smtClean="0"/>
              <a:t>rejestrów – załącznik </a:t>
            </a:r>
            <a:r>
              <a:rPr lang="pl-PL" dirty="0"/>
              <a:t>nr 2 </a:t>
            </a:r>
            <a:r>
              <a:rPr lang="pl-PL" dirty="0" smtClean="0"/>
              <a:t>do Zarządzenia </a:t>
            </a:r>
            <a:r>
              <a:rPr lang="pl-PL" dirty="0"/>
              <a:t>Nr 18/2017/DSOZ </a:t>
            </a:r>
            <a:r>
              <a:rPr lang="pl-PL" dirty="0" smtClean="0"/>
              <a:t>Prezesa NFZ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 smtClean="0"/>
              <a:t>Oświadczenie </a:t>
            </a:r>
            <a:r>
              <a:rPr lang="pl-PL" b="1" dirty="0"/>
              <a:t>Oferenta, że jest on:</a:t>
            </a:r>
          </a:p>
          <a:p>
            <a:pPr>
              <a:lnSpc>
                <a:spcPct val="170000"/>
              </a:lnSpc>
            </a:pPr>
            <a:r>
              <a:rPr lang="pl-PL" dirty="0"/>
              <a:t>podmiotem leczniczym wpisanym do rejestru podmiotów wykonujących działalność leczniczą </a:t>
            </a:r>
            <a:r>
              <a:rPr lang="pl-PL" b="1" dirty="0" smtClean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/>
              <a:t>praktyką zawodową wpisaną do rejestru podmiotów wykonujących działalność leczniczą </a:t>
            </a:r>
            <a:r>
              <a:rPr lang="pl-PL" b="1" dirty="0" smtClean="0"/>
              <a:t>lub</a:t>
            </a:r>
            <a:endParaRPr lang="pl-PL" dirty="0" smtClean="0"/>
          </a:p>
          <a:p>
            <a:pPr>
              <a:lnSpc>
                <a:spcPct val="170000"/>
              </a:lnSpc>
            </a:pPr>
            <a:r>
              <a:rPr lang="pl-PL" dirty="0" smtClean="0"/>
              <a:t>osobą </a:t>
            </a:r>
            <a:r>
              <a:rPr lang="pl-PL" dirty="0"/>
              <a:t>fizyczną inna niż wymienioną powyżej, która uzyskała fachowe uprawnienia do udzielania świadczeń opieki zdrowotnej i udziela ich w ramach wykonywanej działalności gospodarczej.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 smtClean="0"/>
              <a:t>Oświadczenie</a:t>
            </a:r>
            <a:r>
              <a:rPr lang="pl-PL" b="1" dirty="0"/>
              <a:t>, że jako Oferent jest wpisany do:</a:t>
            </a:r>
          </a:p>
          <a:p>
            <a:pPr>
              <a:lnSpc>
                <a:spcPct val="170000"/>
              </a:lnSpc>
            </a:pPr>
            <a:r>
              <a:rPr lang="pl-PL" dirty="0" smtClean="0"/>
              <a:t>Krajowego Rejestru Sądowego KRS – należy podać odpowiedni numer </a:t>
            </a:r>
            <a:r>
              <a:rPr lang="pl-PL" b="1" dirty="0" smtClean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 smtClean="0"/>
              <a:t>Ewidencji Działalności Gospodarczej – należy podać odpowiedni numer </a:t>
            </a:r>
            <a:r>
              <a:rPr lang="pl-PL" b="1" dirty="0" smtClean="0"/>
              <a:t>lub</a:t>
            </a:r>
            <a:endParaRPr lang="pl-PL" dirty="0"/>
          </a:p>
          <a:p>
            <a:pPr>
              <a:lnSpc>
                <a:spcPct val="170000"/>
              </a:lnSpc>
            </a:pPr>
            <a:r>
              <a:rPr lang="pl-PL" dirty="0" smtClean="0"/>
              <a:t>Centralnej </a:t>
            </a:r>
            <a:r>
              <a:rPr lang="pl-PL" dirty="0"/>
              <a:t>Ewidencji i Informacji o Działalności </a:t>
            </a:r>
            <a:r>
              <a:rPr lang="pl-PL" dirty="0" smtClean="0"/>
              <a:t>Gospodarczej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052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49"/>
            <a:ext cx="11696132" cy="624385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dirty="0"/>
              <a:t>Podanie nieprawdziwych informacji skutkuje nieważnością umowy, o ile zostanie zawarta, oraz odpowiedzialnością karną wynikającą z art. 193 pkt 7 ustawy z dnia 27 sierpnia 2004 r. o świadczeniach opieki zdrowotnej finansowanych ze środków </a:t>
            </a:r>
            <a:r>
              <a:rPr lang="pl-PL" dirty="0" smtClean="0"/>
              <a:t>publicznych (</a:t>
            </a:r>
            <a:r>
              <a:rPr lang="pl-PL" dirty="0" err="1" smtClean="0"/>
              <a:t>t.j</a:t>
            </a:r>
            <a:r>
              <a:rPr lang="pl-PL" dirty="0" smtClean="0"/>
              <a:t>. Dz.U. 2021 r. poz. 1285 ze zmianami</a:t>
            </a:r>
            <a:r>
              <a:rPr lang="pl-PL" dirty="0" smtClean="0"/>
              <a:t>).</a:t>
            </a: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00993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421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859" y="95534"/>
            <a:ext cx="4522742" cy="655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6"/>
            </a:pPr>
            <a:r>
              <a:rPr lang="pl-PL" dirty="0"/>
              <a:t>Oświadczenie zgodne ze wzorem określonym w załączniku nr 3 </a:t>
            </a:r>
            <a:r>
              <a:rPr lang="pl-PL" dirty="0" smtClean="0"/>
              <a:t>do Zarządzenia </a:t>
            </a:r>
            <a:r>
              <a:rPr lang="pl-PL" dirty="0"/>
              <a:t>Nr 18/2017/DSOZ Prezesa </a:t>
            </a:r>
            <a:r>
              <a:rPr lang="pl-PL" dirty="0" smtClean="0"/>
              <a:t>NFZ.</a:t>
            </a:r>
            <a:endParaRPr lang="pl-PL" dirty="0"/>
          </a:p>
          <a:p>
            <a:pPr marL="0" indent="0">
              <a:lnSpc>
                <a:spcPct val="170000"/>
              </a:lnSpc>
              <a:buNone/>
            </a:pPr>
            <a:r>
              <a:rPr lang="pl-PL" dirty="0" smtClean="0"/>
              <a:t>Oświadczenie świadczeniodawcy </a:t>
            </a:r>
            <a:r>
              <a:rPr lang="pl-PL" dirty="0"/>
              <a:t>o zapoznaniu się z istotnymi dokumentami niezbędnymi do przeprowadzenia postępowania oraz do posiadania tytułów prawnych do korzystania z lokali, sprzętu, aparatury medycznej i środków transportu w miejscach udzielania </a:t>
            </a:r>
            <a:r>
              <a:rPr lang="pl-PL" dirty="0" smtClean="0"/>
              <a:t>świadczeń.</a:t>
            </a: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67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612" y="0"/>
            <a:ext cx="9638873" cy="663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ctr">
            <a:normAutofit fontScale="70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7"/>
            </a:pPr>
            <a:r>
              <a:rPr lang="pl-PL" dirty="0"/>
              <a:t>P</a:t>
            </a:r>
            <a:r>
              <a:rPr lang="pl-PL" dirty="0" smtClean="0"/>
              <a:t>ełnomocnictwo </a:t>
            </a:r>
            <a:r>
              <a:rPr lang="pl-PL" dirty="0"/>
              <a:t>do składania oświadczeń woli w imieniu oferenta, </a:t>
            </a:r>
            <a:r>
              <a:rPr lang="pl-PL" dirty="0" smtClean="0"/>
              <a:t>w </a:t>
            </a:r>
            <a:r>
              <a:rPr lang="pl-PL" dirty="0"/>
              <a:t>szczególności do złożenia oferty, udzielone przez osobę lub osoby, których prawo do reprezentowania oferenta wynika z dokumentów przedstawionych wraz z ofertą </a:t>
            </a:r>
            <a:r>
              <a:rPr lang="pl-PL" dirty="0" smtClean="0"/>
              <a:t>– </a:t>
            </a:r>
            <a:r>
              <a:rPr lang="pl-PL" b="1" dirty="0" smtClean="0"/>
              <a:t>w </a:t>
            </a:r>
            <a:r>
              <a:rPr lang="pl-PL" b="1" dirty="0"/>
              <a:t>przypadku, gdy oferent jest reprezentowany przez </a:t>
            </a:r>
            <a:r>
              <a:rPr lang="pl-PL" b="1" dirty="0" smtClean="0"/>
              <a:t>pełnomocnika,</a:t>
            </a:r>
            <a:endParaRPr lang="pl-PL" b="1" dirty="0" smtClean="0"/>
          </a:p>
          <a:p>
            <a:pPr marL="514350" indent="-514350">
              <a:lnSpc>
                <a:spcPct val="170000"/>
              </a:lnSpc>
              <a:buFont typeface="+mj-lt"/>
              <a:buAutoNum type="arabicPeriod" startAt="7"/>
            </a:pPr>
            <a:r>
              <a:rPr lang="pl-PL" dirty="0"/>
              <a:t>Inne dokumenty lub oświadczenia, jeżeli obowiązek dołączenia ich do oferty został określony w warunkach zawierania </a:t>
            </a:r>
            <a:r>
              <a:rPr lang="pl-PL" dirty="0" smtClean="0"/>
              <a:t>umów,</a:t>
            </a:r>
            <a:endParaRPr lang="pl-PL" dirty="0"/>
          </a:p>
          <a:p>
            <a:pPr marL="514350" indent="-514350">
              <a:lnSpc>
                <a:spcPct val="170000"/>
              </a:lnSpc>
              <a:buFont typeface="+mj-lt"/>
              <a:buAutoNum type="arabicPeriod" startAt="7"/>
            </a:pPr>
            <a:r>
              <a:rPr lang="pl-PL" dirty="0"/>
              <a:t>Nośnik </a:t>
            </a:r>
            <a:r>
              <a:rPr lang="pl-PL" dirty="0" smtClean="0"/>
              <a:t>elektroniczny,         </a:t>
            </a:r>
            <a:endParaRPr lang="pl-PL" dirty="0"/>
          </a:p>
          <a:p>
            <a:pPr marL="514350" indent="-514350">
              <a:lnSpc>
                <a:spcPct val="170000"/>
              </a:lnSpc>
              <a:buFont typeface="+mj-lt"/>
              <a:buAutoNum type="arabicPeriod" startAt="7"/>
            </a:pPr>
            <a:r>
              <a:rPr lang="pl-PL" dirty="0"/>
              <a:t>Kopie dokumentów muszą być poświadczone za </a:t>
            </a:r>
            <a:r>
              <a:rPr lang="pl-PL" b="1" dirty="0"/>
              <a:t>zgodność z oryginałem </a:t>
            </a:r>
            <a:r>
              <a:rPr lang="pl-PL" dirty="0"/>
              <a:t>przez osoby uprawnione do reprezentowania </a:t>
            </a:r>
            <a:r>
              <a:rPr lang="pl-PL" dirty="0" smtClean="0"/>
              <a:t>oferenta,</a:t>
            </a:r>
            <a:endParaRPr lang="pl-PL" dirty="0"/>
          </a:p>
          <a:p>
            <a:pPr marL="514350" indent="-514350">
              <a:lnSpc>
                <a:spcPct val="170000"/>
              </a:lnSpc>
              <a:buFont typeface="+mj-lt"/>
              <a:buAutoNum type="arabicPeriod" startAt="7"/>
            </a:pPr>
            <a:r>
              <a:rPr lang="pl-PL" dirty="0" smtClean="0"/>
              <a:t>Dokumenty</a:t>
            </a:r>
            <a:r>
              <a:rPr lang="pl-PL" dirty="0"/>
              <a:t>, o których mowa w § 14 ust. 1 </a:t>
            </a:r>
            <a:r>
              <a:rPr lang="pl-PL" dirty="0" smtClean="0"/>
              <a:t>zarządzenia Nr </a:t>
            </a:r>
            <a:r>
              <a:rPr lang="pl-PL" dirty="0"/>
              <a:t>18/2017/DSOZ  </a:t>
            </a:r>
            <a:r>
              <a:rPr lang="pl-PL" dirty="0" smtClean="0"/>
              <a:t>Prezesa NFZ składane </a:t>
            </a:r>
            <a:r>
              <a:rPr lang="pl-PL" dirty="0"/>
              <a:t>przez oferenta do oferty, muszą być </a:t>
            </a:r>
            <a:r>
              <a:rPr lang="pl-PL" b="1" dirty="0"/>
              <a:t>zgodne ze stanem faktycznym i prawnym</a:t>
            </a:r>
            <a:r>
              <a:rPr lang="pl-PL" b="1" dirty="0" smtClean="0"/>
              <a:t>.</a:t>
            </a:r>
            <a:endParaRPr lang="pl-PL" b="1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86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42" y="0"/>
            <a:ext cx="663892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3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937" y="0"/>
            <a:ext cx="4720561" cy="692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49"/>
            <a:ext cx="11696132" cy="6243851"/>
          </a:xfrm>
        </p:spPr>
        <p:txBody>
          <a:bodyPr anchor="t">
            <a:norm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2"/>
            </a:pPr>
            <a:r>
              <a:rPr lang="pl-PL" dirty="0" smtClean="0"/>
              <a:t>W </a:t>
            </a:r>
            <a:r>
              <a:rPr lang="pl-PL" dirty="0"/>
              <a:t>przypadku oferentów wykonujących działalność leczniczą w formie spółki cywilnej:</a:t>
            </a:r>
          </a:p>
          <a:p>
            <a:pPr>
              <a:lnSpc>
                <a:spcPct val="170000"/>
              </a:lnSpc>
            </a:pPr>
            <a:r>
              <a:rPr lang="pl-PL" dirty="0" smtClean="0"/>
              <a:t>kopia </a:t>
            </a:r>
            <a:r>
              <a:rPr lang="pl-PL" dirty="0"/>
              <a:t>umowy spółki lub wyciąg z tej umowy zawierający postanowienie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zasadach reprezentacji spółki </a:t>
            </a:r>
            <a:r>
              <a:rPr lang="pl-PL" b="1" dirty="0" smtClean="0"/>
              <a:t>lub</a:t>
            </a:r>
            <a:endParaRPr lang="pl-PL" dirty="0" smtClean="0"/>
          </a:p>
          <a:p>
            <a:pPr>
              <a:lnSpc>
                <a:spcPct val="170000"/>
              </a:lnSpc>
            </a:pPr>
            <a:r>
              <a:rPr lang="pl-PL" dirty="0" smtClean="0"/>
              <a:t>uchwała </a:t>
            </a:r>
            <a:r>
              <a:rPr lang="pl-PL" dirty="0"/>
              <a:t>wspólników spółki cywilnej w przedmiocie zasad reprezentacji spółki lub kopie pełnomocnictw udzielonych przez pozostałych wspólników do prowadzenia spraw spółki wykraczających poza zwykłe czynności.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396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3698543"/>
          </a:xfrm>
        </p:spPr>
        <p:txBody>
          <a:bodyPr anchor="t">
            <a:normAutofit fontScale="85000" lnSpcReduction="1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3"/>
            </a:pPr>
            <a:r>
              <a:rPr lang="pl-PL" dirty="0" smtClean="0"/>
              <a:t>Kopia </a:t>
            </a:r>
            <a:r>
              <a:rPr lang="pl-PL" dirty="0"/>
              <a:t>polisy lub innego dokumentu potwierdzającego zawarcie przez oferenta umowy ubezpieczenia odpowiedzialności cywilnej oferenta za szkody wyrządzone w związku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udzielaniem świadczeń w zakresie przedmiotu postępowania na okres obowiązywania umowy; oferent może złożyć także umowę przedwstępną (promesę) lub inny dokument, </a:t>
            </a:r>
            <a:r>
              <a:rPr lang="pl-PL" b="1" dirty="0"/>
              <a:t>w tym także oświadczenie, stwierdzające, że umowa ubezpieczenia odpowiedzialności cywilnej zostanie zawarta na okres obowiązywania umowy</a:t>
            </a:r>
            <a:r>
              <a:rPr lang="pl-PL" dirty="0" smtClean="0"/>
              <a:t>. 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487607" y="4326341"/>
            <a:ext cx="10466056" cy="181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Minimalne sumy gwarancyjne ubezpieczenia OC określa § 3 ust. </a:t>
            </a:r>
            <a:r>
              <a:rPr lang="pl-PL" sz="2800" dirty="0"/>
              <a:t>1 </a:t>
            </a:r>
            <a:r>
              <a:rPr lang="pl-PL" sz="2800" dirty="0" smtClean="0"/>
              <a:t>rozporządzenia </a:t>
            </a:r>
            <a:r>
              <a:rPr lang="pl-PL" sz="2800" dirty="0"/>
              <a:t>Ministra Finansów z dnia 29 kwietnia 2019 r. w sprawie obowiązkowego ubezpieczenia odpowiedzialności cywilnej podmiotu wykonującego działalność </a:t>
            </a:r>
            <a:r>
              <a:rPr lang="pl-PL" sz="2800" dirty="0" smtClean="0"/>
              <a:t>leczniczą (Dz</a:t>
            </a:r>
            <a:r>
              <a:rPr lang="pl-PL" sz="2800" dirty="0"/>
              <a:t>. U. z 2019 r. poz. 866</a:t>
            </a:r>
            <a:r>
              <a:rPr lang="pl-PL" sz="2800" dirty="0" smtClean="0"/>
              <a:t>)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82137" y="4302517"/>
            <a:ext cx="1009935" cy="186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1500" b="1" dirty="0" smtClean="0">
                <a:solidFill>
                  <a:srgbClr val="FF0000"/>
                </a:solidFill>
              </a:rPr>
              <a:t>!</a:t>
            </a:r>
            <a:endParaRPr lang="pl-PL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2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351129"/>
            <a:ext cx="11555384" cy="5506872"/>
          </a:xfrm>
        </p:spPr>
        <p:txBody>
          <a:bodyPr>
            <a:normAutofit/>
          </a:bodyPr>
          <a:lstStyle/>
          <a:p>
            <a:r>
              <a:rPr lang="pl-PL" dirty="0" smtClean="0"/>
              <a:t>Ustawa </a:t>
            </a:r>
            <a:r>
              <a:rPr lang="pl-PL" dirty="0"/>
              <a:t>z dnia 27 sierpnia 2004 r. o świadczeniach opieki zdrowotnej finansowanych ze środków publicznych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(t. j. Dz. U. z 2021 r. poz. 1285 </a:t>
            </a:r>
            <a:r>
              <a:rPr lang="pl-PL" dirty="0"/>
              <a:t>z późn. zm</a:t>
            </a:r>
            <a:r>
              <a:rPr lang="pl-PL" dirty="0" smtClean="0"/>
              <a:t>.),</a:t>
            </a:r>
            <a:endParaRPr lang="pl-PL" dirty="0"/>
          </a:p>
          <a:p>
            <a:r>
              <a:rPr lang="pl-PL" dirty="0" smtClean="0"/>
              <a:t>Ustawa </a:t>
            </a:r>
            <a:r>
              <a:rPr lang="pl-PL" dirty="0"/>
              <a:t>z dnia 15 kwietnia 2011 r. o działalności leczniczej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(t. j. Dz. U</a:t>
            </a:r>
            <a:r>
              <a:rPr lang="pl-PL" dirty="0"/>
              <a:t>. </a:t>
            </a:r>
            <a:r>
              <a:rPr lang="pl-PL" dirty="0" smtClean="0"/>
              <a:t>z 2022 r. poz</a:t>
            </a:r>
            <a:r>
              <a:rPr lang="pl-PL" dirty="0"/>
              <a:t>. </a:t>
            </a:r>
            <a:r>
              <a:rPr lang="pl-PL" dirty="0" smtClean="0"/>
              <a:t>633 z późn. zm</a:t>
            </a:r>
            <a:r>
              <a:rPr lang="pl-PL" dirty="0" smtClean="0"/>
              <a:t>.),</a:t>
            </a:r>
            <a:endParaRPr lang="pl-PL" dirty="0" smtClean="0"/>
          </a:p>
          <a:p>
            <a:r>
              <a:rPr lang="pl-PL" dirty="0"/>
              <a:t>Rozporządzenie Ministra Zdrowia z dnia 8 września 2015 r. w sprawie ogólnych warunków umów o udzielanie świadczeń opieki zdrowotnej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(t. j. Dz</a:t>
            </a:r>
            <a:r>
              <a:rPr lang="pl-PL" dirty="0"/>
              <a:t>. U. z 2022 r</a:t>
            </a:r>
            <a:r>
              <a:rPr lang="pl-PL" dirty="0" smtClean="0"/>
              <a:t>. </a:t>
            </a:r>
            <a:r>
              <a:rPr lang="pl-PL" dirty="0"/>
              <a:t>poz. 787 z późn. zm</a:t>
            </a:r>
            <a:r>
              <a:rPr lang="pl-PL" dirty="0" smtClean="0"/>
              <a:t>.),</a:t>
            </a:r>
            <a:endParaRPr lang="pl-PL" dirty="0"/>
          </a:p>
          <a:p>
            <a:r>
              <a:rPr lang="pl-PL" dirty="0" smtClean="0"/>
              <a:t>Rozporządzenie </a:t>
            </a:r>
            <a:r>
              <a:rPr lang="pl-PL" dirty="0"/>
              <a:t>Ministra Zdrowia z dnia 14 października 2020 r. w sprawie sposobu ogłaszania o postępowaniu w sprawie zawarcia umowy o udzielanie świadczeń opieki zdrowotnej, składania ofert, powoływania i odwoływania komisji konkursowej, jej zadań oraz trybu </a:t>
            </a:r>
            <a:r>
              <a:rPr lang="pl-PL" dirty="0" smtClean="0"/>
              <a:t>pracy (Dz</a:t>
            </a:r>
            <a:r>
              <a:rPr lang="pl-PL" dirty="0"/>
              <a:t>. U. </a:t>
            </a:r>
            <a:r>
              <a:rPr lang="pl-PL" dirty="0" smtClean="0"/>
              <a:t>z 2020 r. </a:t>
            </a:r>
            <a:r>
              <a:rPr lang="pl-PL" dirty="0"/>
              <a:t>poz. </a:t>
            </a:r>
            <a:r>
              <a:rPr lang="pl-PL" dirty="0" smtClean="0"/>
              <a:t>1858</a:t>
            </a:r>
            <a:r>
              <a:rPr lang="pl-PL" dirty="0" smtClean="0"/>
              <a:t>),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Podstawy prawne przeprowadzenia procesu kontraktowania </a:t>
            </a:r>
            <a:r>
              <a:rPr lang="pl-PL" dirty="0" smtClean="0"/>
              <a:t>świadczeń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8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0"/>
            <a:ext cx="11696132" cy="6005014"/>
          </a:xfrm>
        </p:spPr>
        <p:txBody>
          <a:bodyPr anchor="t">
            <a:normAutofit fontScale="85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 startAt="4"/>
            </a:pPr>
            <a:r>
              <a:rPr lang="pl-PL" dirty="0" smtClean="0"/>
              <a:t>Oświadczenie</a:t>
            </a:r>
            <a:r>
              <a:rPr lang="pl-PL" dirty="0"/>
              <a:t>, że </a:t>
            </a:r>
            <a:r>
              <a:rPr lang="pl-PL" dirty="0" smtClean="0"/>
              <a:t>oferent będzie </a:t>
            </a:r>
            <a:r>
              <a:rPr lang="pl-PL" dirty="0"/>
              <a:t>wykonywał umowę samodzielnie bez zlecania podwykonawcom udzielania świadczeń będących przedmiotem umowy </a:t>
            </a:r>
            <a:r>
              <a:rPr lang="pl-PL" dirty="0" smtClean="0"/>
              <a:t>– </a:t>
            </a:r>
            <a:r>
              <a:rPr lang="pl-PL" b="1" dirty="0" smtClean="0"/>
              <a:t>w </a:t>
            </a:r>
            <a:r>
              <a:rPr lang="pl-PL" b="1" dirty="0"/>
              <a:t>przypadku, gdy oferent nie przedstawi kopii umów z </a:t>
            </a:r>
            <a:r>
              <a:rPr lang="pl-PL" b="1" dirty="0" smtClean="0"/>
              <a:t>podwykonawcami,</a:t>
            </a:r>
            <a:endParaRPr lang="pl-PL" dirty="0" smtClean="0"/>
          </a:p>
          <a:p>
            <a:pPr marL="514350" indent="-514350">
              <a:lnSpc>
                <a:spcPct val="170000"/>
              </a:lnSpc>
              <a:buFont typeface="+mj-lt"/>
              <a:buAutoNum type="arabicPeriod" startAt="4"/>
            </a:pPr>
            <a:r>
              <a:rPr lang="pl-PL" dirty="0" smtClean="0"/>
              <a:t>Kopia </a:t>
            </a:r>
            <a:r>
              <a:rPr lang="pl-PL" dirty="0"/>
              <a:t>zawartej umowy z podwykonawcą (bez postanowień określających finansowanie) albo zobowiązanie podwykonawcy do zawarcia umowy z oferentem, zawierające zastrzeżenie o prawie Funduszu do przeprowadzenia kontroli na zasadach określonych w ustawie, w zakresie wynikającym z umowy zawartej z dyrektorem oddziałem </a:t>
            </a:r>
            <a:r>
              <a:rPr lang="pl-PL" dirty="0" smtClean="0"/>
              <a:t>Funduszu – </a:t>
            </a:r>
            <a:r>
              <a:rPr lang="pl-PL" b="1" dirty="0" smtClean="0"/>
              <a:t>w </a:t>
            </a:r>
            <a:r>
              <a:rPr lang="pl-PL" b="1" dirty="0"/>
              <a:t>przypadku, gdy w warunkach zawierania umów lub we wzorze umowy, dopuszczone jest zlecanie podwykonawcom udzielania świadczeń opieki zdrowotnej objętych </a:t>
            </a:r>
            <a:r>
              <a:rPr lang="pl-PL" b="1" dirty="0" smtClean="0"/>
              <a:t>umową.</a:t>
            </a:r>
            <a:endParaRPr lang="pl-PL" b="1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684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532820" y="1839960"/>
            <a:ext cx="10466056" cy="9541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Samodzielna</a:t>
            </a:r>
            <a:r>
              <a:rPr lang="pl-PL" sz="2800" dirty="0"/>
              <a:t> realizacja świadczeń przez </a:t>
            </a:r>
            <a:r>
              <a:rPr lang="pl-PL" sz="2800" dirty="0" smtClean="0"/>
              <a:t>Oferenta – wymagane </a:t>
            </a:r>
            <a:r>
              <a:rPr lang="pl-PL" sz="2800" b="1" dirty="0" smtClean="0"/>
              <a:t>OŚWIADCZENIE O SAMODZIELNEJ REALIZACJI </a:t>
            </a:r>
            <a:r>
              <a:rPr lang="pl-PL" sz="2800" b="1" dirty="0" smtClean="0"/>
              <a:t>ŚWIADCZEŃ.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45267" y="1174533"/>
            <a:ext cx="1009935" cy="224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532820" y="3699971"/>
            <a:ext cx="10466056" cy="22467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Realizacja świadczeń przy</a:t>
            </a:r>
            <a:r>
              <a:rPr lang="pl-PL" sz="2800" b="1" dirty="0"/>
              <a:t> udziale </a:t>
            </a:r>
            <a:r>
              <a:rPr lang="pl-PL" sz="2800" b="1" dirty="0" smtClean="0"/>
              <a:t>podwykonawców </a:t>
            </a:r>
            <a:r>
              <a:rPr lang="pl-PL" sz="2800" dirty="0" smtClean="0"/>
              <a:t>– wymagane</a:t>
            </a:r>
            <a:endParaRPr lang="pl-PL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WYKAZ PODWYKONAWCÓW </a:t>
            </a:r>
            <a:r>
              <a:rPr lang="pl-PL" sz="2800" dirty="0" smtClean="0"/>
              <a:t>(w formularzu oferty) oraz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 smtClean="0"/>
              <a:t>KOPIE UMOWY </a:t>
            </a:r>
            <a:r>
              <a:rPr lang="pl-PL" sz="2800" b="1" dirty="0"/>
              <a:t>Z PODWYKONAWCAMI ZAWIERAJĄCE ZASTRZEŻENIE O PRAWIE FUNDUSZU DO PRZEPROWADZENIA </a:t>
            </a:r>
            <a:r>
              <a:rPr lang="pl-PL" sz="2800" b="1" dirty="0" smtClean="0"/>
              <a:t>KONTROLI.</a:t>
            </a:r>
            <a:endParaRPr lang="pl-PL" sz="28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445266" y="3699971"/>
            <a:ext cx="1009935" cy="224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4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51"/>
            <a:ext cx="11696132" cy="3248166"/>
          </a:xfrm>
        </p:spPr>
        <p:txBody>
          <a:bodyPr anchor="t"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dirty="0"/>
              <a:t>Umowa zawarta z podwykonawcą (albo  zobowiązanie podwykonawcy do zawarcia umowy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oferentem) musi zawierać zastrzeżenie o prawie Oddziału Funduszu do przeprowadzenia kontroli podwykonawcy, </a:t>
            </a:r>
            <a:r>
              <a:rPr lang="pl-PL" b="1" dirty="0" smtClean="0"/>
              <a:t>na </a:t>
            </a:r>
            <a:r>
              <a:rPr lang="pl-PL" b="1" dirty="0"/>
              <a:t>zasadach określonych w ustawie z dnia 27 sierpnia 2004 roku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l-PL" b="1" dirty="0"/>
              <a:t>o świadczeniach opieki zdrowotnej finansowanych ze środków publicznych, </a:t>
            </a:r>
            <a:r>
              <a:rPr lang="pl-PL" b="1" dirty="0" smtClean="0"/>
              <a:t>w </a:t>
            </a:r>
            <a:r>
              <a:rPr lang="pl-PL" b="1" dirty="0"/>
              <a:t>zakresie wynikającym z umowy zawartej z dyrektorem oddziału Funduszu</a:t>
            </a:r>
            <a:r>
              <a:rPr lang="pl-PL" b="1" dirty="0" smtClean="0"/>
              <a:t>.</a:t>
            </a:r>
            <a:endParaRPr lang="pl-PL" b="1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  <p:sp>
        <p:nvSpPr>
          <p:cNvPr id="7" name="Symbol zastępczy tekstu 1"/>
          <p:cNvSpPr txBox="1">
            <a:spLocks/>
          </p:cNvSpPr>
          <p:nvPr/>
        </p:nvSpPr>
        <p:spPr>
          <a:xfrm>
            <a:off x="1296536" y="3940793"/>
            <a:ext cx="3152634" cy="19857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pl-PL" dirty="0" smtClean="0"/>
              <a:t>Brak klauzuli o prawie Oddziału Funduszu do przeprowadzenia kontroli podwykonawcy</a:t>
            </a:r>
            <a:endParaRPr lang="pl-PL" dirty="0"/>
          </a:p>
        </p:txBody>
      </p:sp>
      <p:sp>
        <p:nvSpPr>
          <p:cNvPr id="3" name="Równa się 2"/>
          <p:cNvSpPr/>
          <p:nvPr/>
        </p:nvSpPr>
        <p:spPr>
          <a:xfrm>
            <a:off x="4811694" y="4244455"/>
            <a:ext cx="1937982" cy="137842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6416165" y="4073858"/>
            <a:ext cx="3807726" cy="1719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pl-PL" b="1" dirty="0" smtClean="0">
                <a:solidFill>
                  <a:srgbClr val="FF0000"/>
                </a:solidFill>
              </a:rPr>
              <a:t>Brak formalny!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0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382137" y="614149"/>
            <a:ext cx="11696132" cy="3780429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2"/>
            </a:pPr>
            <a:r>
              <a:rPr lang="pl-PL" dirty="0" smtClean="0"/>
              <a:t>Oświadczenie oferenta o zastrzeżeniu informacji stanowiących tajemnicę przedsiębiorcy – załącznik nr 8 </a:t>
            </a:r>
            <a:r>
              <a:rPr lang="pl-PL" dirty="0"/>
              <a:t>do </a:t>
            </a:r>
            <a:r>
              <a:rPr lang="pl-PL" dirty="0" smtClean="0"/>
              <a:t>zarządzenia </a:t>
            </a:r>
            <a:r>
              <a:rPr lang="pl-PL" dirty="0"/>
              <a:t>Nr 18/2017/DSOZ  Prezesa </a:t>
            </a:r>
            <a:r>
              <a:rPr lang="pl-PL" dirty="0" smtClean="0"/>
              <a:t>NFZ. </a:t>
            </a:r>
            <a:endParaRPr lang="pl-PL" dirty="0" smtClean="0"/>
          </a:p>
          <a:p>
            <a:pPr marL="0" indent="0">
              <a:lnSpc>
                <a:spcPct val="100000"/>
              </a:lnSpc>
              <a:buNone/>
            </a:pPr>
            <a:endParaRPr lang="pl-PL" sz="1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l-PL" dirty="0" smtClean="0"/>
              <a:t>Zgodnie </a:t>
            </a:r>
            <a:r>
              <a:rPr lang="pl-PL" dirty="0"/>
              <a:t>z art. 135 ust. 2 pkt 2 ustawy z dnia 27 sierpnia 2004 r. o świadczeniach opieki zdrowotnej finansowanych ze środków publicznych oferent może złożyć oświadczenie, w którym wnosi o zastrzeżenie informacji znajdujących się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ofercie, stanowiących tajemnicę przedsiębiorcy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502142" y="4384938"/>
            <a:ext cx="10466056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NIEDOPUSZCZALNE JEST ZASTRZEŻENIE CAŁEJ </a:t>
            </a:r>
            <a:r>
              <a:rPr lang="pl-PL" sz="2800" b="1" dirty="0" smtClean="0"/>
              <a:t>OFERTY</a:t>
            </a:r>
            <a:endParaRPr lang="pl-PL" sz="2800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82137" y="4397038"/>
            <a:ext cx="1009935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 lnSpcReduction="10000"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3"/>
            </a:pPr>
            <a:r>
              <a:rPr lang="pl-PL" dirty="0" smtClean="0"/>
              <a:t>Zgoda na doręczanie przez komisję konkursową oświadczeń i zawiadomień za pośrednictwem środków komunikacji elektronicznej – załącznik nr 9 </a:t>
            </a:r>
            <a:r>
              <a:rPr lang="pl-PL" dirty="0"/>
              <a:t>do </a:t>
            </a:r>
            <a:r>
              <a:rPr lang="pl-PL" dirty="0" smtClean="0"/>
              <a:t>zarządzenia </a:t>
            </a:r>
            <a:r>
              <a:rPr lang="pl-PL" dirty="0"/>
              <a:t>Nr 18/2017/DSOZ  Prezesa </a:t>
            </a:r>
            <a:r>
              <a:rPr lang="pl-PL" dirty="0" smtClean="0"/>
              <a:t>NFZ. </a:t>
            </a:r>
            <a:endParaRPr lang="pl-PL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l-PL" dirty="0" smtClean="0"/>
              <a:t>Na </a:t>
            </a:r>
            <a:r>
              <a:rPr lang="pl-PL" dirty="0"/>
              <a:t>podstawie § 5 ust. 3 rozporządzenia Ministra Zdrowia </a:t>
            </a:r>
            <a:r>
              <a:rPr lang="pl-PL" dirty="0" smtClean="0"/>
              <a:t>z </a:t>
            </a:r>
            <a:r>
              <a:rPr lang="pl-PL" dirty="0"/>
              <a:t>dnia 14 października 2020 r. w sprawie sposobu ogłaszania o postępowaniu w sprawie zawarcia umowy o udzielanie świadczeń opieki zdrowotnej, składania ofert, powoływania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odwoływania komisji konkursowej, jej zadań oraz trybu pracy (Dz. U. z 2020 r. poz. </a:t>
            </a:r>
            <a:r>
              <a:rPr lang="pl-PL" dirty="0" smtClean="0"/>
              <a:t>1858) </a:t>
            </a:r>
            <a:r>
              <a:rPr lang="pl-PL" b="1" dirty="0" smtClean="0"/>
              <a:t>oferent </a:t>
            </a:r>
            <a:r>
              <a:rPr lang="pl-PL" b="1" dirty="0"/>
              <a:t>może wyrazić zgodę na doręczanie przez komisję konkursową oświadczeń i zawiadomień za pośrednictwem środków komunikacji elektronicznej, bez zachowania wymogów dotyczących bezpiecznego podpisu elektronicznego (§ 5 ust. 1 pkt. 2</a:t>
            </a:r>
            <a:r>
              <a:rPr lang="pl-PL" b="1" dirty="0" smtClean="0"/>
              <a:t>).</a:t>
            </a:r>
            <a:endParaRPr lang="pl-PL" b="1" dirty="0"/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Konieczne jest wskazanie adresu poczty </a:t>
            </a:r>
            <a:r>
              <a:rPr lang="pl-PL" dirty="0" smtClean="0"/>
              <a:t>elektronicznej oraz </a:t>
            </a:r>
            <a:r>
              <a:rPr lang="pl-PL" b="1" dirty="0"/>
              <a:t>potwierdzenie doręczenia pism </a:t>
            </a:r>
            <a:r>
              <a:rPr lang="pl-PL" dirty="0"/>
              <a:t>na wskazany adres </a:t>
            </a:r>
            <a:r>
              <a:rPr lang="pl-PL" dirty="0" smtClean="0"/>
              <a:t>nie </a:t>
            </a:r>
            <a:r>
              <a:rPr lang="pl-PL" dirty="0"/>
              <a:t>później niż do końca dnia roboczego następującego po dniu, w którym przekazano </a:t>
            </a:r>
            <a:r>
              <a:rPr lang="pl-PL" dirty="0" smtClean="0"/>
              <a:t>zawiadomienie/oświadczenie</a:t>
            </a:r>
            <a:r>
              <a:rPr lang="pl-PL" dirty="0"/>
              <a:t>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494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4"/>
            </a:pPr>
            <a:r>
              <a:rPr lang="pl-PL" dirty="0" smtClean="0"/>
              <a:t>Opinia o celowości </a:t>
            </a:r>
            <a:r>
              <a:rPr lang="pl-PL" dirty="0"/>
              <a:t>inwestycji </a:t>
            </a:r>
            <a:r>
              <a:rPr lang="pl-PL" dirty="0" smtClean="0"/>
              <a:t>– wartość </a:t>
            </a:r>
            <a:r>
              <a:rPr lang="pl-PL" dirty="0"/>
              <a:t>kosztorysowa </a:t>
            </a:r>
            <a:r>
              <a:rPr lang="pl-PL" dirty="0" smtClean="0"/>
              <a:t>inwestycji na </a:t>
            </a:r>
            <a:r>
              <a:rPr lang="pl-PL" dirty="0"/>
              <a:t>dzień złożenia wniosku </a:t>
            </a:r>
            <a:r>
              <a:rPr lang="pl-PL" b="1" dirty="0"/>
              <a:t>przekracza 2 mln </a:t>
            </a:r>
            <a:r>
              <a:rPr lang="pl-PL" b="1" dirty="0" smtClean="0"/>
              <a:t>zł.</a:t>
            </a:r>
            <a:endParaRPr lang="pl-PL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W postępowaniu w sprawie zawarcia umów o udzielanie świadczeń opieki zdrowotnej, które mają być wykonywane z wykorzystaniem inwestycji,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przypadku której wydaje się </a:t>
            </a:r>
            <a:r>
              <a:rPr lang="pl-PL" dirty="0" smtClean="0"/>
              <a:t>opinię</a:t>
            </a:r>
            <a:r>
              <a:rPr lang="pl-PL" dirty="0"/>
              <a:t> </a:t>
            </a:r>
            <a:r>
              <a:rPr lang="pl-PL" dirty="0" smtClean="0"/>
              <a:t>o celowości inwestycji, </a:t>
            </a:r>
            <a:r>
              <a:rPr lang="pl-PL" b="1" dirty="0" smtClean="0"/>
              <a:t>może wziąć udział wyłącznie świadczeniodawca, który zrealizował tę inwestycję na podstawie pozytywnej opinii</a:t>
            </a:r>
            <a:r>
              <a:rPr lang="pl-PL" dirty="0" smtClean="0"/>
              <a:t>. </a:t>
            </a:r>
            <a:r>
              <a:rPr lang="pl-PL" dirty="0"/>
              <a:t>W przypadku braku takiej opinii świadczeniodawca może wziąć udział w postępowaniu w sprawie zawarcia umów o udzielanie świadczeń opieki zdrowotnej po upływie 5 lat od dnia, w którym została wydana decyzja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pozwoleniu na użytkowanie, a w przypadku inwestycji, w odniesieniu do której nie jest wymagane uzyskanie pozwolenia na użytkowanie, od dnia przystąpienia do użytkowania tej inwestycji.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431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t"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14"/>
            </a:pPr>
            <a:endParaRPr lang="pl-PL" dirty="0"/>
          </a:p>
          <a:p>
            <a:pPr marL="514350" indent="-514350">
              <a:lnSpc>
                <a:spcPct val="100000"/>
              </a:lnSpc>
              <a:buFont typeface="+mj-lt"/>
              <a:buAutoNum type="arabicPeriod" startAt="14"/>
            </a:pPr>
            <a:endParaRPr lang="pl-PL" dirty="0" smtClean="0"/>
          </a:p>
          <a:p>
            <a:pPr marL="514350" indent="-514350">
              <a:lnSpc>
                <a:spcPct val="100000"/>
              </a:lnSpc>
              <a:buFont typeface="+mj-lt"/>
              <a:buAutoNum type="arabicPeriod" startAt="14"/>
            </a:pPr>
            <a:endParaRPr lang="pl-PL" dirty="0"/>
          </a:p>
          <a:p>
            <a:pPr marL="514350" indent="-514350">
              <a:lnSpc>
                <a:spcPct val="100000"/>
              </a:lnSpc>
              <a:buFont typeface="+mj-lt"/>
              <a:buAutoNum type="arabicPeriod" startAt="14"/>
            </a:pPr>
            <a:endParaRPr lang="pl-PL" dirty="0" smtClean="0"/>
          </a:p>
          <a:p>
            <a:pPr marL="0" indent="0">
              <a:lnSpc>
                <a:spcPct val="100000"/>
              </a:lnSpc>
              <a:buNone/>
            </a:pP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Z jakich dokumentów składa się oferta? (cd.)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502142" y="709684"/>
            <a:ext cx="10466056" cy="56938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l-PL" sz="2800" dirty="0" smtClean="0"/>
              <a:t>Do oferty należy dołączyć oświadczenie wskazujące, </a:t>
            </a:r>
            <a:r>
              <a:rPr lang="pl-PL" sz="2800" dirty="0"/>
              <a:t>czy zachodzą okoliczności opisane w art. 95d ustawy </a:t>
            </a:r>
            <a:r>
              <a:rPr lang="pl-PL" sz="2800" dirty="0" smtClean="0"/>
              <a:t>o </a:t>
            </a:r>
            <a:r>
              <a:rPr lang="pl-PL" sz="2800" dirty="0"/>
              <a:t>świadczeniach odnośnie inwestycji, przy pomocy której ma być wykonywana </a:t>
            </a:r>
            <a:r>
              <a:rPr lang="pl-PL" sz="2800" dirty="0" smtClean="0"/>
              <a:t>umowa. Złożone </a:t>
            </a:r>
            <a:r>
              <a:rPr lang="pl-PL" sz="2800" dirty="0"/>
              <a:t>oświadczenie powinno wskazywać, </a:t>
            </a:r>
            <a:r>
              <a:rPr lang="pl-PL" sz="2800" dirty="0" smtClean="0"/>
              <a:t>że </a:t>
            </a:r>
            <a:r>
              <a:rPr lang="pl-PL" sz="2800" dirty="0"/>
              <a:t>w związku z wejściem w życie od 1.01.2021 r. art. 139a ww. ustawy, oferent (w zakresie objętym </a:t>
            </a:r>
            <a:r>
              <a:rPr lang="pl-PL" sz="2800" dirty="0" smtClean="0"/>
              <a:t>ofertą): </a:t>
            </a:r>
          </a:p>
          <a:p>
            <a:endParaRPr lang="pl-PL" sz="2800" dirty="0"/>
          </a:p>
          <a:p>
            <a:r>
              <a:rPr lang="pl-PL" sz="2800" dirty="0" smtClean="0"/>
              <a:t>1. nie </a:t>
            </a:r>
            <a:r>
              <a:rPr lang="pl-PL" sz="2800" dirty="0"/>
              <a:t>zrealizował inwestycji spełniającej warunki określone w art. 95d ustawy </a:t>
            </a:r>
            <a:r>
              <a:rPr lang="pl-PL" sz="2800" dirty="0" smtClean="0"/>
              <a:t>o świadczeniach </a:t>
            </a:r>
            <a:r>
              <a:rPr lang="pl-PL" sz="2800" b="1" dirty="0" smtClean="0"/>
              <a:t>lub</a:t>
            </a:r>
          </a:p>
          <a:p>
            <a:pPr algn="just"/>
            <a:endParaRPr lang="pl-PL" sz="2800" dirty="0" smtClean="0"/>
          </a:p>
          <a:p>
            <a:r>
              <a:rPr lang="pl-PL" sz="2800" dirty="0" smtClean="0"/>
              <a:t>2. zrealizował </a:t>
            </a:r>
            <a:r>
              <a:rPr lang="pl-PL" sz="2800" dirty="0"/>
              <a:t>inwestycję spełniającą warunki określone w art. 95d ustawy </a:t>
            </a:r>
            <a:r>
              <a:rPr lang="pl-PL" sz="2800" dirty="0" smtClean="0"/>
              <a:t>o świadczeniach – do oświadczenia należy </a:t>
            </a:r>
            <a:r>
              <a:rPr lang="pl-PL" sz="2800" dirty="0" smtClean="0">
                <a:solidFill>
                  <a:srgbClr val="FF0000"/>
                </a:solidFill>
              </a:rPr>
              <a:t>dodatkowo </a:t>
            </a:r>
            <a:r>
              <a:rPr lang="pl-PL" sz="2800" dirty="0" smtClean="0"/>
              <a:t>dołączyć kserokopię (potwierdzonej za zgodność z oryginałem) </a:t>
            </a:r>
            <a:r>
              <a:rPr lang="pl-PL" sz="2800" b="1" dirty="0" smtClean="0"/>
              <a:t>pozytywnej opinii o celowości </a:t>
            </a:r>
            <a:r>
              <a:rPr lang="pl-PL" sz="2800" b="1" dirty="0" smtClean="0"/>
              <a:t>inwestycji.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82136" y="708350"/>
            <a:ext cx="1009935" cy="569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4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l-PL" dirty="0"/>
              <a:t>dane identyfikacyjne </a:t>
            </a:r>
            <a:r>
              <a:rPr lang="pl-PL" dirty="0" smtClean="0"/>
              <a:t>oferenta,</a:t>
            </a:r>
            <a:endParaRPr lang="pl-PL" dirty="0"/>
          </a:p>
          <a:p>
            <a:pPr>
              <a:lnSpc>
                <a:spcPct val="100000"/>
              </a:lnSpc>
            </a:pPr>
            <a:r>
              <a:rPr lang="pl-PL" dirty="0"/>
              <a:t>wykaz podwykonawców z informacją o umowach podwykonawstwa, </a:t>
            </a:r>
            <a:r>
              <a:rPr lang="pl-PL" b="1" dirty="0"/>
              <a:t>w przypadku gdy w warunkach zawierania umów lub we wzorze umowy dopuszczone jest zlecanie podwykonawcom udzielania świadczeń opieki </a:t>
            </a:r>
            <a:r>
              <a:rPr lang="pl-PL" b="1" dirty="0" smtClean="0"/>
              <a:t>zdrowotnej</a:t>
            </a:r>
            <a:r>
              <a:rPr lang="pl-PL" dirty="0" smtClean="0"/>
              <a:t>,</a:t>
            </a:r>
            <a:endParaRPr lang="pl-PL" dirty="0"/>
          </a:p>
          <a:p>
            <a:pPr>
              <a:lnSpc>
                <a:spcPct val="100000"/>
              </a:lnSpc>
            </a:pPr>
            <a:r>
              <a:rPr lang="pl-PL" dirty="0"/>
              <a:t>wykaz personelu z opisem </a:t>
            </a:r>
            <a:r>
              <a:rPr lang="pl-PL" dirty="0" smtClean="0"/>
              <a:t>kompetencji – </a:t>
            </a:r>
            <a:r>
              <a:rPr lang="pl-PL" b="1" dirty="0" smtClean="0"/>
              <a:t>oferent </a:t>
            </a:r>
            <a:r>
              <a:rPr lang="pl-PL" b="1" dirty="0"/>
              <a:t>obowiązany jest udokumentować gotowość udzielania świadczeń od pierwszego dnia obowiązywania umowy o udzielanie świadczeń opieki zdrowotnej przez każdą z wymienionych w wykazie osób</a:t>
            </a:r>
            <a:r>
              <a:rPr lang="pl-PL" dirty="0"/>
              <a:t>. Dokumentem potwierdzającym gotowość udzielania świadczeń jest zawarta z oferentem lub podwykonawcą umowa cywilnoprawna, w szczególności umowa o pracę lub pisemne zobowiązanie do zawarcia jednej z ww. </a:t>
            </a:r>
            <a:r>
              <a:rPr lang="pl-PL" dirty="0" smtClean="0"/>
              <a:t>umów,</a:t>
            </a:r>
            <a:endParaRPr lang="pl-PL" dirty="0"/>
          </a:p>
          <a:p>
            <a:pPr>
              <a:lnSpc>
                <a:spcPct val="100000"/>
              </a:lnSpc>
            </a:pPr>
            <a:r>
              <a:rPr lang="pl-PL" dirty="0"/>
              <a:t>wykaz zasobów (sprzętu, pojazdów, pomieszczeń</a:t>
            </a:r>
            <a:r>
              <a:rPr lang="pl-PL" dirty="0" smtClean="0"/>
              <a:t>),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Co zawiera formularz ofertowy?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98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dirty="0" smtClean="0"/>
              <a:t>wykaz </a:t>
            </a:r>
            <a:r>
              <a:rPr lang="pl-PL" dirty="0"/>
              <a:t>miejsc udzielania świadczeń z danymi identyfikacyjnymi, </a:t>
            </a:r>
          </a:p>
          <a:p>
            <a:pPr>
              <a:lnSpc>
                <a:spcPct val="150000"/>
              </a:lnSpc>
            </a:pPr>
            <a:r>
              <a:rPr lang="pl-PL" dirty="0"/>
              <a:t>ofertę w zakresie liczby  i ceny dla przedmiotu postępowania i miejsca udzielania świadczeń, w </a:t>
            </a:r>
            <a:r>
              <a:rPr lang="pl-PL" dirty="0" smtClean="0"/>
              <a:t>tym: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potencjał </a:t>
            </a:r>
            <a:r>
              <a:rPr lang="pl-PL" sz="2800" dirty="0"/>
              <a:t>wykonawczy dla przedmiotu postępowania i miejsca udzielania </a:t>
            </a:r>
            <a:r>
              <a:rPr lang="pl-PL" sz="2800" dirty="0" smtClean="0"/>
              <a:t>   świadczeń </a:t>
            </a:r>
            <a:r>
              <a:rPr lang="pl-PL" sz="2800" dirty="0"/>
              <a:t>na podstawie </a:t>
            </a:r>
            <a:r>
              <a:rPr lang="pl-PL" sz="2800" dirty="0" smtClean="0"/>
              <a:t>wykazów,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harmonogram </a:t>
            </a:r>
            <a:r>
              <a:rPr lang="pl-PL" sz="2800" dirty="0"/>
              <a:t>udzielania </a:t>
            </a:r>
            <a:r>
              <a:rPr lang="pl-PL" sz="2800" dirty="0" smtClean="0"/>
              <a:t>świadczeń,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harmonogram </a:t>
            </a:r>
            <a:r>
              <a:rPr lang="pl-PL" sz="2800" dirty="0"/>
              <a:t>pracy personelu lub jego ogólną dostępność </a:t>
            </a:r>
            <a:r>
              <a:rPr lang="pl-PL" sz="2800" dirty="0" smtClean="0"/>
              <a:t>godzinową</a:t>
            </a:r>
            <a:r>
              <a:rPr lang="pl-PL" sz="2800" dirty="0"/>
              <a:t>,</a:t>
            </a:r>
          </a:p>
          <a:p>
            <a:pPr>
              <a:lnSpc>
                <a:spcPct val="100000"/>
              </a:lnSpc>
            </a:pPr>
            <a:r>
              <a:rPr lang="pl-PL" dirty="0"/>
              <a:t>ankiety dotyczące danego postępowania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Co zawiera formularz ofertowy?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46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701282" y="614149"/>
            <a:ext cx="10376988" cy="5991367"/>
          </a:xfrm>
        </p:spPr>
        <p:txBody>
          <a:bodyPr anchor="ctr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o</a:t>
            </a:r>
            <a:r>
              <a:rPr lang="pl-PL" dirty="0" smtClean="0"/>
              <a:t>ferta została </a:t>
            </a:r>
            <a:r>
              <a:rPr lang="pl-PL" dirty="0"/>
              <a:t>przygotowana przy użyciu </a:t>
            </a:r>
            <a:r>
              <a:rPr lang="pl-PL" b="1" dirty="0"/>
              <a:t>właściwej wersji </a:t>
            </a:r>
            <a:r>
              <a:rPr lang="pl-PL" b="1" dirty="0" smtClean="0"/>
              <a:t>oprogramowania</a:t>
            </a:r>
            <a:r>
              <a:rPr lang="pl-PL" dirty="0" smtClean="0"/>
              <a:t>, o </a:t>
            </a:r>
            <a:r>
              <a:rPr lang="pl-PL" dirty="0"/>
              <a:t>którym mowa w regulaminie technicznym przygotowania </a:t>
            </a:r>
            <a:r>
              <a:rPr lang="pl-PL" dirty="0" smtClean="0"/>
              <a:t>oferty,</a:t>
            </a: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pobrany został </a:t>
            </a:r>
            <a:r>
              <a:rPr lang="pl-PL" b="1" dirty="0"/>
              <a:t>właściwy plik </a:t>
            </a:r>
            <a:r>
              <a:rPr lang="pl-PL" dirty="0"/>
              <a:t>z zapytaniem </a:t>
            </a:r>
            <a:r>
              <a:rPr lang="pl-PL" dirty="0" smtClean="0"/>
              <a:t>ofertowym,</a:t>
            </a: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formularze ofertowe </a:t>
            </a:r>
            <a:r>
              <a:rPr lang="pl-PL" b="1" dirty="0"/>
              <a:t>zostały </a:t>
            </a:r>
            <a:r>
              <a:rPr lang="pl-PL" b="1" dirty="0" smtClean="0"/>
              <a:t>wypełnione</a:t>
            </a:r>
            <a:r>
              <a:rPr lang="pl-PL" dirty="0" smtClean="0"/>
              <a:t>,</a:t>
            </a:r>
            <a:endParaRPr lang="pl-PL" b="1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wydruk papierowy formularzy ofertowych i wersja elektroniczna  zapisana </a:t>
            </a:r>
            <a:r>
              <a:rPr lang="pl-PL" dirty="0" smtClean="0"/>
              <a:t>na nośniku </a:t>
            </a:r>
            <a:r>
              <a:rPr lang="pl-PL" dirty="0"/>
              <a:t>elektronicznym są </a:t>
            </a:r>
            <a:r>
              <a:rPr lang="pl-PL" b="1" dirty="0"/>
              <a:t>tej samej </a:t>
            </a:r>
            <a:r>
              <a:rPr lang="pl-PL" b="1" dirty="0" smtClean="0"/>
              <a:t>wersji</a:t>
            </a:r>
            <a:r>
              <a:rPr lang="pl-PL" dirty="0" smtClean="0"/>
              <a:t>,</a:t>
            </a: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strony formularza oferty są </a:t>
            </a:r>
            <a:r>
              <a:rPr lang="pl-PL" b="1" dirty="0"/>
              <a:t>ponumerowane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i </a:t>
            </a:r>
            <a:r>
              <a:rPr lang="pl-PL" b="1" dirty="0"/>
              <a:t>podpisane przez osobę </a:t>
            </a:r>
            <a:r>
              <a:rPr lang="pl-PL" b="1" dirty="0" smtClean="0"/>
              <a:t>uprawnioną </a:t>
            </a:r>
            <a:r>
              <a:rPr lang="pl-PL" b="1" dirty="0"/>
              <a:t>do reprezentowania </a:t>
            </a:r>
            <a:r>
              <a:rPr lang="pl-PL" b="1" dirty="0" smtClean="0"/>
              <a:t>oferenta</a:t>
            </a:r>
            <a:r>
              <a:rPr lang="pl-PL" dirty="0" smtClean="0"/>
              <a:t> </a:t>
            </a:r>
            <a:r>
              <a:rPr lang="pl-PL" dirty="0"/>
              <a:t>zgodnie z załączonym </a:t>
            </a:r>
            <a:r>
              <a:rPr lang="pl-PL" dirty="0" smtClean="0"/>
              <a:t>do oferty </a:t>
            </a:r>
            <a:r>
              <a:rPr lang="pl-PL" dirty="0"/>
              <a:t>wzorem </a:t>
            </a:r>
            <a:r>
              <a:rPr lang="pl-PL" dirty="0" smtClean="0"/>
              <a:t>podpisów,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Przed złożeniem oferty sprawdź, czy:</a:t>
            </a:r>
            <a:endParaRPr lang="pl-PL" dirty="0"/>
          </a:p>
        </p:txBody>
      </p:sp>
      <p:sp>
        <p:nvSpPr>
          <p:cNvPr id="3" name="Strzałka w prawo 2"/>
          <p:cNvSpPr/>
          <p:nvPr/>
        </p:nvSpPr>
        <p:spPr>
          <a:xfrm>
            <a:off x="609460" y="95534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609460" y="203579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>
            <a:off x="613730" y="279551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609460" y="373038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609460" y="542498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84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351129"/>
            <a:ext cx="11559156" cy="5281683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Zarządzenie Nr </a:t>
            </a:r>
            <a:r>
              <a:rPr lang="pl-PL" dirty="0"/>
              <a:t>18/2017/DSOZ Prezesa Narodowego Funduszu Zdrowia z dnia 14 marca 2017 r. w sprawie warunków postępowania dotyczącego zawierania umów o udzielanie świadczeń opieki zdrowotnej </a:t>
            </a:r>
            <a:r>
              <a:rPr lang="pl-PL" dirty="0" smtClean="0"/>
              <a:t>(ze zm</a:t>
            </a:r>
            <a:r>
              <a:rPr lang="pl-PL" dirty="0" smtClean="0"/>
              <a:t>.),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pl-PL" dirty="0" smtClean="0"/>
              <a:t>Zarządzenie </a:t>
            </a:r>
            <a:r>
              <a:rPr lang="pl-PL" dirty="0"/>
              <a:t>wewnętrzne </a:t>
            </a:r>
            <a:r>
              <a:rPr lang="pl-PL" dirty="0" smtClean="0"/>
              <a:t>Dyrektora </a:t>
            </a:r>
            <a:r>
              <a:rPr lang="pl-PL" dirty="0"/>
              <a:t>Śląskiego </a:t>
            </a:r>
            <a:r>
              <a:rPr lang="pl-PL" dirty="0" smtClean="0"/>
              <a:t>Oddziału Wojewódzkiego Narodowego Funduszu Zdrowia w </a:t>
            </a:r>
            <a:r>
              <a:rPr lang="pl-PL" dirty="0"/>
              <a:t>Katowicach </a:t>
            </a:r>
            <a:r>
              <a:rPr lang="pl-PL" dirty="0" smtClean="0"/>
              <a:t>Nr </a:t>
            </a:r>
            <a:r>
              <a:rPr lang="pl-PL" dirty="0"/>
              <a:t>289/2021 </a:t>
            </a:r>
            <a:r>
              <a:rPr lang="pl-PL" dirty="0" smtClean="0"/>
              <a:t>z </a:t>
            </a:r>
            <a:r>
              <a:rPr lang="pl-PL" dirty="0"/>
              <a:t>dnia </a:t>
            </a:r>
            <a:r>
              <a:rPr lang="pl-PL" dirty="0" smtClean="0"/>
              <a:t>17 </a:t>
            </a:r>
            <a:r>
              <a:rPr lang="pl-PL" dirty="0"/>
              <a:t>grudnia </a:t>
            </a:r>
            <a:r>
              <a:rPr lang="pl-PL" dirty="0" smtClean="0"/>
              <a:t>2021 r</a:t>
            </a:r>
            <a:r>
              <a:rPr lang="pl-PL" dirty="0"/>
              <a:t>. w sprawie wprowadzenia zasad weryfikacji oferentów uczestniczących </a:t>
            </a:r>
            <a:r>
              <a:rPr lang="pl-PL" dirty="0" smtClean="0"/>
              <a:t>w </a:t>
            </a:r>
            <a:r>
              <a:rPr lang="pl-PL" dirty="0"/>
              <a:t>postępowaniach poprzedzających zawarcie umów o udzielanie świadczeń opieki </a:t>
            </a:r>
            <a:r>
              <a:rPr lang="pl-PL" dirty="0" smtClean="0"/>
              <a:t>zdrowotnej,</a:t>
            </a: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Podstawy prawne przeprowadzenia procesu </a:t>
            </a:r>
            <a:r>
              <a:rPr lang="pl-PL" dirty="0" smtClean="0"/>
              <a:t>kontraktowania świadczeń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770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701282" y="614149"/>
            <a:ext cx="10376988" cy="5991367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nośnik, na którym została zapisana wersja elektroniczna oferty jest </a:t>
            </a:r>
            <a:r>
              <a:rPr lang="pl-PL" b="1" dirty="0"/>
              <a:t>prawidłowo </a:t>
            </a:r>
            <a:r>
              <a:rPr lang="pl-PL" b="1" dirty="0" smtClean="0"/>
              <a:t>oznaczony</a:t>
            </a:r>
            <a:r>
              <a:rPr lang="pl-PL" dirty="0" smtClean="0"/>
              <a:t>,</a:t>
            </a: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wszystkie dodatkowe dokumenty i oświadczenia zostały </a:t>
            </a:r>
            <a:r>
              <a:rPr lang="pl-PL" b="1" dirty="0"/>
              <a:t>załączone, ponumerowane i podpisane przez osobę uprawnioną do reprezentowania </a:t>
            </a:r>
            <a:r>
              <a:rPr lang="pl-PL" b="1" dirty="0" smtClean="0"/>
              <a:t>oferenta </a:t>
            </a:r>
            <a:r>
              <a:rPr lang="pl-PL" dirty="0" smtClean="0"/>
              <a:t>zgodnie </a:t>
            </a:r>
            <a:r>
              <a:rPr lang="pl-PL" dirty="0"/>
              <a:t>z załączonym do oferty wzorem </a:t>
            </a:r>
            <a:r>
              <a:rPr lang="pl-PL" dirty="0" smtClean="0"/>
              <a:t>podpisów,</a:t>
            </a:r>
            <a:endParaRPr lang="pl-PL" dirty="0"/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załączone </a:t>
            </a:r>
            <a:r>
              <a:rPr lang="pl-PL" dirty="0" smtClean="0"/>
              <a:t>kserokopie dokumentów są </a:t>
            </a:r>
            <a:r>
              <a:rPr lang="pl-PL" b="1" dirty="0" smtClean="0"/>
              <a:t>potwierdzone za </a:t>
            </a:r>
            <a:r>
              <a:rPr lang="pl-PL" b="1" dirty="0"/>
              <a:t>zgodność z </a:t>
            </a:r>
            <a:r>
              <a:rPr lang="pl-PL" b="1" dirty="0" smtClean="0"/>
              <a:t>oryginałem</a:t>
            </a:r>
            <a:r>
              <a:rPr lang="pl-PL" dirty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wydruk formularza oferty (z ponumerowanymi stronami i podpisami) wraz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nośnikiem elektronicznym i wersja elektroniczna oferty </a:t>
            </a:r>
            <a:r>
              <a:rPr lang="pl-PL" b="1" dirty="0"/>
              <a:t>zostały umieszczone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w </a:t>
            </a:r>
            <a:r>
              <a:rPr lang="pl-PL" b="1" dirty="0"/>
              <a:t>oddzielnej zaklejonej kopercie oznaczonej słowem „oferta”, nazwą i adresem </a:t>
            </a:r>
            <a:r>
              <a:rPr lang="pl-PL" b="1" dirty="0" smtClean="0"/>
              <a:t>oferenta </a:t>
            </a:r>
            <a:r>
              <a:rPr lang="pl-PL" b="1" dirty="0"/>
              <a:t>oraz kodem </a:t>
            </a:r>
            <a:r>
              <a:rPr lang="pl-PL" b="1" dirty="0" smtClean="0"/>
              <a:t>i </a:t>
            </a:r>
            <a:r>
              <a:rPr lang="pl-PL" b="1" dirty="0"/>
              <a:t>przedmiotem postępowania (zgodnie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z </a:t>
            </a:r>
            <a:r>
              <a:rPr lang="pl-PL" b="1" dirty="0"/>
              <a:t>ogłoszeniem o postępowaniu</a:t>
            </a:r>
            <a:r>
              <a:rPr lang="pl-PL" b="1" dirty="0" smtClean="0"/>
              <a:t>)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Przed złożeniem oferty sprawdź, czy: (cd.)</a:t>
            </a:r>
            <a:endParaRPr lang="pl-PL" dirty="0"/>
          </a:p>
        </p:txBody>
      </p:sp>
      <p:sp>
        <p:nvSpPr>
          <p:cNvPr id="3" name="Strzałka w prawo 2"/>
          <p:cNvSpPr/>
          <p:nvPr/>
        </p:nvSpPr>
        <p:spPr>
          <a:xfrm>
            <a:off x="609460" y="95534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609460" y="2356513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609460" y="3382366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609460" y="4993941"/>
            <a:ext cx="1091821" cy="641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9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614149"/>
            <a:ext cx="11873553" cy="599136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 smtClean="0"/>
              <a:t>Ocena ofert pod względem </a:t>
            </a:r>
            <a:r>
              <a:rPr lang="pl-PL" b="1" dirty="0" smtClean="0"/>
              <a:t>spełniania wymogów formalno-prawnych</a:t>
            </a:r>
            <a:r>
              <a:rPr lang="pl-PL" dirty="0" smtClean="0"/>
              <a:t> dotyczy sprawdzenia: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czy </a:t>
            </a:r>
            <a:r>
              <a:rPr lang="pl-PL" dirty="0"/>
              <a:t>oferta nie podlega odrzuceniu lub pozostawieniu bez </a:t>
            </a:r>
            <a:r>
              <a:rPr lang="pl-PL" dirty="0" smtClean="0"/>
              <a:t>rozpoznania,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czy </a:t>
            </a:r>
            <a:r>
              <a:rPr lang="pl-PL" dirty="0"/>
              <a:t>oferta zawiera wszystkie formularze, załączniki i oświadczenia wymagane od </a:t>
            </a:r>
            <a:r>
              <a:rPr lang="pl-PL" dirty="0" smtClean="0"/>
              <a:t>oferenta </a:t>
            </a:r>
            <a:r>
              <a:rPr lang="pl-PL" dirty="0"/>
              <a:t>i określone w materiałach informacyjnych dotyczących danego </a:t>
            </a:r>
            <a:r>
              <a:rPr lang="pl-PL" dirty="0" smtClean="0"/>
              <a:t>postępowania,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czy </a:t>
            </a:r>
            <a:r>
              <a:rPr lang="pl-PL" dirty="0"/>
              <a:t>wersja elektroniczna formularza ofertowego jest zgodna z wersją papierową </a:t>
            </a:r>
            <a:r>
              <a:rPr lang="pl-PL" dirty="0" smtClean="0"/>
              <a:t>formularza,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czy </a:t>
            </a:r>
            <a:r>
              <a:rPr lang="pl-PL" dirty="0"/>
              <a:t>oferta zawiera wymagane dokumenty formalno-prawne i czy są one zgodne  </a:t>
            </a:r>
            <a:br>
              <a:rPr lang="pl-PL" dirty="0"/>
            </a:br>
            <a:r>
              <a:rPr lang="pl-PL" dirty="0"/>
              <a:t>ze złożoną </a:t>
            </a:r>
            <a:r>
              <a:rPr lang="pl-PL" dirty="0" smtClean="0"/>
              <a:t>ofertą.</a:t>
            </a:r>
          </a:p>
          <a:p>
            <a:pPr>
              <a:lnSpc>
                <a:spcPct val="100000"/>
              </a:lnSpc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System oceny ofert: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21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382137"/>
            <a:ext cx="11873553" cy="6223379"/>
          </a:xfrm>
        </p:spPr>
        <p:txBody>
          <a:bodyPr anchor="ctr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złożenie oferty po terminie,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oferta zawiera nieprawdziwe informacje,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jeżeli </a:t>
            </a:r>
            <a:r>
              <a:rPr lang="pl-PL" dirty="0" smtClean="0"/>
              <a:t>oferent </a:t>
            </a:r>
            <a:r>
              <a:rPr lang="pl-PL" dirty="0"/>
              <a:t>nie określił przedmiotu oferty lub nie podał proponowanej liczby lub ceny świadczeń opieki </a:t>
            </a:r>
            <a:r>
              <a:rPr lang="pl-PL" dirty="0" smtClean="0"/>
              <a:t>zdrowotnej,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jeżeli oferta zawiera </a:t>
            </a:r>
            <a:r>
              <a:rPr lang="pl-PL" dirty="0"/>
              <a:t>rażąco niską cenę w stosunku do przedmiotu </a:t>
            </a:r>
            <a:r>
              <a:rPr lang="pl-PL" dirty="0" smtClean="0"/>
              <a:t>zamówienia,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jeżeli oferta jest </a:t>
            </a:r>
            <a:r>
              <a:rPr lang="pl-PL" dirty="0"/>
              <a:t>nieważna na podstawie odrębnych </a:t>
            </a:r>
            <a:r>
              <a:rPr lang="pl-PL" dirty="0" smtClean="0"/>
              <a:t>przepisów,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jeżeli </a:t>
            </a:r>
            <a:r>
              <a:rPr lang="pl-PL" dirty="0" smtClean="0"/>
              <a:t>oferent </a:t>
            </a:r>
            <a:r>
              <a:rPr lang="pl-PL" dirty="0"/>
              <a:t>złożył ofertę </a:t>
            </a:r>
            <a:r>
              <a:rPr lang="pl-PL" dirty="0" smtClean="0"/>
              <a:t>alternatywną,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jeżeli </a:t>
            </a:r>
            <a:r>
              <a:rPr lang="pl-PL" dirty="0"/>
              <a:t>oferent lub oferta nie spełniają wymaganych warunków określonych w przepisach </a:t>
            </a:r>
            <a:r>
              <a:rPr lang="pl-PL" dirty="0" smtClean="0"/>
              <a:t>prawa</a:t>
            </a:r>
            <a:br>
              <a:rPr lang="pl-PL" dirty="0" smtClean="0"/>
            </a:br>
            <a:r>
              <a:rPr lang="pl-PL" dirty="0" smtClean="0"/>
              <a:t> </a:t>
            </a:r>
            <a:r>
              <a:rPr lang="pl-PL" dirty="0"/>
              <a:t>oraz w szczegółowych warunkach umów o udzielanie świadczeń opieki zdrowotnej, o których mowa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art. 146 ust. 1 pkt </a:t>
            </a:r>
            <a:r>
              <a:rPr lang="pl-PL" dirty="0" smtClean="0"/>
              <a:t>2 ustawy,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złożenie oferty przez </a:t>
            </a:r>
            <a:r>
              <a:rPr lang="pl-PL" dirty="0" smtClean="0"/>
              <a:t>świadczeniodawcę, </a:t>
            </a:r>
            <a:r>
              <a:rPr lang="pl-PL" dirty="0"/>
              <a:t>z którym w okresie 5 lat poprzedzających ogłoszenie postępowania, została rozwiązana przez oddział wojewódzki Funduszu umowa o udzielanie świadczeń opieki zdrowotnej w zakresie lub rodzaju odpowiadającym przedmiotowi ogłoszenia, bez zachowania okresu wypowiedzenia z przyczyn leżących po stronie świadczeniodawcy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Przesłanki do odrzucenia oferty (art. 149 ustawy):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640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204716" y="382137"/>
            <a:ext cx="11873553" cy="6223379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złożenie oferty w innym miejscu niż w miejscu określonym w ogłoszeniu </a:t>
            </a:r>
            <a:br>
              <a:rPr lang="pl-PL" dirty="0" smtClean="0"/>
            </a:br>
            <a:r>
              <a:rPr lang="pl-PL" dirty="0" smtClean="0"/>
              <a:t>o postępowaniu,</a:t>
            </a:r>
          </a:p>
          <a:p>
            <a:pPr>
              <a:lnSpc>
                <a:spcPct val="120000"/>
              </a:lnSpc>
            </a:pPr>
            <a:r>
              <a:rPr lang="pl-PL" dirty="0"/>
              <a:t>format oferty jest niezgodny z formatem zapytań ofertowych i towarzyszących im wzorów ankiet obowiązujących w danym postępowaniu,</a:t>
            </a:r>
          </a:p>
          <a:p>
            <a:pPr>
              <a:lnSpc>
                <a:spcPct val="120000"/>
              </a:lnSpc>
            </a:pPr>
            <a:r>
              <a:rPr lang="pl-PL" dirty="0"/>
              <a:t>o</a:t>
            </a:r>
            <a:r>
              <a:rPr lang="pl-PL" dirty="0" smtClean="0"/>
              <a:t>ferta została </a:t>
            </a:r>
            <a:r>
              <a:rPr lang="pl-PL" dirty="0"/>
              <a:t>sporządzona w innym języku niż język polski lub w sposób </a:t>
            </a:r>
            <a:r>
              <a:rPr lang="pl-PL" dirty="0" smtClean="0"/>
              <a:t>nieczytelny.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709683"/>
          </a:xfrm>
        </p:spPr>
        <p:txBody>
          <a:bodyPr>
            <a:normAutofit/>
          </a:bodyPr>
          <a:lstStyle/>
          <a:p>
            <a:r>
              <a:rPr lang="pl-PL" dirty="0" smtClean="0"/>
              <a:t>Kiedy ofertę pozostawia się bez rozpoznania?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881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1317010"/>
            <a:ext cx="11873553" cy="5377217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dane identyfikacyjne oferenta,</a:t>
            </a:r>
          </a:p>
          <a:p>
            <a:pPr>
              <a:lnSpc>
                <a:spcPct val="120000"/>
              </a:lnSpc>
            </a:pPr>
            <a:r>
              <a:rPr lang="pl-PL" dirty="0"/>
              <a:t>ofertę cenową – </a:t>
            </a:r>
            <a:r>
              <a:rPr lang="pl-PL" dirty="0" smtClean="0"/>
              <a:t>czy </a:t>
            </a:r>
            <a:r>
              <a:rPr lang="pl-PL" dirty="0"/>
              <a:t>ofertę cenową zapisaną w formie elektronicznej można odczytać i zaimportować do systemu </a:t>
            </a:r>
            <a:r>
              <a:rPr lang="pl-PL" dirty="0" smtClean="0"/>
              <a:t>informatycznego,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ankiety </a:t>
            </a:r>
            <a:r>
              <a:rPr lang="pl-PL" dirty="0"/>
              <a:t>zawierające dane dla określonego rodzaju lub zakresu świadczeń – </a:t>
            </a:r>
            <a:r>
              <a:rPr lang="pl-PL" dirty="0" smtClean="0"/>
              <a:t>określone </a:t>
            </a:r>
            <a:r>
              <a:rPr lang="pl-PL" dirty="0"/>
              <a:t>w szczegółowych materiałach </a:t>
            </a:r>
            <a:r>
              <a:rPr lang="pl-PL" dirty="0" smtClean="0"/>
              <a:t>informacyjnych,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czy </a:t>
            </a:r>
            <a:r>
              <a:rPr lang="pl-PL" dirty="0"/>
              <a:t>oferta (każda strona) została podpisana przez osoby uprawnione do reprezentowania </a:t>
            </a:r>
            <a:r>
              <a:rPr lang="pl-PL" dirty="0" smtClean="0"/>
              <a:t>oferenta,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czy </a:t>
            </a:r>
            <a:r>
              <a:rPr lang="pl-PL" dirty="0"/>
              <a:t>kolejne strony oferty zostały opatrzone numerem </a:t>
            </a:r>
            <a:r>
              <a:rPr lang="pl-PL" dirty="0" smtClean="0"/>
              <a:t>kolejnym,</a:t>
            </a:r>
            <a:endParaRPr lang="pl-PL" dirty="0"/>
          </a:p>
          <a:p>
            <a:pPr>
              <a:lnSpc>
                <a:spcPct val="120000"/>
              </a:lnSpc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Komisja sprawdza, czy oferta zawiera następujące informacje i dokumenty: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55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oświadczenie o wpisie do właściwych </a:t>
            </a:r>
            <a:r>
              <a:rPr lang="pl-PL" dirty="0" smtClean="0"/>
              <a:t>rejestrów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1. Oświadczenie o wpisie do właściwych rejestrów, według wzoru stanowiącego załącznik „Oświadczenie o wpisach do rejestrów” do aktualnego zarządzenia w sprawie warunków postępowania dotyczących zawierania umów o udzielanie świadczeń opieki zdrowotnej – rejestr podmiotów działalności leczniczej;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2. Oświadczenie o wpisie do właściwych rejestrów, według wzoru stanowiącego załącznik „Oświadczenie o wpisach do rejestrów” do aktualnego zarządzenia w sprawie warunków postępowania dotyczących zawierania umów o udzielanie świadczeń opieki zdrowotnej – krajowy rejestr sądowy;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3. Oświadczenie o wpisie do właściwych rejestrów, według wzoru stanowiącego załącznik „Oświadczenie o wpisach do rejestrów” do aktualnego zarządzenia w sprawie warunków postępowania dotyczących zawierania umów o udzielanie świadczeń opieki zdrowotnej – ewidencja działalności gospodarczej lub centralna ewidencja i informacja o działalności </a:t>
            </a:r>
            <a:r>
              <a:rPr lang="pl-PL" dirty="0" smtClean="0"/>
              <a:t>gospodarczej</a:t>
            </a:r>
            <a:r>
              <a:rPr lang="pl-PL" dirty="0"/>
              <a:t>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Komisja sprawdza, czy oferta zawiera następujące informacje i dokumenty: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01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kopia </a:t>
            </a:r>
            <a:r>
              <a:rPr lang="pl-PL" dirty="0"/>
              <a:t>umowy spółki cywilnej lub wyciąg z tej </a:t>
            </a:r>
            <a:r>
              <a:rPr lang="pl-PL" dirty="0" smtClean="0"/>
              <a:t>umowy, zawierająca </a:t>
            </a:r>
            <a:r>
              <a:rPr lang="pl-PL" dirty="0"/>
              <a:t>postanowienia o zasadach reprezentacji spółki albo uchwała wspólników spółki cywilnej w przedmiocie zasad reprezentacji spółki – w przypadku zakładów opieki zdrowotnej, dla której organem założycielskim jest spółka </a:t>
            </a:r>
            <a:r>
              <a:rPr lang="pl-PL" dirty="0" smtClean="0"/>
              <a:t>cywilna,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kopia </a:t>
            </a:r>
            <a:r>
              <a:rPr lang="pl-PL" dirty="0"/>
              <a:t>polisy lub innego dokumentu potwierdzającego zawarcie przez oferenta umowy ubezpieczenia </a:t>
            </a:r>
            <a:r>
              <a:rPr lang="pl-PL" dirty="0" smtClean="0"/>
              <a:t>odpowiedzialności </a:t>
            </a:r>
            <a:r>
              <a:rPr lang="pl-PL" dirty="0"/>
              <a:t>cywilnej oferenta za szkody wyrządzone w związku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udzielaniem świadczeń w zakresie przedmiotu postępowania na okres obowiązywania umowy; oferent może złożyć także umowę przedwstępną lub inny dokument, </a:t>
            </a:r>
            <a:r>
              <a:rPr lang="pl-PL" b="1" dirty="0"/>
              <a:t>w tym także oświadczenie, stwierdzające, że umowa ubezpieczenia odpowiedzialności cywilnej zostanie zawarta na okres obowiązywania </a:t>
            </a:r>
            <a:r>
              <a:rPr lang="pl-PL" b="1" dirty="0" smtClean="0"/>
              <a:t>umowy,</a:t>
            </a:r>
            <a:endParaRPr lang="pl-PL" b="1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Komisja sprawdza, czy oferta zawiera następujące informacje i dokumenty: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683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22829" y="859809"/>
            <a:ext cx="11873553" cy="5834418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w </a:t>
            </a:r>
            <a:r>
              <a:rPr lang="pl-PL" dirty="0"/>
              <a:t>przypadku gdy oferent jest reprezentowany przez pełnomocnika – pełnomocnictwo do składania oświadczeń woli w imieniu oferenta </a:t>
            </a:r>
            <a:r>
              <a:rPr lang="pl-PL" dirty="0" smtClean="0"/>
              <a:t>udzielone </a:t>
            </a:r>
            <a:r>
              <a:rPr lang="pl-PL" dirty="0"/>
              <a:t>przez osobę lub osoby, których prawo do reprezentowania oferenta wynika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dokumentów przedstawionych wraz z </a:t>
            </a:r>
            <a:r>
              <a:rPr lang="pl-PL" dirty="0" smtClean="0"/>
              <a:t>ofertą,</a:t>
            </a:r>
            <a:endParaRPr lang="pl-PL" dirty="0"/>
          </a:p>
          <a:p>
            <a:pPr>
              <a:lnSpc>
                <a:spcPct val="120000"/>
              </a:lnSpc>
            </a:pPr>
            <a:r>
              <a:rPr lang="pl-PL" dirty="0" smtClean="0"/>
              <a:t>inne </a:t>
            </a:r>
            <a:r>
              <a:rPr lang="pl-PL" dirty="0"/>
              <a:t>dokumenty lub oświadczenia, jeżeli obowiązek ich dołączenia do oferty określony został w szczegółowych materiałach </a:t>
            </a:r>
            <a:r>
              <a:rPr lang="pl-PL" dirty="0" smtClean="0"/>
              <a:t>informacyjnych,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Komisja sprawdza, czy oferta zawiera następujące informacje i dokumenty: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85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834418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w przypadku, gdy Fundusz dopuszcza zlecanie podwykonawcom udzielania świadczeń opieki zdrowotnej objętych umową: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wykaz podwykonawców spełniających wymagania określone w szczegółowych materiałach informacyjnych dotyczących danego  przedmiotu postępowania,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kopia zawartej umowy (bez postanowień określających finansowanie) albo zobowiązanie podwykonawcy do zawarcia umowy z oferentem, zawierające zastrzeżenie o prawie Funduszu do przeprowadzenia kontroli,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pl-PL" sz="2800" dirty="0" smtClean="0"/>
              <a:t>zgodę na przekazywanie przez komisję konkursową oświadczeń </a:t>
            </a:r>
            <a:br>
              <a:rPr lang="pl-PL" sz="2800" dirty="0" smtClean="0"/>
            </a:br>
            <a:r>
              <a:rPr lang="pl-PL" sz="2800" dirty="0" smtClean="0"/>
              <a:t>i zawiadomień za pośrednictwem środków komunikacji elektronicznej, bez zachowania wymogów dotyczących bezpiecznego podpisu elektronicznego.</a:t>
            </a:r>
          </a:p>
          <a:p>
            <a:pPr marL="0" indent="0">
              <a:lnSpc>
                <a:spcPct val="120000"/>
              </a:lnSpc>
              <a:buNone/>
            </a:pP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Komisja sprawdza, czy oferta zawiera następujące informacje i dokumenty: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26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834418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zidentyfikowanie </a:t>
            </a:r>
            <a:r>
              <a:rPr lang="pl-PL" dirty="0"/>
              <a:t>braku któregokolwiek z wymaganych dokumentów bądź oświadczeń, skutkuje wezwaniem </a:t>
            </a:r>
            <a:r>
              <a:rPr lang="pl-PL" dirty="0" smtClean="0"/>
              <a:t>oferenta </a:t>
            </a:r>
            <a:r>
              <a:rPr lang="pl-PL" dirty="0"/>
              <a:t>do uzupełnienia braków </a:t>
            </a:r>
            <a:r>
              <a:rPr lang="pl-PL" dirty="0" smtClean="0"/>
              <a:t>formalnych,</a:t>
            </a:r>
            <a:endParaRPr lang="pl-PL" dirty="0"/>
          </a:p>
          <a:p>
            <a:pPr>
              <a:lnSpc>
                <a:spcPct val="120000"/>
              </a:lnSpc>
            </a:pPr>
            <a:r>
              <a:rPr lang="pl-PL" dirty="0" smtClean="0"/>
              <a:t>wezwanie </a:t>
            </a:r>
            <a:r>
              <a:rPr lang="pl-PL" dirty="0"/>
              <a:t>do uzupełnienia braków formalnych ma formę pisemną. Komisja wskazuje, jakie dokumenty należy uzupełnić i w jakim </a:t>
            </a:r>
            <a:r>
              <a:rPr lang="pl-PL" dirty="0" smtClean="0"/>
              <a:t>terminie,</a:t>
            </a:r>
            <a:endParaRPr lang="pl-PL" dirty="0"/>
          </a:p>
          <a:p>
            <a:pPr>
              <a:lnSpc>
                <a:spcPct val="120000"/>
              </a:lnSpc>
            </a:pPr>
            <a:r>
              <a:rPr lang="pl-PL" dirty="0" smtClean="0"/>
              <a:t>nie </a:t>
            </a:r>
            <a:r>
              <a:rPr lang="pl-PL" dirty="0"/>
              <a:t>uzupełnienie braków formalnych, nie przedstawienia ich w wyznaczonym terminie bądź przedstawienie informacji niepełnych, niezgodnych ze stanem faktycznym </a:t>
            </a:r>
            <a:r>
              <a:rPr lang="pl-PL" b="1" dirty="0"/>
              <a:t>skutkuje odrzuceniem oferty</a:t>
            </a:r>
            <a:r>
              <a:rPr lang="pl-PL" dirty="0"/>
              <a:t>. Komisja wzywa oferenta </a:t>
            </a:r>
            <a:r>
              <a:rPr lang="pl-PL" dirty="0" smtClean="0"/>
              <a:t>– pod </a:t>
            </a:r>
            <a:r>
              <a:rPr lang="pl-PL" dirty="0"/>
              <a:t>rygorem odrzucenia </a:t>
            </a:r>
            <a:r>
              <a:rPr lang="pl-PL" dirty="0" smtClean="0"/>
              <a:t>oferty – </a:t>
            </a:r>
            <a:r>
              <a:rPr lang="pl-PL" dirty="0"/>
              <a:t>do ich usunięcia/uzupełnienia w wyznaczonym terminie </a:t>
            </a:r>
            <a:r>
              <a:rPr lang="pl-PL" dirty="0" smtClean="0"/>
              <a:t>– </a:t>
            </a:r>
            <a:r>
              <a:rPr lang="pl-PL" b="1" dirty="0"/>
              <a:t>minimum 2 dni robocze od dnia wezwania</a:t>
            </a:r>
            <a:r>
              <a:rPr lang="pl-PL" dirty="0"/>
              <a:t>.</a:t>
            </a:r>
          </a:p>
          <a:p>
            <a:pPr>
              <a:lnSpc>
                <a:spcPct val="120000"/>
              </a:lnSpc>
            </a:pPr>
            <a:endParaRPr lang="pl-PL" dirty="0" smtClean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Co dzieje się w przypadku zidentyfikowania braków?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81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351129"/>
            <a:ext cx="11559156" cy="5622877"/>
          </a:xfrm>
        </p:spPr>
        <p:txBody>
          <a:bodyPr anchor="t">
            <a:normAutofit/>
          </a:bodyPr>
          <a:lstStyle/>
          <a:p>
            <a:r>
              <a:rPr lang="pl-PL" dirty="0" smtClean="0"/>
              <a:t>Rozporządzenie Ministra Zdrowia z dnia </a:t>
            </a:r>
            <a:r>
              <a:rPr lang="pl-PL" dirty="0"/>
              <a:t>5 sierpnia 2016 r. w sprawie szczegółowych kryteriów wyboru ofert w postępowaniu w sprawie zawarcia umów o udzielanie świadczeń opieki </a:t>
            </a:r>
            <a:r>
              <a:rPr lang="pl-PL" dirty="0" smtClean="0"/>
              <a:t>zdrowotnej </a:t>
            </a:r>
            <a:br>
              <a:rPr lang="pl-PL" dirty="0" smtClean="0"/>
            </a:br>
            <a:r>
              <a:rPr lang="pl-PL" dirty="0" smtClean="0"/>
              <a:t>(Dz. U. z 2016 r. poz. 1372 z późn. zm.), w części leczenie </a:t>
            </a:r>
            <a:r>
              <a:rPr lang="pl-PL" dirty="0" smtClean="0"/>
              <a:t>stomatologiczne,</a:t>
            </a:r>
            <a:endParaRPr lang="pl-PL" dirty="0"/>
          </a:p>
          <a:p>
            <a:pPr marL="0" indent="0">
              <a:buNone/>
            </a:pPr>
            <a:endParaRPr lang="pl-PL" sz="1400" b="1" dirty="0" smtClean="0"/>
          </a:p>
          <a:p>
            <a:r>
              <a:rPr lang="pl-PL" dirty="0" smtClean="0"/>
              <a:t>Rozporządzenie Ministra Finansów z dnia </a:t>
            </a:r>
            <a:r>
              <a:rPr lang="pl-PL" dirty="0"/>
              <a:t>29 kwietnia 2019 r. w sprawie obowiązkowego ubezpieczenia odpowiedzialności cywilnej podmiotu wykonującego działalność </a:t>
            </a:r>
            <a:r>
              <a:rPr lang="pl-PL" dirty="0" smtClean="0"/>
              <a:t>leczniczą (Dz</a:t>
            </a:r>
            <a:r>
              <a:rPr lang="pl-PL" dirty="0" smtClean="0"/>
              <a:t>. U. z 2019 r. poz. 866</a:t>
            </a:r>
            <a:r>
              <a:rPr lang="pl-PL" dirty="0" smtClean="0"/>
              <a:t>),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Podstawy prawne przeprowadzenia procesu </a:t>
            </a:r>
            <a:r>
              <a:rPr lang="pl-PL" dirty="0" smtClean="0"/>
              <a:t>kontraktowania świadczeń (cd.)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192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65017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Komisja wczytuje złożoną przez </a:t>
            </a:r>
            <a:r>
              <a:rPr lang="pl-PL" dirty="0" smtClean="0"/>
              <a:t>oferenta </a:t>
            </a:r>
            <a:r>
              <a:rPr lang="pl-PL" dirty="0"/>
              <a:t>na nośniku elektronicznym ofertę do systemu informatycznego i sprawdza, czy forma elektroniczna oferty jest zgodna ze złożoną wersją papierową </a:t>
            </a:r>
            <a:r>
              <a:rPr lang="pl-PL" dirty="0" smtClean="0"/>
              <a:t>oferty.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W </a:t>
            </a:r>
            <a:r>
              <a:rPr lang="pl-PL" dirty="0"/>
              <a:t>przypadku, gdy nośnika elektronicznego nie można odczytać bądź wersja elektroniczna i papierowa oferty nie są zgodne, komisja wzywa oferenta do uzupełnienia braków tj. dostarczenia nowego nośnika zawierającego ofertę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formie elektronicznej zgodną ze złożoną wersją papierową. 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11911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Wersja elektroniczna</a:t>
            </a:r>
            <a:br>
              <a:rPr lang="pl-PL" dirty="0" smtClean="0"/>
            </a:br>
            <a:r>
              <a:rPr lang="pl-PL" dirty="0" smtClean="0"/>
              <a:t>a wersja papierowa formularza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950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 smtClean="0"/>
              <a:t>Dokumenty formalno-prawne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536231" y="814039"/>
            <a:ext cx="8488907" cy="17543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dirty="0"/>
              <a:t>W części dotyczącej oceny zgodności złożonej oferty z dokumentami formalno-prawnymi komisja sprawdza w szczególności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028597" y="3819395"/>
            <a:ext cx="4096185" cy="2678400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czy specjalności komórek organizacyjnych i dziedziny medyczne są odpowiednie dla realizacji zakresu, na który została złożona oferta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66157" y="3819395"/>
            <a:ext cx="3871693" cy="2677656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</a:rPr>
              <a:t>zgodność oświadczenia świadczeniodawcy dotyczącego wpisów do </a:t>
            </a:r>
            <a:r>
              <a:rPr lang="pl-PL" sz="2800" dirty="0" smtClean="0">
                <a:solidFill>
                  <a:schemeClr val="bg1"/>
                </a:solidFill>
              </a:rPr>
              <a:t>rejestrów w </a:t>
            </a:r>
            <a:r>
              <a:rPr lang="pl-PL" sz="2800" dirty="0">
                <a:solidFill>
                  <a:schemeClr val="bg1"/>
                </a:solidFill>
              </a:rPr>
              <a:t>publicznym rejestrze </a:t>
            </a:r>
            <a:r>
              <a:rPr lang="pl-PL" sz="2800" dirty="0" smtClean="0">
                <a:solidFill>
                  <a:schemeClr val="bg1"/>
                </a:solidFill>
              </a:rPr>
              <a:t>teleinformatycznym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5" name="Strzałka w dół 14"/>
          <p:cNvSpPr/>
          <p:nvPr/>
        </p:nvSpPr>
        <p:spPr>
          <a:xfrm>
            <a:off x="2047163" y="2681584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>
            <a:off x="8779105" y="2681584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9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 smtClean="0"/>
              <a:t>Dokumenty formalno-prawne (cd.)</a:t>
            </a:r>
            <a:endParaRPr lang="pl-PL" dirty="0"/>
          </a:p>
        </p:txBody>
      </p:sp>
      <p:sp>
        <p:nvSpPr>
          <p:cNvPr id="8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565017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W przypadku stwierdzenia niezgodności rejestru wskazanego w oświadczeniu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rejestrem publicznym lub gdy rejestr nie zawiera informacji o specjalności komórek organizacyjnych i dziedziny medycznej odpowiedniej dla realizacji zakresu, komisja przygotowuje stosowną adnotację oraz wzywa oferenta do uzupełnienia braku tj. przedłożenia aktualnego wypisu z rejestru podmiotów wykonujących działalność leczniczą w wersji </a:t>
            </a:r>
            <a:r>
              <a:rPr lang="pl-PL" dirty="0" smtClean="0"/>
              <a:t>papierowej.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Nie </a:t>
            </a:r>
            <a:r>
              <a:rPr lang="pl-PL" dirty="0"/>
              <a:t>uzupełnienie braku, nie przedstawienie </a:t>
            </a:r>
            <a:r>
              <a:rPr lang="pl-PL" dirty="0" smtClean="0"/>
              <a:t>w </a:t>
            </a:r>
            <a:r>
              <a:rPr lang="pl-PL" dirty="0"/>
              <a:t>wyznaczonym terminie, bądź przedstawienie informacji nieprawdziwych skutkuje odrzuceniem oferty.</a:t>
            </a:r>
          </a:p>
        </p:txBody>
      </p:sp>
    </p:spTree>
    <p:extLst>
      <p:ext uri="{BB962C8B-B14F-4D97-AF65-F5344CB8AC3E}">
        <p14:creationId xmlns:p14="http://schemas.microsoft.com/office/powerpoint/2010/main" val="237640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 smtClean="0"/>
              <a:t>Część niejawna postępowania</a:t>
            </a:r>
            <a:endParaRPr lang="pl-PL" dirty="0"/>
          </a:p>
        </p:txBody>
      </p:sp>
      <p:sp>
        <p:nvSpPr>
          <p:cNvPr id="8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109181" y="1023582"/>
            <a:ext cx="11873553" cy="292062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dirty="0"/>
              <a:t>Oferty, które w części jawnej postępowania nie zostały odrzucone bądź nie pozostały bez rozpatrzenia, uczestniczą w </a:t>
            </a:r>
            <a:r>
              <a:rPr lang="pl-PL" b="1" dirty="0"/>
              <a:t>części niejawnej </a:t>
            </a:r>
            <a:r>
              <a:rPr lang="pl-PL" dirty="0" smtClean="0"/>
              <a:t>postępowania.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 smtClean="0"/>
              <a:t>Ocena </a:t>
            </a:r>
            <a:r>
              <a:rPr lang="pl-PL" dirty="0"/>
              <a:t>ofert dokonywana w części niejawnej dotyczy </a:t>
            </a:r>
            <a:r>
              <a:rPr lang="pl-PL" b="1" dirty="0"/>
              <a:t>potencjału świadczeniodawcy</a:t>
            </a:r>
            <a:r>
              <a:rPr lang="pl-PL" dirty="0"/>
              <a:t> (zasoby kadrowo -, sprzętowo-, lokalowe) </a:t>
            </a:r>
            <a:r>
              <a:rPr lang="pl-PL" b="1" dirty="0"/>
              <a:t>oraz spełnienia wymagań mających wpływ na jakość udzielanych świadczeń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433015" y="4304996"/>
            <a:ext cx="10658901" cy="181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b="1" dirty="0"/>
              <a:t>Szczegółowe kryteria oceny ofert </a:t>
            </a:r>
            <a:r>
              <a:rPr lang="pl-PL" sz="2800" dirty="0"/>
              <a:t>określa </a:t>
            </a:r>
            <a:r>
              <a:rPr lang="pl-PL" sz="2800" dirty="0" smtClean="0"/>
              <a:t>rozporządzenie </a:t>
            </a:r>
            <a:r>
              <a:rPr lang="pl-PL" sz="2800" dirty="0"/>
              <a:t>Ministra Zdrowia </a:t>
            </a:r>
            <a:r>
              <a:rPr lang="pl-PL" sz="2800" dirty="0" smtClean="0"/>
              <a:t>z </a:t>
            </a:r>
            <a:r>
              <a:rPr lang="pl-PL" sz="2800" dirty="0"/>
              <a:t>dnia 5 sierpnia 2016 r. w sprawie szczegółowych kryteriów wyboru </a:t>
            </a:r>
            <a:r>
              <a:rPr lang="pl-PL" sz="2800" dirty="0" smtClean="0"/>
              <a:t>ofert w </a:t>
            </a:r>
            <a:r>
              <a:rPr lang="pl-PL" sz="2800" dirty="0"/>
              <a:t>postępowaniu w sprawie zawarcia umów o udzielanie świadczeń opieki zdrowotnej (Dz</a:t>
            </a:r>
            <a:r>
              <a:rPr lang="pl-PL" sz="2800" dirty="0" smtClean="0"/>
              <a:t>. U. z 2016 r. poz. 1372 </a:t>
            </a:r>
            <a:r>
              <a:rPr lang="pl-PL" sz="2800" dirty="0"/>
              <a:t>z późn. zm</a:t>
            </a:r>
            <a:r>
              <a:rPr lang="pl-PL" sz="2800" dirty="0" smtClean="0"/>
              <a:t>.)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87489" y="4304996"/>
            <a:ext cx="1009935" cy="18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8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405719" y="868034"/>
            <a:ext cx="10440538" cy="44012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W przypadku powzięcia przez komisję konkursową uzasadnionego </a:t>
            </a:r>
            <a:r>
              <a:rPr lang="pl-PL" sz="2800" dirty="0" smtClean="0"/>
              <a:t>podejrzenia o </a:t>
            </a:r>
            <a:r>
              <a:rPr lang="pl-PL" sz="2800" dirty="0"/>
              <a:t>celowym oraz </a:t>
            </a:r>
            <a:r>
              <a:rPr lang="pl-PL" sz="2800" dirty="0" smtClean="0"/>
              <a:t>mającym </a:t>
            </a:r>
            <a:r>
              <a:rPr lang="pl-PL" sz="2800" dirty="0"/>
              <a:t>wpływ na wybór oferty podania nieprawdziwych </a:t>
            </a:r>
            <a:r>
              <a:rPr lang="pl-PL" sz="2800" dirty="0" smtClean="0"/>
              <a:t>danych w </a:t>
            </a:r>
            <a:r>
              <a:rPr lang="pl-PL" sz="2800" dirty="0"/>
              <a:t>ofercie </a:t>
            </a:r>
            <a:r>
              <a:rPr lang="pl-PL" sz="2800" b="1" dirty="0"/>
              <a:t>tzw. „kłamstwo ofertowe”</a:t>
            </a:r>
            <a:r>
              <a:rPr lang="pl-PL" sz="2800" dirty="0"/>
              <a:t> istnieje obowiązek złożenia stosownego zawiadomienia do </a:t>
            </a:r>
            <a:r>
              <a:rPr lang="pl-PL" sz="2800" dirty="0" smtClean="0"/>
              <a:t>Prokuratury.</a:t>
            </a:r>
          </a:p>
          <a:p>
            <a:pPr algn="ctr"/>
            <a:r>
              <a:rPr lang="pl-PL" sz="2800" dirty="0" smtClean="0"/>
              <a:t>Zgodnie </a:t>
            </a:r>
            <a:r>
              <a:rPr lang="pl-PL" sz="2800" dirty="0"/>
              <a:t>z art. 193 pkt 7 ustawy </a:t>
            </a:r>
            <a:r>
              <a:rPr lang="pl-PL" sz="2800" dirty="0" smtClean="0"/>
              <a:t>z dnia 27 sierpnia 2004 r. </a:t>
            </a:r>
            <a:br>
              <a:rPr lang="pl-PL" sz="2800" dirty="0" smtClean="0"/>
            </a:br>
            <a:r>
              <a:rPr lang="pl-PL" sz="2800" dirty="0" smtClean="0"/>
              <a:t>o </a:t>
            </a:r>
            <a:r>
              <a:rPr lang="pl-PL" sz="2800" dirty="0"/>
              <a:t>świadczeniach opieki zdrowotnej finansowanych ze środków </a:t>
            </a:r>
            <a:r>
              <a:rPr lang="pl-PL" sz="2800" dirty="0" smtClean="0"/>
              <a:t>publicznych: </a:t>
            </a:r>
            <a:r>
              <a:rPr lang="pl-PL" sz="2800" b="1" dirty="0" smtClean="0"/>
              <a:t>„Kto </a:t>
            </a:r>
            <a:r>
              <a:rPr lang="pl-PL" sz="2800" b="1" dirty="0"/>
              <a:t>podaje w ofercie złożonej w postępowaniu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w </a:t>
            </a:r>
            <a:r>
              <a:rPr lang="pl-PL" sz="2800" b="1" dirty="0"/>
              <a:t>sprawie zawarcia umowy o udzielanie świadczeń opieki zdrowotnej finansowanych przez Fundusz nieprawdziwe informacje </a:t>
            </a:r>
            <a:r>
              <a:rPr lang="pl-PL" sz="2800" b="1" dirty="0" smtClean="0"/>
              <a:t>i </a:t>
            </a:r>
            <a:r>
              <a:rPr lang="pl-PL" sz="2800" b="1" dirty="0"/>
              <a:t>dane, podlega karze </a:t>
            </a:r>
            <a:r>
              <a:rPr lang="pl-PL" sz="2800" b="1" dirty="0" smtClean="0"/>
              <a:t>grzywny”</a:t>
            </a:r>
            <a:endParaRPr lang="pl-PL" sz="2800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73842" y="868034"/>
            <a:ext cx="1009935" cy="44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4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419367" y="1476343"/>
            <a:ext cx="10440538" cy="35394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/>
              <a:t>W przypadku przedstawienia przez </a:t>
            </a:r>
            <a:r>
              <a:rPr lang="pl-PL" sz="2800" dirty="0" smtClean="0"/>
              <a:t>oferenta </a:t>
            </a:r>
            <a:r>
              <a:rPr lang="pl-PL" sz="2800" dirty="0"/>
              <a:t>nieprawdziwych lub niezgodnych ze stanem faktycznym danych lub informacji,  mających istotny wpływ na zawarcie umowy w toku postępowania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w </a:t>
            </a:r>
            <a:r>
              <a:rPr lang="pl-PL" sz="2800" dirty="0"/>
              <a:t>sprawie zawarcia umowy Dyrektor oddziału wojewódzkiego Funduszu </a:t>
            </a:r>
            <a:r>
              <a:rPr lang="pl-PL" sz="2800" b="1" dirty="0"/>
              <a:t>może rozwiązać umowę w części albo w całości bez zachowania okresu wypowiedzenia </a:t>
            </a:r>
            <a:r>
              <a:rPr lang="pl-PL" sz="2800" dirty="0" smtClean="0"/>
              <a:t>(§ </a:t>
            </a:r>
            <a:r>
              <a:rPr lang="pl-PL" sz="2800" dirty="0"/>
              <a:t>36 ust 1. pkt 7 Ogólnych warunków umów o udzielanie świadczeń opieki zdrowotnej). </a:t>
            </a:r>
          </a:p>
          <a:p>
            <a:pPr algn="ctr"/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73842" y="399125"/>
            <a:ext cx="1009935" cy="569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13800" b="1" dirty="0" smtClean="0">
                <a:solidFill>
                  <a:srgbClr val="FF0000"/>
                </a:solidFill>
              </a:rPr>
              <a:t>!</a:t>
            </a:r>
            <a:endParaRPr lang="pl-PL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581181" y="2265528"/>
            <a:ext cx="6235099" cy="2169994"/>
          </a:xfrm>
        </p:spPr>
        <p:txBody>
          <a:bodyPr anchor="ctr"/>
          <a:lstStyle/>
          <a:p>
            <a:pPr algn="ctr"/>
            <a:r>
              <a:rPr lang="pl-PL" dirty="0" smtClean="0"/>
              <a:t>Dziękuję za uwagę!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97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163783"/>
            <a:ext cx="11555384" cy="5810224"/>
          </a:xfrm>
        </p:spPr>
        <p:txBody>
          <a:bodyPr anchor="t">
            <a:normAutofit lnSpcReduction="10000"/>
          </a:bodyPr>
          <a:lstStyle/>
          <a:p>
            <a:r>
              <a:rPr lang="pl-PL" sz="2600" dirty="0" smtClean="0"/>
              <a:t>Rozporządzenie </a:t>
            </a:r>
            <a:r>
              <a:rPr lang="pl-PL" sz="2600" dirty="0"/>
              <a:t>Ministra Zdrowia </a:t>
            </a:r>
            <a:r>
              <a:rPr lang="pl-PL" sz="2600" dirty="0" smtClean="0"/>
              <a:t>z dnia 6 listopada 2013 r. w </a:t>
            </a:r>
            <a:r>
              <a:rPr lang="pl-PL" sz="2600" dirty="0"/>
              <a:t>sprawie świadczeń gwarantowanych z zakresu </a:t>
            </a:r>
            <a:r>
              <a:rPr lang="pl-PL" sz="2600" dirty="0" smtClean="0"/>
              <a:t>leczenie stomatologiczne</a:t>
            </a:r>
            <a:br>
              <a:rPr lang="pl-PL" sz="2600" dirty="0" smtClean="0"/>
            </a:br>
            <a:r>
              <a:rPr lang="pl-PL" sz="2600" dirty="0" smtClean="0"/>
              <a:t>(t. j. Dz. U. z 2021 r. poz. 2148 ze zmianami</a:t>
            </a:r>
            <a:r>
              <a:rPr lang="pl-PL" sz="2600" dirty="0" smtClean="0"/>
              <a:t>),</a:t>
            </a:r>
            <a:endParaRPr lang="pl-PL" sz="2600" dirty="0" smtClean="0"/>
          </a:p>
          <a:p>
            <a:r>
              <a:rPr lang="pl-PL" sz="2600" dirty="0"/>
              <a:t>Rozporządzenie Ministra Zdrowia z dnia 6 listopada 2013 r. w sprawie świadczeń gwarantowanych z zakresu </a:t>
            </a:r>
            <a:r>
              <a:rPr lang="pl-PL" sz="2600" dirty="0" smtClean="0"/>
              <a:t>programów zdrowotnych</a:t>
            </a:r>
            <a:r>
              <a:rPr lang="pl-PL" sz="2600" dirty="0"/>
              <a:t/>
            </a:r>
            <a:br>
              <a:rPr lang="pl-PL" sz="2600" dirty="0"/>
            </a:br>
            <a:r>
              <a:rPr lang="pl-PL" sz="2600" dirty="0"/>
              <a:t>(t. j. Dz. U. z </a:t>
            </a:r>
            <a:r>
              <a:rPr lang="pl-PL" sz="2600" dirty="0" smtClean="0"/>
              <a:t>2020 </a:t>
            </a:r>
            <a:r>
              <a:rPr lang="pl-PL" sz="2600" dirty="0"/>
              <a:t>r. poz. </a:t>
            </a:r>
            <a:r>
              <a:rPr lang="pl-PL" sz="2600" dirty="0" smtClean="0"/>
              <a:t>2209 ze zmianami) dotyczy programu ortodontycznej opieki nad dziećmi z wrodzonymi </a:t>
            </a:r>
            <a:r>
              <a:rPr lang="pl-PL" sz="2400" dirty="0"/>
              <a:t>wadami części twarzowej </a:t>
            </a:r>
            <a:r>
              <a:rPr lang="pl-PL" sz="2400" dirty="0" smtClean="0"/>
              <a:t>czaszki,</a:t>
            </a:r>
            <a:endParaRPr lang="pl-PL" sz="2600" dirty="0" smtClean="0"/>
          </a:p>
          <a:p>
            <a:r>
              <a:rPr lang="pl-PL" altLang="pl-PL" sz="2600" dirty="0"/>
              <a:t>Rozporządzenia Ministra Zdrowia z dnia 16 grudnia 2016 r</a:t>
            </a:r>
            <a:r>
              <a:rPr lang="pl-PL" altLang="pl-PL" sz="2600" dirty="0" smtClean="0"/>
              <a:t>. w </a:t>
            </a:r>
            <a:r>
              <a:rPr lang="pl-PL" altLang="pl-PL" sz="2600" dirty="0"/>
              <a:t>sprawie standardu organizacyjnego opieki zdrowotnej w dziedzinie anestezjologii i intensywnej terapii (</a:t>
            </a:r>
            <a:r>
              <a:rPr lang="pl-PL" altLang="pl-PL" sz="2600" dirty="0" err="1"/>
              <a:t>t.j</a:t>
            </a:r>
            <a:r>
              <a:rPr lang="pl-PL" altLang="pl-PL" sz="2600" dirty="0"/>
              <a:t>. Dz. U. z 2022 r. poz. 392</a:t>
            </a:r>
            <a:r>
              <a:rPr lang="pl-PL" altLang="pl-PL" sz="2600" dirty="0" smtClean="0"/>
              <a:t>) – dotyczy świadczeń stomatologicznych w znieczuleniu </a:t>
            </a:r>
            <a:r>
              <a:rPr lang="pl-PL" altLang="pl-PL" sz="2600" dirty="0" smtClean="0"/>
              <a:t>ogólnym,</a:t>
            </a:r>
            <a:endParaRPr lang="pl-PL" altLang="pl-PL" sz="2600" dirty="0" smtClean="0"/>
          </a:p>
          <a:p>
            <a:r>
              <a:rPr lang="pl-PL" altLang="pl-PL" sz="2600" dirty="0" smtClean="0"/>
              <a:t>Zarządzenie Nr </a:t>
            </a:r>
            <a:r>
              <a:rPr lang="pl-PL" altLang="pl-PL" sz="2600" dirty="0"/>
              <a:t>47/2018/DSOZ </a:t>
            </a:r>
            <a:r>
              <a:rPr lang="pl-PL" altLang="pl-PL" dirty="0" smtClean="0"/>
              <a:t>Prezesa Narodowego Funduszu Zdrowia </a:t>
            </a:r>
            <a:r>
              <a:rPr lang="pl-PL" altLang="pl-PL" sz="2600" dirty="0" smtClean="0"/>
              <a:t>z </a:t>
            </a:r>
            <a:r>
              <a:rPr lang="pl-PL" altLang="pl-PL" sz="2600" dirty="0"/>
              <a:t>dnia 7 czerwca 2018 r. w sprawie określenia warunków zawierania i realizacji </a:t>
            </a:r>
            <a:r>
              <a:rPr lang="pl-PL" altLang="pl-PL" sz="2600" dirty="0" smtClean="0"/>
              <a:t>umów </a:t>
            </a:r>
            <a:r>
              <a:rPr lang="pl-PL" altLang="pl-PL" sz="2600" dirty="0"/>
              <a:t>o udzielanie świadczeń opieki zdrowotnej w rodzaju </a:t>
            </a:r>
            <a:r>
              <a:rPr lang="pl-PL" altLang="pl-PL" sz="2600" dirty="0" smtClean="0"/>
              <a:t>leczenie stomatologiczne </a:t>
            </a:r>
            <a:r>
              <a:rPr lang="pl-PL" altLang="pl-PL" sz="2600" dirty="0"/>
              <a:t>(ze zmianami</a:t>
            </a:r>
            <a:r>
              <a:rPr lang="pl-PL" altLang="pl-PL" sz="2600" dirty="0" smtClean="0"/>
              <a:t>).</a:t>
            </a:r>
            <a:endParaRPr lang="pl-PL" altLang="pl-PL" sz="2600" dirty="0"/>
          </a:p>
          <a:p>
            <a:endParaRPr lang="pl-PL" altLang="pl-PL" dirty="0"/>
          </a:p>
          <a:p>
            <a:endParaRPr lang="pl-PL" dirty="0"/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 smtClean="0"/>
              <a:t>Akty prawne dotyczące rodzaju świadczeń: leczenie stomatologiczne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01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1351130"/>
            <a:ext cx="11559156" cy="5281682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 smtClean="0"/>
              <a:t>Postępowania w rodzaju leczenie stomatologiczne zostały og</a:t>
            </a:r>
            <a:r>
              <a:rPr lang="pl-PL" dirty="0"/>
              <a:t>ł</a:t>
            </a:r>
            <a:r>
              <a:rPr lang="pl-PL" dirty="0" smtClean="0"/>
              <a:t>oszone i opublikowane na stronie internetowej Śląskiego </a:t>
            </a:r>
            <a:r>
              <a:rPr lang="pl-PL" dirty="0"/>
              <a:t>OW NFZ </a:t>
            </a:r>
            <a:r>
              <a:rPr lang="pl-PL" b="1" dirty="0" smtClean="0">
                <a:hlinkClick r:id="rId2"/>
              </a:rPr>
              <a:t>www.nfz-katowice.pl/index.php/dla-swiadczeniodawcy/kontraktowanie-2023/leczenie-stomatologiczne/konkursy-ofert-i-rokowania</a:t>
            </a:r>
            <a:endParaRPr lang="pl-PL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pl-PL" dirty="0" smtClean="0"/>
              <a:t>Ogłoszenie o postępowaniu zawiera </a:t>
            </a:r>
            <a:r>
              <a:rPr lang="pl-PL" dirty="0"/>
              <a:t>szczegółowe informacje, od kiedy i </a:t>
            </a:r>
            <a:r>
              <a:rPr lang="pl-PL" dirty="0" smtClean="0"/>
              <a:t>skąd </a:t>
            </a:r>
            <a:r>
              <a:rPr lang="pl-PL" dirty="0"/>
              <a:t>można pobrać </a:t>
            </a:r>
            <a:r>
              <a:rPr lang="pl-PL" dirty="0" smtClean="0"/>
              <a:t>i </a:t>
            </a:r>
            <a:r>
              <a:rPr lang="pl-PL" dirty="0"/>
              <a:t>zapoznać się z </a:t>
            </a:r>
            <a:r>
              <a:rPr lang="pl-PL" b="1" dirty="0"/>
              <a:t>materiałami niezbędnymi do przygotowania oferty</a:t>
            </a:r>
            <a:r>
              <a:rPr lang="pl-PL" dirty="0"/>
              <a:t>, którymi są w szczególności: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aplikacja </a:t>
            </a:r>
            <a:r>
              <a:rPr lang="pl-PL" dirty="0"/>
              <a:t>do sporządzenia oferty w wersji </a:t>
            </a:r>
            <a:r>
              <a:rPr lang="pl-PL" dirty="0" smtClean="0"/>
              <a:t>elektronicznej,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plik </a:t>
            </a:r>
            <a:r>
              <a:rPr lang="pl-PL" dirty="0"/>
              <a:t>z zapytaniem ofertowym do zaimplementowania do aplikacji </a:t>
            </a:r>
            <a:r>
              <a:rPr lang="pl-PL" dirty="0" smtClean="0"/>
              <a:t>ofertowej,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wzory </a:t>
            </a:r>
            <a:r>
              <a:rPr lang="pl-PL" dirty="0"/>
              <a:t>formularzy ofertowych i oświadczeń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/>
              <a:t>Gdzie i kiedy można zapoznać się ze </a:t>
            </a:r>
            <a:r>
              <a:rPr lang="pl-PL" dirty="0" smtClean="0"/>
              <a:t>szczegółowymi warunkami </a:t>
            </a:r>
            <a:r>
              <a:rPr lang="pl-PL" dirty="0"/>
              <a:t>postępowania? </a:t>
            </a:r>
          </a:p>
        </p:txBody>
      </p:sp>
    </p:spTree>
    <p:extLst>
      <p:ext uri="{BB962C8B-B14F-4D97-AF65-F5344CB8AC3E}">
        <p14:creationId xmlns:p14="http://schemas.microsoft.com/office/powerpoint/2010/main" val="325318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22885" y="1130531"/>
            <a:ext cx="11555384" cy="5502281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l-PL" dirty="0"/>
              <a:t>Miejsce składania ofert zostaje precyzyjnie określone w ogłoszeniu postępowania. Należy pamiętać, że wskazane w ogłoszeniu o konkursie ofert </a:t>
            </a:r>
            <a:r>
              <a:rPr lang="pl-PL" b="1" dirty="0"/>
              <a:t>miejsce </a:t>
            </a:r>
            <a:r>
              <a:rPr lang="pl-PL" b="1" dirty="0" smtClean="0"/>
              <a:t>do </a:t>
            </a:r>
            <a:r>
              <a:rPr lang="pl-PL" b="1" dirty="0"/>
              <a:t>złożenia oferty jest wyłącznie uprawnione do jej przyjęcia</a:t>
            </a:r>
            <a:r>
              <a:rPr lang="pl-PL" dirty="0"/>
              <a:t>. Pozostawienie oferty w innym miejscu spowoduje pozostawienie </a:t>
            </a:r>
            <a:r>
              <a:rPr lang="pl-PL" b="1" dirty="0"/>
              <a:t>oferty bez rozpoznania</a:t>
            </a:r>
            <a:r>
              <a:rPr lang="pl-PL" dirty="0"/>
              <a:t>. 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pl-PL" dirty="0" smtClean="0"/>
              <a:t>Termin </a:t>
            </a:r>
            <a:r>
              <a:rPr lang="pl-PL" dirty="0"/>
              <a:t>złożenia oferty </a:t>
            </a:r>
            <a:r>
              <a:rPr lang="pl-PL" dirty="0" smtClean="0"/>
              <a:t>został </a:t>
            </a:r>
            <a:r>
              <a:rPr lang="pl-PL" dirty="0"/>
              <a:t>precyzyjnie określony w </a:t>
            </a:r>
            <a:r>
              <a:rPr lang="pl-PL" dirty="0" smtClean="0"/>
              <a:t>ogłoszeniu, poprzez </a:t>
            </a:r>
            <a:r>
              <a:rPr lang="pl-PL" dirty="0"/>
              <a:t>podanie konkretnej daty i godziny, do której należy złożyć oferty. </a:t>
            </a:r>
            <a:r>
              <a:rPr lang="pl-PL" b="1" dirty="0"/>
              <a:t>Oferta złożona po wskazanym terminie podlega odrzuceniu</a:t>
            </a:r>
            <a:r>
              <a:rPr lang="pl-PL" dirty="0" smtClean="0"/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b="1" u="sng" dirty="0"/>
              <a:t>Termin składania ofert </a:t>
            </a:r>
            <a:r>
              <a:rPr lang="pl-PL" b="1" u="sng" dirty="0" smtClean="0"/>
              <a:t>ogłoszonych aktualnie postepowań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b="1" u="sng" dirty="0" smtClean="0"/>
              <a:t>upływa </a:t>
            </a:r>
            <a:r>
              <a:rPr lang="pl-PL" b="1" u="sng" dirty="0"/>
              <a:t>17 listopada 2022 roku.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1351128"/>
          </a:xfrm>
        </p:spPr>
        <p:txBody>
          <a:bodyPr>
            <a:normAutofit/>
          </a:bodyPr>
          <a:lstStyle/>
          <a:p>
            <a:r>
              <a:rPr lang="pl-PL" dirty="0" smtClean="0"/>
              <a:t>Miejsce i termin składania oferty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191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73456"/>
          </a:xfrm>
        </p:spPr>
        <p:txBody>
          <a:bodyPr>
            <a:normAutofit/>
          </a:bodyPr>
          <a:lstStyle/>
          <a:p>
            <a:r>
              <a:rPr lang="pl-PL" dirty="0" smtClean="0"/>
              <a:t>Miejsce i termin składania oferty (cd.)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536231" y="814039"/>
            <a:ext cx="8488907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dirty="0" smtClean="0"/>
              <a:t>Oferta może zostać złożona</a:t>
            </a:r>
            <a:endParaRPr lang="pl-PL" sz="36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513947" y="2864577"/>
            <a:ext cx="3240000" cy="954107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za pośrednictwem poczty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782005" y="2864577"/>
            <a:ext cx="3240000" cy="954000"/>
          </a:xfrm>
          <a:prstGeom prst="rect">
            <a:avLst/>
          </a:prstGeom>
          <a:solidFill>
            <a:srgbClr val="3A5BA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l-PL" sz="2800" dirty="0" smtClean="0">
                <a:solidFill>
                  <a:schemeClr val="bg1"/>
                </a:solidFill>
              </a:rPr>
              <a:t>osobiście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3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423081" y="3712191"/>
            <a:ext cx="3957850" cy="2994117"/>
          </a:xfrm>
        </p:spPr>
        <p:txBody>
          <a:bodyPr anchor="ctr"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dirty="0" smtClean="0"/>
              <a:t>W miejscu i w terminie wskazanym w ogłoszeniu </a:t>
            </a:r>
            <a:br>
              <a:rPr lang="pl-PL" dirty="0" smtClean="0"/>
            </a:br>
            <a:r>
              <a:rPr lang="pl-PL" dirty="0" smtClean="0"/>
              <a:t>o postępowaniu.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dirty="0" smtClean="0"/>
              <a:t>Oferent </a:t>
            </a:r>
            <a:r>
              <a:rPr lang="pl-PL" dirty="0"/>
              <a:t>wówczas otrzymuje potwierdzenie jej złożenia zawierające datę złożenia oraz numer z rejestru ofert.</a:t>
            </a:r>
          </a:p>
        </p:txBody>
      </p:sp>
      <p:sp>
        <p:nvSpPr>
          <p:cNvPr id="15" name="Strzałka w dół 14"/>
          <p:cNvSpPr/>
          <p:nvPr/>
        </p:nvSpPr>
        <p:spPr>
          <a:xfrm>
            <a:off x="2047164" y="1633209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>
            <a:off x="8779106" y="1633209"/>
            <a:ext cx="709683" cy="10245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tekstu 1"/>
          <p:cNvSpPr txBox="1">
            <a:spLocks/>
          </p:cNvSpPr>
          <p:nvPr/>
        </p:nvSpPr>
        <p:spPr>
          <a:xfrm>
            <a:off x="6418044" y="3712191"/>
            <a:ext cx="5431808" cy="285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7A6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pl-PL" dirty="0"/>
              <a:t>Ofertę przesłaną drogą pocztową uważa się za złożoną w terminie, jeżeli data stempla pocztowego (data nadania) </a:t>
            </a:r>
            <a:r>
              <a:rPr lang="pl-PL" b="1" dirty="0"/>
              <a:t>nie jest późniejsza niż termin składania ofert określony w ogłoszeniu oraz jeżeli oferta wpłynie do oddziału wojewódzkiego NFZ nie później niż na jeden dzień przed otwarciem ofert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63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3"/>
          </p:nvPr>
        </p:nvSpPr>
        <p:spPr>
          <a:xfrm>
            <a:off x="519113" y="259308"/>
            <a:ext cx="11559156" cy="3575713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wydruk </a:t>
            </a:r>
            <a:r>
              <a:rPr lang="pl-PL" dirty="0"/>
              <a:t>formularza ofertowego zgodny z jego wersją elektroniczną,</a:t>
            </a:r>
          </a:p>
          <a:p>
            <a:pPr>
              <a:lnSpc>
                <a:spcPct val="100000"/>
              </a:lnSpc>
            </a:pPr>
            <a:r>
              <a:rPr lang="pl-PL" dirty="0" smtClean="0"/>
              <a:t>dokumenty </a:t>
            </a:r>
            <a:r>
              <a:rPr lang="pl-PL" dirty="0"/>
              <a:t>i oświadczenia wymienione w § 14 </a:t>
            </a:r>
            <a:r>
              <a:rPr lang="pl-PL" dirty="0" smtClean="0"/>
              <a:t>Zarządzenia </a:t>
            </a:r>
            <a:r>
              <a:rPr lang="pl-PL" dirty="0"/>
              <a:t>Nr 18/2017/DSOZ Prezesa Narodowego Funduszu Zdrowia z dnia 14 marca 2017 r. w sprawie warunków postępowania dotyczącego zawierania umów o udzielanie świadczeń opieki zdrowotnej (ze zm</a:t>
            </a:r>
            <a:r>
              <a:rPr lang="pl-PL" dirty="0" smtClean="0"/>
              <a:t>.).</a:t>
            </a:r>
            <a:endParaRPr lang="pl-PL" dirty="0"/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22885" y="1"/>
            <a:ext cx="10515600" cy="887104"/>
          </a:xfrm>
        </p:spPr>
        <p:txBody>
          <a:bodyPr>
            <a:normAutofit/>
          </a:bodyPr>
          <a:lstStyle/>
          <a:p>
            <a:r>
              <a:rPr lang="pl-PL" dirty="0" smtClean="0"/>
              <a:t>Oferta w formie pisemnej obejmuje: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1678675" y="3702924"/>
            <a:ext cx="10247691" cy="18158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Formularz ofertowy przygotowuje się w formie elektronicznej przy użyciu aplikacji ofertowej </a:t>
            </a:r>
            <a:r>
              <a:rPr lang="pl-PL" sz="2800" dirty="0" smtClean="0"/>
              <a:t>w </a:t>
            </a:r>
            <a:r>
              <a:rPr lang="pl-PL" sz="2800" dirty="0"/>
              <a:t>sposób określony w regulaminie technicznym przygotowania oferty. W formie wydruku stanowi on wersję pisemną formularza ofertowego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93927" y="3702924"/>
            <a:ext cx="1009935" cy="18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1500" b="1" dirty="0" smtClean="0">
                <a:solidFill>
                  <a:srgbClr val="FF0000"/>
                </a:solidFill>
              </a:rPr>
              <a:t>!</a:t>
            </a:r>
            <a:endParaRPr lang="pl-PL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1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</TotalTime>
  <Words>3845</Words>
  <Application>Microsoft Office PowerPoint</Application>
  <PresentationFormat>Panoramiczny</PresentationFormat>
  <Paragraphs>201</Paragraphs>
  <Slides>46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Podstawy prawne przeprowadzenia procesu kontraktowania świadczeń</vt:lpstr>
      <vt:lpstr>Podstawy prawne przeprowadzenia procesu kontraktowania świadczeń (cd.)</vt:lpstr>
      <vt:lpstr>Podstawy prawne przeprowadzenia procesu kontraktowania świadczeń (cd.)</vt:lpstr>
      <vt:lpstr>Akty prawne dotyczące rodzaju świadczeń: leczenie stomatologiczne</vt:lpstr>
      <vt:lpstr>Gdzie i kiedy można zapoznać się ze szczegółowymi warunkami postępowania? </vt:lpstr>
      <vt:lpstr>Miejsce i termin składania oferty</vt:lpstr>
      <vt:lpstr>Miejsce i termin składania oferty (cd.)</vt:lpstr>
      <vt:lpstr>Oferta w formie pisemnej obejmuje:</vt:lpstr>
      <vt:lpstr>Z jakich dokumentów składa się oferta?</vt:lpstr>
      <vt:lpstr>Z jakich dokumentów składa się oferta? (cd.)</vt:lpstr>
      <vt:lpstr>Prezentacja programu PowerPoint</vt:lpstr>
      <vt:lpstr>Z jakich dokumentów składa się oferta? (cd.)</vt:lpstr>
      <vt:lpstr>Prezentacja programu PowerPoint</vt:lpstr>
      <vt:lpstr>Z jakich dokumentów składa się oferta? (cd.)</vt:lpstr>
      <vt:lpstr>Prezentacja programu PowerPoint</vt:lpstr>
      <vt:lpstr>Prezentacja programu PowerPoint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Z jakich dokumentów składa się oferta? (cd.)</vt:lpstr>
      <vt:lpstr>Co zawiera formularz ofertowy?</vt:lpstr>
      <vt:lpstr>Co zawiera formularz ofertowy? (cd.)</vt:lpstr>
      <vt:lpstr>Przed złożeniem oferty sprawdź, czy:</vt:lpstr>
      <vt:lpstr>Przed złożeniem oferty sprawdź, czy: (cd.)</vt:lpstr>
      <vt:lpstr>System oceny ofert:</vt:lpstr>
      <vt:lpstr>Przesłanki do odrzucenia oferty (art. 149 ustawy):</vt:lpstr>
      <vt:lpstr>Kiedy ofertę pozostawia się bez rozpoznania?</vt:lpstr>
      <vt:lpstr>Komisja sprawdza, czy oferta zawiera następujące informacje i dokumenty:</vt:lpstr>
      <vt:lpstr>Komisja sprawdza, czy oferta zawiera następujące informacje i dokumenty: (cd.)</vt:lpstr>
      <vt:lpstr>Komisja sprawdza, czy oferta zawiera następujące informacje i dokumenty: (cd.)</vt:lpstr>
      <vt:lpstr>Komisja sprawdza, czy oferta zawiera następujące informacje i dokumenty: (cd.)</vt:lpstr>
      <vt:lpstr>Komisja sprawdza, czy oferta zawiera następujące informacje i dokumenty: (cd.)</vt:lpstr>
      <vt:lpstr>Co dzieje się w przypadku zidentyfikowania braków?</vt:lpstr>
      <vt:lpstr>Wersja elektroniczna a wersja papierowa formularza</vt:lpstr>
      <vt:lpstr>Dokumenty formalno-prawne</vt:lpstr>
      <vt:lpstr>Dokumenty formalno-prawne (cd.)</vt:lpstr>
      <vt:lpstr>Część niejawna postępowania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Tomasik Katarzyna</dc:creator>
  <cp:lastModifiedBy>Grusznik Izabella</cp:lastModifiedBy>
  <cp:revision>85</cp:revision>
  <cp:lastPrinted>2022-10-31T14:00:07Z</cp:lastPrinted>
  <dcterms:created xsi:type="dcterms:W3CDTF">2021-07-19T06:23:20Z</dcterms:created>
  <dcterms:modified xsi:type="dcterms:W3CDTF">2022-11-08T15:00:31Z</dcterms:modified>
</cp:coreProperties>
</file>