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7" r:id="rId2"/>
    <p:sldId id="378" r:id="rId3"/>
    <p:sldId id="368" r:id="rId4"/>
    <p:sldId id="379" r:id="rId5"/>
    <p:sldId id="377" r:id="rId6"/>
    <p:sldId id="382" r:id="rId7"/>
    <p:sldId id="385" r:id="rId8"/>
    <p:sldId id="355" r:id="rId9"/>
    <p:sldId id="358" r:id="rId10"/>
    <p:sldId id="360" r:id="rId11"/>
    <p:sldId id="390" r:id="rId12"/>
    <p:sldId id="386" r:id="rId13"/>
    <p:sldId id="353" r:id="rId14"/>
    <p:sldId id="356" r:id="rId15"/>
    <p:sldId id="392" r:id="rId16"/>
    <p:sldId id="387" r:id="rId17"/>
    <p:sldId id="402" r:id="rId18"/>
    <p:sldId id="401" r:id="rId19"/>
    <p:sldId id="400" r:id="rId20"/>
    <p:sldId id="399" r:id="rId21"/>
    <p:sldId id="398" r:id="rId22"/>
    <p:sldId id="397" r:id="rId23"/>
    <p:sldId id="396" r:id="rId24"/>
    <p:sldId id="395" r:id="rId25"/>
    <p:sldId id="394" r:id="rId26"/>
    <p:sldId id="393" r:id="rId27"/>
    <p:sldId id="403" r:id="rId28"/>
    <p:sldId id="404" r:id="rId29"/>
    <p:sldId id="407" r:id="rId30"/>
    <p:sldId id="406" r:id="rId31"/>
    <p:sldId id="408" r:id="rId32"/>
    <p:sldId id="279" r:id="rId33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600"/>
    <a:srgbClr val="3A5BA7"/>
    <a:srgbClr val="50BCBD"/>
    <a:srgbClr val="261474"/>
    <a:srgbClr val="5A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148918" y="2238233"/>
            <a:ext cx="8043081" cy="2210937"/>
          </a:xfrm>
        </p:spPr>
        <p:txBody>
          <a:bodyPr anchor="ctr"/>
          <a:lstStyle/>
          <a:p>
            <a:r>
              <a:rPr lang="pl-PL" sz="4000" dirty="0" smtClean="0"/>
              <a:t>Zasady kontraktowania świadczeń </a:t>
            </a:r>
          </a:p>
          <a:p>
            <a:r>
              <a:rPr lang="pl-PL" sz="4000" dirty="0" smtClean="0"/>
              <a:t>opieki zdrowotnej na rok 2023 i lata następne</a:t>
            </a:r>
          </a:p>
        </p:txBody>
      </p:sp>
      <p:sp>
        <p:nvSpPr>
          <p:cNvPr id="4" name="Symbol zastępczy tekstu 22"/>
          <p:cNvSpPr txBox="1">
            <a:spLocks/>
          </p:cNvSpPr>
          <p:nvPr/>
        </p:nvSpPr>
        <p:spPr>
          <a:xfrm>
            <a:off x="0" y="4449170"/>
            <a:ext cx="12191999" cy="24088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 smtClean="0"/>
              <a:t>w rodzaju: leczenie stomatologiczne</a:t>
            </a:r>
          </a:p>
          <a:p>
            <a:pPr algn="ctr"/>
            <a:r>
              <a:rPr lang="pl-PL" dirty="0" smtClean="0"/>
              <a:t> </a:t>
            </a:r>
            <a:br>
              <a:rPr lang="pl-PL" dirty="0" smtClean="0"/>
            </a:br>
            <a:endParaRPr lang="pl-PL" spc="-150" dirty="0" smtClean="0"/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665018" y="806335"/>
            <a:ext cx="10939549" cy="50375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pl-PL" sz="2000" dirty="0" smtClean="0"/>
              <a:t>Na terenie województwa śląskiego we wszystkich zakresach kontraktowanych świadczeń w rodzaju leczenie stomatologiczne, w których jednostką rozliczeniową jest punkt jako warunek wymagany przyjęto</a:t>
            </a:r>
            <a:r>
              <a:rPr lang="pl-PL" sz="2000" dirty="0"/>
              <a:t>: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1. 1 etat=</a:t>
            </a:r>
            <a:r>
              <a:rPr lang="pl-PL" sz="2000" b="1" dirty="0" smtClean="0"/>
              <a:t>15 000 pkt</a:t>
            </a:r>
            <a:r>
              <a:rPr lang="pl-PL" sz="2000" dirty="0" smtClean="0"/>
              <a:t>/miesięcznie=30 godzin/tygodniowo 5 dni po 6 godzin,</a:t>
            </a:r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000" dirty="0" smtClean="0"/>
              <a:t>2. 0,5 etatu=</a:t>
            </a:r>
            <a:r>
              <a:rPr lang="pl-PL" sz="2000" b="1" dirty="0" smtClean="0"/>
              <a:t>7 500 pkt</a:t>
            </a:r>
            <a:r>
              <a:rPr lang="pl-PL" sz="2000" dirty="0" smtClean="0"/>
              <a:t>/miesięcznie=15 godzin/tygodniowo min. 2 dni w tygodniu po 7 godzin i 30 minut (min. 3 godziny dziennie),</a:t>
            </a:r>
          </a:p>
          <a:p>
            <a:pPr>
              <a:lnSpc>
                <a:spcPct val="120000"/>
              </a:lnSpc>
            </a:pPr>
            <a:r>
              <a:rPr lang="pl-PL" sz="2000" dirty="0" smtClean="0"/>
              <a:t>3. 0,75 etatu=</a:t>
            </a:r>
            <a:r>
              <a:rPr lang="pl-PL" sz="2000" b="1" dirty="0" smtClean="0"/>
              <a:t>11 250pkt</a:t>
            </a:r>
            <a:r>
              <a:rPr lang="pl-PL" sz="2000" dirty="0" smtClean="0"/>
              <a:t>/miesięcznie=22 godziny 30 minut/tygodniowo min. 3 dni po 7 godzin i 30 minut (min. 3 godziny dziennie).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000" b="1" dirty="0" smtClean="0"/>
              <a:t>    W każdym przypadku warunkiem wymaganym jest praca 1 raz w tygodniu do godziny 18.00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000" b="1" dirty="0" smtClean="0"/>
              <a:t>          (nie </a:t>
            </a:r>
            <a:r>
              <a:rPr lang="pl-PL" sz="2000" b="1" dirty="0"/>
              <a:t>dotyczy gabinetu stomatologicznego zlokalizowanego w szkole oraz </a:t>
            </a:r>
            <a:r>
              <a:rPr lang="pl-PL" sz="2000" b="1" dirty="0" err="1"/>
              <a:t>dentobusu</a:t>
            </a:r>
            <a:r>
              <a:rPr lang="pl-PL" sz="2000" b="1" dirty="0" smtClean="0"/>
              <a:t>).</a:t>
            </a:r>
            <a:endParaRPr lang="pl-PL" sz="2000" b="1" dirty="0" smtClean="0"/>
          </a:p>
          <a:p>
            <a:pPr marL="0" indent="0">
              <a:lnSpc>
                <a:spcPct val="120000"/>
              </a:lnSpc>
              <a:buNone/>
            </a:pPr>
            <a:endParaRPr lang="pl-PL" sz="1600" b="1" dirty="0" smtClean="0"/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027732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65265" y="349134"/>
            <a:ext cx="11122430" cy="5935287"/>
          </a:xfrm>
        </p:spPr>
        <p:txBody>
          <a:bodyPr>
            <a:normAutofit/>
          </a:bodyPr>
          <a:lstStyle/>
          <a:p>
            <a:r>
              <a:rPr lang="pl-PL" sz="2700" b="0" dirty="0" smtClean="0"/>
              <a:t>Pamiętaj, że: </a:t>
            </a:r>
            <a:br>
              <a:rPr lang="pl-PL" sz="2700" b="0" dirty="0" smtClean="0"/>
            </a:br>
            <a:r>
              <a:rPr lang="pl-PL" sz="2700" b="0" dirty="0" smtClean="0"/>
              <a:t>odpowiedzi ankietowe powinny odzwierciedlać informacje zawarte w ofercie. Udzielone odpowiedzi ankietowe wymagają udokumentowania.</a:t>
            </a:r>
            <a:br>
              <a:rPr lang="pl-PL" sz="2700" b="0" dirty="0" smtClean="0"/>
            </a:br>
            <a:r>
              <a:rPr lang="pl-PL" sz="2700" b="0" dirty="0" smtClean="0"/>
              <a:t>np.</a:t>
            </a:r>
            <a:br>
              <a:rPr lang="pl-PL" sz="2700" b="0" dirty="0" smtClean="0"/>
            </a:br>
            <a:r>
              <a:rPr lang="pl-PL" sz="2700" b="0" dirty="0" smtClean="0"/>
              <a:t>- dyplom </a:t>
            </a:r>
            <a:r>
              <a:rPr lang="pl-PL" sz="2700" b="0" dirty="0"/>
              <a:t>potwierdzający kwalifikacje zawodowe </a:t>
            </a:r>
            <a:r>
              <a:rPr lang="pl-PL" sz="2700" b="0" dirty="0" smtClean="0"/>
              <a:t>lekarzy, pielęgniarek, asystentek i higienistek,</a:t>
            </a:r>
            <a:br>
              <a:rPr lang="pl-PL" sz="2700" b="0" dirty="0" smtClean="0"/>
            </a:br>
            <a:r>
              <a:rPr lang="pl-PL" sz="2700" b="0" dirty="0" smtClean="0"/>
              <a:t>- zezwolenie </a:t>
            </a:r>
            <a:r>
              <a:rPr lang="pl-PL" sz="2700" b="0" dirty="0"/>
              <a:t>Państwowego Wojewódzkiego Inspektora Sanitarnego </a:t>
            </a:r>
            <a:r>
              <a:rPr lang="pl-PL" sz="2700" b="0" dirty="0" smtClean="0"/>
              <a:t>na </a:t>
            </a:r>
            <a:r>
              <a:rPr lang="pl-PL" sz="2700" b="0" dirty="0"/>
              <a:t>uruchomienie i stosowanie w miejscu wskazanym w ofercie aparatu </a:t>
            </a:r>
            <a:r>
              <a:rPr lang="pl-PL" sz="2700" b="0" dirty="0" err="1"/>
              <a:t>rtg</a:t>
            </a:r>
            <a:r>
              <a:rPr lang="pl-PL" sz="2700" b="0" dirty="0"/>
              <a:t> lub </a:t>
            </a:r>
            <a:r>
              <a:rPr lang="pl-PL" sz="2700" b="0" dirty="0" err="1" smtClean="0"/>
              <a:t>radiowizjografu</a:t>
            </a:r>
            <a:r>
              <a:rPr lang="pl-PL" sz="2700" b="0" dirty="0"/>
              <a:t>.</a:t>
            </a:r>
            <a:r>
              <a:rPr lang="pl-PL" sz="2700" b="0" dirty="0" smtClean="0"/>
              <a:t/>
            </a:r>
            <a:br>
              <a:rPr lang="pl-PL" sz="2700" b="0" dirty="0" smtClean="0"/>
            </a:br>
            <a:r>
              <a:rPr lang="pl-PL" sz="2700" dirty="0"/>
              <a:t/>
            </a:r>
            <a:br>
              <a:rPr lang="pl-PL" sz="2700" dirty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1048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07571" y="0"/>
            <a:ext cx="11388436" cy="1346662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 smtClean="0"/>
              <a:t>Jeżeli na pytania ankietowe udzielono odpowiedzi „TAK” do oferty należy dołączyć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Certyfikat ISO 9001 systemu zarządzania </a:t>
            </a:r>
            <a:r>
              <a:rPr lang="pl-PL" sz="2000" dirty="0" smtClean="0"/>
              <a:t>jakością,</a:t>
            </a:r>
            <a:endParaRPr lang="pl-PL" sz="2000" dirty="0" smtClean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Certyfikat ISO 27 001 systemu zarządzania bezpieczeństwem </a:t>
            </a:r>
            <a:r>
              <a:rPr lang="pl-PL" sz="2000" dirty="0" smtClean="0"/>
              <a:t>informacji.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 rot="10800000" flipV="1">
            <a:off x="1554480" y="1577043"/>
            <a:ext cx="9933710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l-PL" sz="2400" dirty="0" smtClean="0"/>
              <a:t>kserokopie certyfikatów (</a:t>
            </a:r>
            <a:r>
              <a:rPr lang="pl-PL" sz="2400" b="1" dirty="0" smtClean="0"/>
              <a:t>potwierdzonych za zgodność z oryginałem</a:t>
            </a:r>
            <a:r>
              <a:rPr lang="pl-PL" sz="2400" dirty="0" smtClean="0"/>
              <a:t>)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07571" y="1202206"/>
            <a:ext cx="864523" cy="9233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FF0000"/>
                </a:solidFill>
              </a:rPr>
              <a:t>!</a:t>
            </a:r>
            <a:endParaRPr lang="pl-PL" sz="5400" b="1" dirty="0">
              <a:solidFill>
                <a:srgbClr val="FF0000"/>
              </a:solidFill>
            </a:endParaRPr>
          </a:p>
        </p:txBody>
      </p:sp>
      <p:sp>
        <p:nvSpPr>
          <p:cNvPr id="9" name="Symbol zastępczy tekstu 1"/>
          <p:cNvSpPr txBox="1">
            <a:spLocks/>
          </p:cNvSpPr>
          <p:nvPr/>
        </p:nvSpPr>
        <p:spPr>
          <a:xfrm>
            <a:off x="307570" y="0"/>
            <a:ext cx="11703453" cy="5680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/>
              <a:t>Świadczeniodawca prowadzi historię choroby lub historię zdrowia i choroby w postaci elektronicznej, w sposób, o którym mowa w przepisach wydanych na podstawie art. 30 ustawy o prawach pacjenta, oraz wystawia recepty i skierowania co najmniej przez nanoszenie danych za pomocą </a:t>
            </a:r>
            <a:r>
              <a:rPr lang="pl-PL" sz="2000" dirty="0" smtClean="0"/>
              <a:t>wydruku.</a:t>
            </a:r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1446417" y="3583820"/>
            <a:ext cx="10183088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l-PL" sz="2400" b="1" dirty="0" smtClean="0"/>
              <a:t>oświadczenie od dostawcy lub fakturę zakupu, specyfikację</a:t>
            </a:r>
            <a:endParaRPr lang="pl-PL" sz="2400" b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307568" y="3449806"/>
            <a:ext cx="972591" cy="9233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FF0000"/>
                </a:solidFill>
              </a:rPr>
              <a:t>!</a:t>
            </a:r>
            <a:endParaRPr lang="pl-PL" sz="5400" b="1" dirty="0">
              <a:solidFill>
                <a:srgbClr val="FF0000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 rot="10800000" flipV="1">
            <a:off x="390695" y="4505510"/>
            <a:ext cx="1162032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Odrębna aplikacja służąca wykonaniu obowiązku zapewnienia bieżącej rejestracji świadczeniobiorców drogą elektroniczną, ze zwrotnym automatycznym wskazaniem terminu.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43633" y="5579579"/>
            <a:ext cx="1009935" cy="83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FF0000"/>
                </a:solidFill>
              </a:rPr>
              <a:t>!</a:t>
            </a:r>
            <a:endParaRPr lang="pl-PL" sz="5400" b="1" dirty="0">
              <a:solidFill>
                <a:srgbClr val="FF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1543341" y="5580182"/>
            <a:ext cx="10440538" cy="830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l-PL" sz="2400" dirty="0" smtClean="0"/>
              <a:t>W przypadku zaznaczenia odpowiedzi na ww. pytanie, do oferty </a:t>
            </a:r>
            <a:r>
              <a:rPr lang="pl-PL" sz="2400" b="1" dirty="0" smtClean="0"/>
              <a:t>należy dołączyć potwierdzenie posiadania aplikacji wraz z adresem strony internetowej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6027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09489" y="647114"/>
            <a:ext cx="11493305" cy="5963236"/>
          </a:xfrm>
        </p:spPr>
        <p:txBody>
          <a:bodyPr anchor="ctr"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endParaRPr lang="pl-PL" sz="3600" dirty="0"/>
          </a:p>
          <a:p>
            <a:pPr marL="360363" indent="-360363">
              <a:lnSpc>
                <a:spcPct val="150000"/>
              </a:lnSpc>
              <a:buAutoNum type="arabicPeriod"/>
            </a:pPr>
            <a:r>
              <a:rPr lang="pl-PL" sz="6000" dirty="0" smtClean="0"/>
              <a:t>certyfikat </a:t>
            </a:r>
            <a:r>
              <a:rPr lang="pl-PL" sz="6000" dirty="0"/>
              <a:t>ma zastosowanie w przedmiocie postępowania, na który złożono </a:t>
            </a:r>
            <a:r>
              <a:rPr lang="pl-PL" sz="6000" dirty="0" smtClean="0"/>
              <a:t>ofertę,</a:t>
            </a:r>
            <a:endParaRPr lang="pl-PL" sz="6000" dirty="0" smtClean="0"/>
          </a:p>
          <a:p>
            <a:pPr marL="360363" indent="-360363">
              <a:lnSpc>
                <a:spcPct val="150000"/>
              </a:lnSpc>
              <a:buAutoNum type="arabicPeriod"/>
            </a:pPr>
            <a:r>
              <a:rPr lang="pl-PL" sz="6000" dirty="0" smtClean="0"/>
              <a:t>certyfikat </a:t>
            </a:r>
            <a:r>
              <a:rPr lang="pl-PL" sz="6000" dirty="0"/>
              <a:t>obejmuje miejsce udzielania świadczeń wskazane w </a:t>
            </a:r>
            <a:r>
              <a:rPr lang="pl-PL" sz="6000" dirty="0" smtClean="0"/>
              <a:t>ofercie,</a:t>
            </a:r>
            <a:endParaRPr lang="pl-PL" sz="6000" dirty="0"/>
          </a:p>
          <a:p>
            <a:pPr marL="360363" indent="-360363">
              <a:lnSpc>
                <a:spcPct val="150000"/>
              </a:lnSpc>
              <a:buFont typeface="+mj-lt"/>
              <a:buAutoNum type="arabicPeriod"/>
            </a:pPr>
            <a:r>
              <a:rPr lang="pl-PL" sz="6000" dirty="0" smtClean="0"/>
              <a:t>certyfikat </a:t>
            </a:r>
            <a:r>
              <a:rPr lang="pl-PL" sz="6000" dirty="0"/>
              <a:t>jest wydany przez jednostkę certyfikującą systemy zarządzania posiadającą akredytację udzieloną przez Polskie Centrum Akredytacji lub przez jednostkę akredytującą będącą sygnatariuszem porozumienia </a:t>
            </a:r>
            <a:r>
              <a:rPr lang="pl-PL" sz="6000" dirty="0" smtClean="0"/>
              <a:t>o </a:t>
            </a:r>
            <a:r>
              <a:rPr lang="pl-PL" sz="6000" dirty="0"/>
              <a:t>wzajemnym uznawaniu „EA </a:t>
            </a:r>
            <a:r>
              <a:rPr lang="pl-PL" sz="6000" dirty="0" err="1"/>
              <a:t>Multilateral</a:t>
            </a:r>
            <a:r>
              <a:rPr lang="pl-PL" sz="6000" dirty="0"/>
              <a:t> Agreement” i jest opatrzony symbolem akredytacji jednostki </a:t>
            </a:r>
            <a:r>
              <a:rPr lang="pl-PL" sz="6000" dirty="0" smtClean="0"/>
              <a:t>akredytującej,</a:t>
            </a:r>
            <a:endParaRPr lang="pl-PL" sz="6000" dirty="0" smtClean="0"/>
          </a:p>
          <a:p>
            <a:pPr marL="360363" indent="-360363">
              <a:lnSpc>
                <a:spcPct val="150000"/>
              </a:lnSpc>
              <a:buFont typeface="+mj-lt"/>
              <a:buAutoNum type="arabicPeriod"/>
            </a:pPr>
            <a:r>
              <a:rPr lang="pl-PL" sz="6000" dirty="0" smtClean="0"/>
              <a:t>certyfikat </a:t>
            </a:r>
            <a:r>
              <a:rPr lang="pl-PL" sz="6000" dirty="0"/>
              <a:t>jest wydany w zakresie systemów zarządzania: ISO 9001, ISO/IEC 27001, ISO 17025 lub 15189 - zgodnie z ich przyporządkowaniem do poszczególnych zakresów świadczeń wynikającym z załączników do </a:t>
            </a:r>
            <a:r>
              <a:rPr lang="pl-PL" sz="6000" dirty="0" smtClean="0"/>
              <a:t>rozporządzenia,</a:t>
            </a:r>
            <a:endParaRPr lang="pl-PL" sz="6000" dirty="0" smtClean="0"/>
          </a:p>
          <a:p>
            <a:pPr marL="360363" indent="-360363">
              <a:lnSpc>
                <a:spcPct val="150000"/>
              </a:lnSpc>
              <a:buFont typeface="+mj-lt"/>
              <a:buAutoNum type="arabicPeriod"/>
            </a:pPr>
            <a:r>
              <a:rPr lang="pl-PL" sz="6000" dirty="0" smtClean="0"/>
              <a:t>akredytacja</a:t>
            </a:r>
            <a:r>
              <a:rPr lang="pl-PL" sz="6000" dirty="0"/>
              <a:t>, o której mowa w pkt 3, obejmuje certyfikację systemów zarządzania wymienionych w pkt 4 oraz jest wydana w zakresie usług medycznych (branża „Zdrowie i opieka społeczna” zgodnie z kodem 38 EA, w przypadku: ISO 9001, ISO 14001, PN-N 18001 lub OHSAS 18001).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9636" y="75614"/>
            <a:ext cx="11953009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Kryterium posiadania certyfikatu </a:t>
            </a:r>
            <a:r>
              <a:rPr lang="pl-PL"/>
              <a:t>systemu </a:t>
            </a:r>
            <a:r>
              <a:rPr lang="pl-PL" smtClean="0"/>
              <a:t>zarządzania </a:t>
            </a:r>
            <a:r>
              <a:rPr lang="pl-PL" dirty="0"/>
              <a:t>jest spełnione, </a:t>
            </a:r>
            <a:r>
              <a:rPr lang="pl-PL" dirty="0" smtClean="0"/>
              <a:t>jeżeli: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20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34785" y="285750"/>
            <a:ext cx="11953009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Oświadczenie personelu: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251" y="0"/>
            <a:ext cx="4685299" cy="6943725"/>
          </a:xfrm>
          <a:prstGeom prst="rect">
            <a:avLst/>
          </a:prstGeom>
        </p:spPr>
      </p:pic>
      <p:sp>
        <p:nvSpPr>
          <p:cNvPr id="6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19075" y="971551"/>
            <a:ext cx="6286932" cy="2781299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l-PL" sz="3600" dirty="0" smtClean="0"/>
              <a:t>do oferty należy dołączyć oryginał oświadczenia podpisanego przez personel wskazany w ofercie</a:t>
            </a:r>
            <a:endParaRPr lang="pl-PL" sz="36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34786" y="3904401"/>
            <a:ext cx="6371222" cy="19389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000" dirty="0"/>
              <a:t>Zarządzenie wewnętrzne Dyrektora Śląskiego Oddziału Wojewódzkiego Narodowego Funduszu Zdrowia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Katowicach Nr 289/2021 z dnia 17 grudnia 2021 r.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sprawie wprowadzenia zasad weryfikacji oferentów uczestniczących </a:t>
            </a:r>
            <a:r>
              <a:rPr lang="pl-PL" sz="2000" dirty="0" smtClean="0"/>
              <a:t>w </a:t>
            </a:r>
            <a:r>
              <a:rPr lang="pl-PL" sz="2000" dirty="0"/>
              <a:t>postępowaniach poprzedzających zawarcie umów o udzielanie świadczeń opieki zdrowotnej</a:t>
            </a:r>
          </a:p>
        </p:txBody>
      </p:sp>
    </p:spTree>
    <p:extLst>
      <p:ext uri="{BB962C8B-B14F-4D97-AF65-F5344CB8AC3E}">
        <p14:creationId xmlns:p14="http://schemas.microsoft.com/office/powerpoint/2010/main" val="184493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325563"/>
            <a:ext cx="10832300" cy="4584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Pytanie</a:t>
            </a:r>
            <a:r>
              <a:rPr lang="pl-PL" sz="2000" dirty="0"/>
              <a:t>:</a:t>
            </a:r>
          </a:p>
          <a:p>
            <a:r>
              <a:rPr lang="pl-PL" sz="2000" dirty="0" smtClean="0"/>
              <a:t>Czy oferent udzielający świadczeń 6 godzin dziennie przez 5 dni w tygodniu, w tym 2 dni do godziny 18.00, w tym jeden z tych dni to sobota otrzymuje punkty dodatkowe z tytułu spełnienia obu tych warunków</a:t>
            </a:r>
            <a:endParaRPr lang="pl-PL" sz="2000" dirty="0"/>
          </a:p>
          <a:p>
            <a:pPr marL="0" indent="0">
              <a:buNone/>
            </a:pPr>
            <a:r>
              <a:rPr lang="pl-PL" sz="2000" dirty="0" smtClean="0"/>
              <a:t>Interpretacja DUZMZ</a:t>
            </a:r>
            <a:r>
              <a:rPr lang="pl-PL" sz="2000" dirty="0"/>
              <a:t>:</a:t>
            </a:r>
          </a:p>
          <a:p>
            <a:r>
              <a:rPr lang="pl-PL" sz="2000" dirty="0" smtClean="0"/>
              <a:t>Kryterium ocenia się z punktu widzenia wygody pacjenta, dla którego istotne jest to, żeby świadczeniodawca był jak najdłużej otwarty. We wszystkich przedmiotach postępowania w kryterium Dostępność kategoria Organizacja udzielania świadczeń, jeżeli oferent udziela świadczeń 6 godzin dziennie przez 5 dni w tygodniu, w tym 2 dni do godziny 18.00 w tym jeden z tych dni to sobota to oferent uzyskuje punkty z tytułu spełnienia dwóch warunków</a:t>
            </a:r>
            <a:r>
              <a:rPr lang="pl-PL" sz="2000" dirty="0"/>
              <a:t>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89881" y="307571"/>
            <a:ext cx="10283661" cy="1017992"/>
          </a:xfrm>
        </p:spPr>
        <p:txBody>
          <a:bodyPr/>
          <a:lstStyle/>
          <a:p>
            <a:r>
              <a:rPr lang="pl-PL" dirty="0" smtClean="0"/>
              <a:t>Najczęściej zgłaszane problemy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88014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34785" y="285750"/>
            <a:ext cx="11953009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Lekarz dentysta specjalista w dziedzinie stomatologii zachowawczej</a:t>
            </a:r>
            <a:r>
              <a:rPr lang="pl-PL" b="0" dirty="0"/>
              <a:t/>
            </a:r>
            <a:br>
              <a:rPr lang="pl-PL" b="0" dirty="0"/>
            </a:br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b="0" dirty="0"/>
              <a:t/>
            </a:r>
            <a:br>
              <a:rPr lang="pl-PL" b="0" dirty="0"/>
            </a:br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b="0" dirty="0"/>
              <a:t/>
            </a:r>
            <a:br>
              <a:rPr lang="pl-PL" b="0" dirty="0"/>
            </a:br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b="0" dirty="0"/>
              <a:t/>
            </a:r>
            <a:br>
              <a:rPr lang="pl-PL" b="0" dirty="0"/>
            </a:br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b="0" dirty="0" smtClean="0"/>
              <a:t>W  zakresie: świadczenia ogólnostomatologiczne, w przypadku pytania o zatrudnienie lekarza dentysty specjalisty w wymiarze co najmniej 50% czasu pracy poradni, spełnieniem kryterium jest zatrudnienie zarówno specjalisty w dziedzinie stomatologii zachowawczej z </a:t>
            </a:r>
            <a:r>
              <a:rPr lang="pl-PL" b="0" dirty="0" err="1" smtClean="0"/>
              <a:t>endodoncją</a:t>
            </a:r>
            <a:r>
              <a:rPr lang="pl-PL" b="0" dirty="0" smtClean="0"/>
              <a:t> jak i w dziedzinie stomatologii zachowawczej</a:t>
            </a:r>
            <a:r>
              <a:rPr lang="pl-PL" b="0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540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482138"/>
            <a:ext cx="9929985" cy="5802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Pytanie:</a:t>
            </a:r>
          </a:p>
          <a:p>
            <a:r>
              <a:rPr lang="pl-PL" sz="2000" dirty="0" smtClean="0"/>
              <a:t>Co to jest czas pracy poradni</a:t>
            </a:r>
            <a:r>
              <a:rPr lang="pl-PL" sz="2000" dirty="0"/>
              <a:t>?</a:t>
            </a:r>
          </a:p>
          <a:p>
            <a:r>
              <a:rPr lang="pl-PL" sz="2000" dirty="0" smtClean="0"/>
              <a:t>Czy to jest czas pracy lekarzy</a:t>
            </a:r>
            <a:r>
              <a:rPr lang="pl-PL" sz="2000" dirty="0"/>
              <a:t>?</a:t>
            </a:r>
          </a:p>
          <a:p>
            <a:r>
              <a:rPr lang="pl-PL" sz="2000" dirty="0" smtClean="0"/>
              <a:t>Jakiego procentu lekarzy dotyczy</a:t>
            </a:r>
            <a:r>
              <a:rPr lang="pl-PL" sz="2000" dirty="0"/>
              <a:t>?</a:t>
            </a:r>
          </a:p>
          <a:p>
            <a:r>
              <a:rPr lang="pl-PL" sz="2000" dirty="0"/>
              <a:t>Przykład:</a:t>
            </a:r>
          </a:p>
          <a:p>
            <a:r>
              <a:rPr lang="pl-PL" sz="2000" dirty="0" smtClean="0"/>
              <a:t>Lekarz dentysta specjalista w dziedzinie stomatologii ogólnej z co najmniej 10–letnim stażem pracy–co najmniej 75% czasu pracy poradni</a:t>
            </a:r>
            <a:r>
              <a:rPr lang="pl-PL" sz="2000" dirty="0"/>
              <a:t>.</a:t>
            </a:r>
          </a:p>
          <a:p>
            <a:pPr marL="0" indent="0">
              <a:buNone/>
            </a:pPr>
            <a:r>
              <a:rPr lang="pl-PL" sz="2000" dirty="0" smtClean="0"/>
              <a:t>Interpretacja DUZMZ</a:t>
            </a:r>
            <a:r>
              <a:rPr lang="pl-PL" sz="2000" dirty="0"/>
              <a:t>:</a:t>
            </a:r>
          </a:p>
          <a:p>
            <a:r>
              <a:rPr lang="pl-PL" sz="2000" dirty="0" smtClean="0"/>
              <a:t>W tych warunkach, w których dostępność lekarzy specjalistów odnosimy do czasu pracy poradni istotnym jest to, przez jaki czas pracy poradni można uzyskać pomoc odpowiednio wysoko wykwalifikowanego specjalisty. Zatem, jeżeli poradnia w tygodniu jest otwarta przez 30h, to przez 30h lub odpowiedni procent tego czasu w poradni można uzyskać pomoc specjalisty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1441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748145"/>
            <a:ext cx="10686443" cy="494607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sz="2400" dirty="0"/>
              <a:t>Pytanie:</a:t>
            </a:r>
          </a:p>
          <a:p>
            <a:pPr marL="0" indent="0" algn="just">
              <a:buNone/>
            </a:pPr>
            <a:r>
              <a:rPr lang="pl-PL" sz="2400" dirty="0"/>
              <a:t>Wykonanie w ciągu ostatnich 12 miesięcy poprzedzających o 2 miesiące miesiąc, w którym ogłoszono postępowanie – co najmniej 100 procedur (ICD-9) z zakresu 23.0301 rentgenodiagnostyka do 2 zdjęć </a:t>
            </a:r>
            <a:r>
              <a:rPr lang="pl-PL" sz="2400" dirty="0" err="1"/>
              <a:t>wewnątrzustnych</a:t>
            </a:r>
            <a:r>
              <a:rPr lang="pl-PL" sz="2400" dirty="0"/>
              <a:t>.</a:t>
            </a:r>
          </a:p>
          <a:p>
            <a:pPr marL="0" indent="0" algn="just">
              <a:buNone/>
            </a:pPr>
            <a:r>
              <a:rPr lang="pl-PL" sz="2400" dirty="0"/>
              <a:t>Czy wykonanie dotyczy tylko świadczeń w ramach umowy z Funduszem? </a:t>
            </a:r>
          </a:p>
          <a:p>
            <a:pPr marL="0" indent="0" algn="just">
              <a:buNone/>
            </a:pPr>
            <a:r>
              <a:rPr lang="pl-PL" sz="2400" dirty="0"/>
              <a:t>Jeśli nie- to jak ma być dokumentowana liczba wykonanych zdjęć ?</a:t>
            </a:r>
          </a:p>
          <a:p>
            <a:pPr marL="0" indent="0" algn="just">
              <a:buNone/>
            </a:pPr>
            <a:endParaRPr lang="pl-PL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l-PL" sz="2400" dirty="0"/>
              <a:t>Interpretacja DUZ MZ:</a:t>
            </a:r>
          </a:p>
          <a:p>
            <a:pPr marL="0" indent="0" algn="just">
              <a:buNone/>
            </a:pPr>
            <a:r>
              <a:rPr lang="pl-PL" sz="2400" dirty="0"/>
              <a:t>We wszystkich przedmiotach postępowania w kryterium Jakość, w kategorii Realizacja wybranych świadczeń, wymagana liczba realizowanych świadczeń dotyczy wszystkich świadczeń, nie tylko tych, które są objęte kontraktem z NFZ. </a:t>
            </a:r>
          </a:p>
          <a:p>
            <a:pPr marL="0" indent="0" algn="just">
              <a:buNone/>
            </a:pPr>
            <a:r>
              <a:rPr lang="pl-PL" sz="2400" dirty="0"/>
              <a:t>Należy jednak wskazać, że jeżeli w ofercie oferent odnosi się do świadczeń realizowanych dla innego podmiotu niż NFZ, ciężar udowodnienia spełniania kryterium leży po stronie oferenta. </a:t>
            </a:r>
            <a:r>
              <a:rPr lang="pl-PL" sz="2400" dirty="0" smtClean="0"/>
              <a:t>Rejestr pracowni rentgenowskiej</a:t>
            </a:r>
            <a:r>
              <a:rPr lang="pl-PL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4361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590204"/>
            <a:ext cx="10578378" cy="5320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/>
              <a:t>Pytanie:</a:t>
            </a:r>
          </a:p>
          <a:p>
            <a:pPr marL="0" indent="0" algn="just">
              <a:buNone/>
            </a:pPr>
            <a:r>
              <a:rPr lang="pl-PL" sz="2400" dirty="0"/>
              <a:t>Realizacja świadczeń w poradni w każdą sobotę przez co najmniej 6 godzin. Czy sobota musi być dniem dodatkowym?</a:t>
            </a:r>
          </a:p>
          <a:p>
            <a:pPr marL="0" indent="0" algn="just">
              <a:buNone/>
            </a:pPr>
            <a:endParaRPr lang="pl-PL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l-PL" sz="2400" dirty="0"/>
              <a:t>Interpretacja DUZ MZ:</a:t>
            </a:r>
          </a:p>
          <a:p>
            <a:pPr marL="0" indent="0" algn="just">
              <a:buNone/>
            </a:pPr>
            <a:r>
              <a:rPr lang="pl-PL" sz="2400" dirty="0"/>
              <a:t>We wszystkich przedmiotach postępowania w kryterium Dostępność kategoria Organizacja udzielania świadczeń, jeżeli oferent udziela świadczeń 6 godzin dziennie przez 5 dni w tygodniu, w tym 2 dni do godziny 18. w tym jeden z tych dni to sobota to oferent uzyskuje punkty z tytułu spełnienia dwóch warunków. Co do zasady sumowanie punktów nie jest możliwe tylko wtedy, jeżeli w części uwagi wskazano, że w ofercie może być wskazana tylko jedna odpowiedź do wyboru. 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15462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74073" y="1413164"/>
            <a:ext cx="10664412" cy="51705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6400" dirty="0" smtClean="0"/>
              <a:t>07.0000.213.02	 świadczenia ortodoncji dla dzieci i </a:t>
            </a:r>
            <a:r>
              <a:rPr lang="pl-PL" sz="6400" dirty="0" smtClean="0"/>
              <a:t>młodzieży,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07.0000.214.02	świadczenia protetyki </a:t>
            </a:r>
            <a:r>
              <a:rPr lang="pl-PL" sz="6400" dirty="0" smtClean="0"/>
              <a:t>stomatologicznej,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07.0000.217.02	świadczenia protetyki stomatologicznej dla świadczeniobiorców po chirurgicznym leczeniu nowotworów w obrębie </a:t>
            </a:r>
            <a:r>
              <a:rPr lang="pl-PL" sz="6400" dirty="0" smtClean="0"/>
              <a:t>twarzoczaszki,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07.0000.218.02	świadczenia </a:t>
            </a:r>
            <a:r>
              <a:rPr lang="pl-PL" sz="6400" dirty="0" smtClean="0"/>
              <a:t>ogólnostomatologiczne,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07.0000.219.02	świadczenia ogólnostomatologiczne udzielane w znieczuleniu </a:t>
            </a:r>
            <a:r>
              <a:rPr lang="pl-PL" sz="6400" dirty="0" smtClean="0"/>
              <a:t>ogólnym,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07.0000.220.02	świadczenia chirurgii stomatologicznej i </a:t>
            </a:r>
            <a:r>
              <a:rPr lang="pl-PL" sz="6400" dirty="0" smtClean="0"/>
              <a:t>periodontologii,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07.0000.221.02	świadczenia ogólnostomatologiczne dla dzieci i młodzieży do ukończenia 18 r. </a:t>
            </a:r>
            <a:r>
              <a:rPr lang="pl-PL" sz="6400" dirty="0"/>
              <a:t>ż</a:t>
            </a:r>
            <a:r>
              <a:rPr lang="pl-PL" sz="6400" dirty="0" smtClean="0"/>
              <a:t>.,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07.0000.223.02	świadczenia </a:t>
            </a:r>
            <a:r>
              <a:rPr lang="pl-PL" sz="6400" dirty="0" smtClean="0"/>
              <a:t>periodontologii,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07.0000.311.02	świadczenia stomatologiczne dla świadczeniobiorców z grupy wysokiego ryzyka chorób  zakaźnych, w tym chorych na </a:t>
            </a:r>
            <a:r>
              <a:rPr lang="pl-PL" sz="6400" dirty="0" smtClean="0"/>
              <a:t>aids,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07.0000.400.02	świadczenia udzielane w </a:t>
            </a:r>
            <a:r>
              <a:rPr lang="pl-PL" sz="6400" dirty="0" err="1" smtClean="0"/>
              <a:t>dentobusie</a:t>
            </a:r>
            <a:r>
              <a:rPr lang="pl-PL" sz="6400" dirty="0" smtClean="0"/>
              <a:t>,</a:t>
            </a:r>
            <a:endParaRPr lang="pl-PL" sz="6400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07.1820.152.10	program ortodontycznej opieki nad dziećmi z wrodzonymi wadami części twarzowej czaszki </a:t>
            </a:r>
            <a:r>
              <a:rPr lang="pl-PL" sz="6400" b="1" dirty="0" smtClean="0"/>
              <a:t>postępowanie zostało odwołane i ponownie ogłoszone w dniu 31.10.2022 </a:t>
            </a:r>
            <a:r>
              <a:rPr lang="pl-PL" sz="6400" b="1" dirty="0" smtClean="0"/>
              <a:t>roku,</a:t>
            </a:r>
            <a:endParaRPr lang="pl-PL" sz="6400" b="1" dirty="0" smtClean="0"/>
          </a:p>
          <a:p>
            <a:pPr>
              <a:lnSpc>
                <a:spcPct val="120000"/>
              </a:lnSpc>
            </a:pPr>
            <a:r>
              <a:rPr lang="pl-PL" sz="6400" dirty="0" smtClean="0"/>
              <a:t>07.1850.118.03	świadczenia stomatologicznej pomocy </a:t>
            </a:r>
            <a:r>
              <a:rPr lang="pl-PL" sz="6400" dirty="0" smtClean="0"/>
              <a:t>doraźnej.</a:t>
            </a:r>
            <a:endParaRPr lang="pl-PL" sz="6400" dirty="0" smtClean="0"/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200" dirty="0" smtClean="0"/>
              <a:t>Dnia 27.10.2022 roku ogłoszono postępowania konkursowe w zakresach świadczeń: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672461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3701" y="440575"/>
            <a:ext cx="10640291" cy="522870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Pytanie: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czy praca w sobotę po południu uprawnia do zarówno zaliczenia „popołudniówki” z jednoczesnym uwzględnieniem iż jest to praca w soboty?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Czyli czy te warunki można połączyć?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 smtClean="0"/>
              <a:t>Interpretacja </a:t>
            </a:r>
            <a:r>
              <a:rPr lang="pl-PL" sz="2400" dirty="0"/>
              <a:t>DUZ MZ: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400" dirty="0"/>
              <a:t>We wszystkich przedmiotach postępowania w kryterium Dostępność kategoria Organizacja udzielania świadczeń, jeżeli oferent udziela świadczeń 6 godzin dziennie przez 5 dni w tygodniu, w tym 2 dni do godziny 18. w tym jeden z tych dni to sobota to oferent uzyskuje punkty z tytułu spełnienia dwóch warunków. Co do zasady sumowanie punktów nie jest możliwe tylko wtedy, jeżeli w części uwagi wskazano, że w ofercie może być wskazana tylko jedna odpowiedź do wyboru. </a:t>
            </a:r>
          </a:p>
          <a:p>
            <a:pPr>
              <a:lnSpc>
                <a:spcPct val="120000"/>
              </a:lnSpc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50585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2" y="831273"/>
            <a:ext cx="10910887" cy="51788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Pytanie:</a:t>
            </a:r>
          </a:p>
          <a:p>
            <a:pPr marL="0" indent="0" algn="just">
              <a:buNone/>
            </a:pPr>
            <a:r>
              <a:rPr lang="pl-PL" sz="2000" dirty="0"/>
              <a:t>Lekarz dentysta z co najmniej 10-letnim stażem pracy z dziećmi – 100% czasu pracy poradni.</a:t>
            </a:r>
          </a:p>
          <a:p>
            <a:pPr marL="0" indent="0" algn="just">
              <a:buNone/>
            </a:pPr>
            <a:r>
              <a:rPr lang="pl-PL" sz="2000" dirty="0"/>
              <a:t>Co uprawnia do stwierdzenia 10 letniego stażu pracy z dziećmi?</a:t>
            </a:r>
          </a:p>
          <a:p>
            <a:pPr marL="0" indent="0" algn="just">
              <a:buNone/>
            </a:pPr>
            <a:endParaRPr lang="pl-PL" sz="20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l-PL" sz="2000" dirty="0"/>
              <a:t>Interpretacja DUZ MZ:</a:t>
            </a:r>
          </a:p>
          <a:p>
            <a:pPr marL="0" indent="0" algn="just">
              <a:buNone/>
            </a:pPr>
            <a:r>
              <a:rPr lang="pl-PL" sz="2000" dirty="0"/>
              <a:t>W ofercie wystarczającym jest złożenie oświadczenia o tym, że zgłaszana osoba ma co najmniej 10 letni czas od otrzymania i utrzymania prawa wykonywania zawodu pracy z dziećmi. Oferent jednak powinien móc to udowodnić, np. posługując się zakresem obowiązków pracownika, czy też w inny wiarygodny sposób.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9636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743556" y="659938"/>
            <a:ext cx="10927512" cy="397856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dirty="0"/>
              <a:t>Pytanie:</a:t>
            </a:r>
          </a:p>
          <a:p>
            <a:pPr marL="0" indent="0" algn="just">
              <a:buNone/>
            </a:pPr>
            <a:r>
              <a:rPr lang="pl-PL" dirty="0"/>
              <a:t>Wykonywanie w ciągu ostatnich 12 miesięcy poprzedzających o 2 miesiące miesiąc, w którym ogłoszono postępowanie, następujących procedur (ICD-9).</a:t>
            </a:r>
          </a:p>
          <a:p>
            <a:pPr marL="0" indent="0" algn="just"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l-PL" dirty="0"/>
              <a:t>Interpretacja DUZ MZ:</a:t>
            </a:r>
          </a:p>
          <a:p>
            <a:pPr marL="0" indent="0" algn="just">
              <a:buNone/>
            </a:pPr>
            <a:r>
              <a:rPr lang="pl-PL" dirty="0"/>
              <a:t>Warunek będzie spełniony jeżeli świadczeniodawca w ciągu ostatnich 12 miesięcy poprzedzających o 2 miesiące miesiąc, w którym ogłoszono postępowanie, chociaż raz wykonał każdą z wymienionych procedur medycznych.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285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689956"/>
            <a:ext cx="10536814" cy="49211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l-PL" dirty="0"/>
              <a:t>Pytanie:</a:t>
            </a:r>
          </a:p>
          <a:p>
            <a:pPr marL="0" indent="0" algn="just">
              <a:buNone/>
            </a:pPr>
            <a:r>
              <a:rPr lang="pl-PL" dirty="0"/>
              <a:t>Czy dotyczy to wyłącznie świadczeń udzielanych w ramach umowy z NFZ? I czy mają te procedury być wykonane wszystkie czy którakolwiek z nich?</a:t>
            </a:r>
          </a:p>
          <a:p>
            <a:pPr marL="0" indent="0" algn="just">
              <a:buNone/>
            </a:pPr>
            <a:r>
              <a:rPr lang="pl-PL" dirty="0"/>
              <a:t>23.1105	 postępowanie przy obnażeniu i skaleczeniu miazgi – bezpośrednie pokrycie </a:t>
            </a:r>
            <a:r>
              <a:rPr lang="pl-PL" dirty="0" smtClean="0"/>
              <a:t>miazgi,</a:t>
            </a:r>
            <a:endParaRPr lang="pl-PL" dirty="0"/>
          </a:p>
          <a:p>
            <a:pPr marL="0" indent="0" algn="just">
              <a:buNone/>
            </a:pPr>
            <a:r>
              <a:rPr lang="pl-PL" dirty="0"/>
              <a:t>23.1203	amputacja przyżyciowa miazgi w zębie z nieuformowanym </a:t>
            </a:r>
            <a:r>
              <a:rPr lang="pl-PL" dirty="0" smtClean="0"/>
              <a:t>korzeniem,</a:t>
            </a:r>
            <a:endParaRPr lang="pl-PL" dirty="0"/>
          </a:p>
          <a:p>
            <a:pPr marL="0" indent="0" algn="just">
              <a:buNone/>
            </a:pPr>
            <a:r>
              <a:rPr lang="pl-PL" dirty="0"/>
              <a:t>23.1205	ekstyrpacja przyżyciowa miazgi w zębie z nieuformowanym </a:t>
            </a:r>
            <a:r>
              <a:rPr lang="pl-PL" dirty="0" smtClean="0"/>
              <a:t>korzeniem,</a:t>
            </a:r>
            <a:endParaRPr lang="pl-PL" dirty="0"/>
          </a:p>
          <a:p>
            <a:pPr marL="0" indent="0" algn="just">
              <a:buNone/>
            </a:pPr>
            <a:r>
              <a:rPr lang="pl-PL" dirty="0"/>
              <a:t>23.1206	ekstyrpacja przyżyciowa </a:t>
            </a:r>
            <a:r>
              <a:rPr lang="pl-PL" dirty="0" smtClean="0"/>
              <a:t>miazgi,</a:t>
            </a:r>
            <a:endParaRPr lang="pl-PL" dirty="0"/>
          </a:p>
          <a:p>
            <a:pPr marL="0" indent="0" algn="just">
              <a:buNone/>
            </a:pPr>
            <a:r>
              <a:rPr lang="pl-PL" dirty="0"/>
              <a:t>23.1208	ekstyrpacja </a:t>
            </a:r>
            <a:r>
              <a:rPr lang="pl-PL" dirty="0" err="1"/>
              <a:t>zdewitalizowanej</a:t>
            </a:r>
            <a:r>
              <a:rPr lang="pl-PL" dirty="0"/>
              <a:t> miazgi zęba z nieuformowanym korzeniem.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Interpretacja DUZ MZ:</a:t>
            </a:r>
          </a:p>
          <a:p>
            <a:pPr marL="0" indent="0" algn="just">
              <a:buNone/>
            </a:pPr>
            <a:r>
              <a:rPr lang="pl-PL" dirty="0"/>
              <a:t>Wymagana liczba realizowanych świadczeń dotyczy wszystkich świadczeń, nie tylko tych, które są objęte kontraktem z NFZ. </a:t>
            </a:r>
          </a:p>
          <a:p>
            <a:pPr marL="0" indent="0" algn="just">
              <a:buNone/>
            </a:pPr>
            <a:r>
              <a:rPr lang="pl-PL" dirty="0"/>
              <a:t>Należy jednak wskazać, że jeżeli w ofercie oferent odnosi się do świadczeń realizowanych dla innego podmiotu niż NFZ, ciężar udowodnienia spełniania kryterium leży po stronie oferenta. </a:t>
            </a:r>
            <a:r>
              <a:rPr lang="pl-PL" dirty="0" smtClean="0"/>
              <a:t>Wymagany wydruk z rejestru wykonanych procedur.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3147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756458"/>
            <a:ext cx="10852698" cy="5245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200" dirty="0"/>
              <a:t>Pytanie:</a:t>
            </a:r>
          </a:p>
          <a:p>
            <a:pPr marL="0" indent="0" algn="just">
              <a:buNone/>
            </a:pPr>
            <a:r>
              <a:rPr lang="pl-PL" sz="2200" dirty="0"/>
              <a:t>Leczenie w ciągu ostatnich 12 miesięcy poprzedzających o 2 miesiące miesiąc, w którym ogłoszono postępowanie, świadczeniobiorców w zakresie następujących </a:t>
            </a:r>
            <a:r>
              <a:rPr lang="pl-PL" sz="2200" dirty="0" err="1"/>
              <a:t>rozpoznań</a:t>
            </a:r>
            <a:r>
              <a:rPr lang="pl-PL" sz="2200" dirty="0"/>
              <a:t> (ICD-10) – co najmniej 75% świadczeń.</a:t>
            </a:r>
          </a:p>
          <a:p>
            <a:pPr marL="0" indent="0" algn="just">
              <a:buNone/>
            </a:pPr>
            <a:r>
              <a:rPr lang="pl-PL" sz="2200" dirty="0"/>
              <a:t>Czy 75% całego wykonania, czy również świadczeń udzielonych komercyjnie</a:t>
            </a:r>
            <a:r>
              <a:rPr lang="pl-PL" sz="2200" dirty="0" smtClean="0"/>
              <a:t>?</a:t>
            </a:r>
            <a:endParaRPr lang="pl-PL" sz="2200" dirty="0"/>
          </a:p>
          <a:p>
            <a:pPr marL="0" indent="0" algn="just">
              <a:buNone/>
            </a:pPr>
            <a:r>
              <a:rPr lang="pl-PL" sz="2200" dirty="0"/>
              <a:t>Interpretacja DUZ MZ:</a:t>
            </a:r>
          </a:p>
          <a:p>
            <a:pPr marL="0" indent="0" algn="just">
              <a:buNone/>
            </a:pPr>
            <a:r>
              <a:rPr lang="pl-PL" sz="2200" dirty="0"/>
              <a:t>Wymagana liczba realizowanych świadczeń dotyczy wszystkich świadczeń, nie tylko tych, które są objęte kontraktem z NFZ. </a:t>
            </a:r>
          </a:p>
          <a:p>
            <a:pPr marL="0" indent="0" algn="just">
              <a:buNone/>
            </a:pPr>
            <a:r>
              <a:rPr lang="pl-PL" sz="2200" dirty="0"/>
              <a:t>Należy jednak wskazać, że jeżeli w ofercie oferent odnosi się do świadczeń realizowanych dla innego podmiotu niż NFZ, ciężar udowodnienia spełniania kryterium leży po stronie oferenta. </a:t>
            </a:r>
            <a:r>
              <a:rPr lang="pl-PL" sz="2200" dirty="0" smtClean="0"/>
              <a:t>Należy dołączyć wydruk z rejestru zawierający rozpoznania.</a:t>
            </a:r>
            <a:endParaRPr lang="pl-PL" sz="22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487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515389"/>
            <a:ext cx="10711382" cy="5478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/>
              <a:t>Pytanie:</a:t>
            </a:r>
          </a:p>
          <a:p>
            <a:pPr marL="0" indent="0" algn="just">
              <a:buNone/>
            </a:pPr>
            <a:r>
              <a:rPr lang="pl-PL" sz="2000" dirty="0"/>
              <a:t>W miejscu udzielania świadczeń jest prowadzone szkolenie specjalizacyjne lekarzy dentystów przez podmiot wpisany na listę jednostek akredytowanych do prowadzenia szkolenia specjalizacyjnego w dziedzinach stomatologicznych.</a:t>
            </a:r>
          </a:p>
          <a:p>
            <a:pPr marL="0" indent="0" algn="just">
              <a:buNone/>
            </a:pPr>
            <a:endParaRPr lang="pl-PL" sz="2000" dirty="0"/>
          </a:p>
          <a:p>
            <a:pPr marL="0" indent="0" algn="just">
              <a:buNone/>
            </a:pPr>
            <a:r>
              <a:rPr lang="pl-PL" sz="2000" dirty="0"/>
              <a:t>Interpretacja DUZ MZ:</a:t>
            </a:r>
          </a:p>
          <a:p>
            <a:pPr marL="0" indent="0" algn="just">
              <a:buNone/>
            </a:pPr>
            <a:r>
              <a:rPr lang="pl-PL" sz="2000" dirty="0"/>
              <a:t>W odniesieniu do Tabeli nr 2 Leczenie Stomatologiczne cześć wspólna II. Jakość – pozostałe warunki pkt. 3 i pkt 4 Punkty powinna uzyskać każda jednostka prowadząca szkolenie akredytacyjne w dziedzinie stomatologii zgodnej z przedmiotem postepowania konkursowego.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557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548640"/>
            <a:ext cx="11018952" cy="534508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2600" dirty="0"/>
              <a:t>Pytanie:</a:t>
            </a:r>
          </a:p>
          <a:p>
            <a:pPr marL="0" indent="0" algn="just">
              <a:buNone/>
            </a:pPr>
            <a:r>
              <a:rPr lang="pl-PL" sz="2600" dirty="0"/>
              <a:t>Brak realizacji świadczeń przez osoby wykazane w harmonogramie umowy, od 1 do 2 przypadków – w okresie ostatnich 12 miesięcy poprzedzających o 2 miesiące miesiąc, w którym ogłoszono postępowanie. </a:t>
            </a:r>
          </a:p>
          <a:p>
            <a:pPr marL="0" indent="0" algn="just">
              <a:buNone/>
            </a:pPr>
            <a:r>
              <a:rPr lang="pl-PL" sz="2600" dirty="0"/>
              <a:t>Pytanie: Jak należy zdefiniować „przypadek”? Zapis ponadto odnosi się do „osób wykazanych w harmonogramie”, a nie „podmiotów”-czy więc pojęcie „przypadku” odnosimy do każdego wykazanego w umowie lekarza? Czy nie jest to działanie prawa wstecz?- świadczeniodawcy nie byli świadomi wykonując dotychczasową umowę, że nawet jednostkowy brak świadczeń skutkuje konsekwencjami w następnym postępowaniu.</a:t>
            </a:r>
          </a:p>
          <a:p>
            <a:pPr marL="0" indent="0" algn="just">
              <a:buNone/>
            </a:pPr>
            <a:r>
              <a:rPr lang="pl-PL" sz="2600" dirty="0"/>
              <a:t>Interpretacja DUZ MZ:</a:t>
            </a:r>
          </a:p>
          <a:p>
            <a:pPr marL="0" indent="0" algn="just">
              <a:buNone/>
            </a:pPr>
            <a:r>
              <a:rPr lang="pl-PL" sz="2600" dirty="0"/>
              <a:t>Weryfikacja warunku powinna odbywać się na podstawie sprawozdań świadczeniodawców. Jeżeli wykazany w harmonogramie lekarz w przyjętym do oceny okresie nie udzielił żadnego świadczenia uzasadnia to przyznanie punktów ujemnych. </a:t>
            </a:r>
          </a:p>
          <a:p>
            <a:pPr marL="0" indent="0" algn="just">
              <a:buNone/>
            </a:pPr>
            <a:r>
              <a:rPr lang="pl-PL" sz="2600" dirty="0"/>
              <a:t>Jeżeli stwierdzono, że był jeden taki lekarz, lub dwóch takich lekarzy to należy przyznać  jeden punkt ujemny. Jeżeli więcej niż dwóch lekarzy to 2 punkty ujemne. </a:t>
            </a:r>
          </a:p>
          <a:p>
            <a:pPr marL="0" indent="0" algn="just">
              <a:buNone/>
            </a:pPr>
            <a:r>
              <a:rPr lang="pl-PL" sz="2600" dirty="0"/>
              <a:t>Pod pojęciem „przypadek” mieści się osoba wykazana w harmonogramie, a nie pacjent (świadczeniobiorca).Przypadek oznacza lekarza a nie świadczenie.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6620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65760" y="548639"/>
            <a:ext cx="11172305" cy="581890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l-PL" sz="2600" b="1" u="sng" dirty="0" smtClean="0"/>
              <a:t>Uzupełnienie:</a:t>
            </a:r>
          </a:p>
          <a:p>
            <a:pPr marL="0" indent="0" algn="just">
              <a:buNone/>
            </a:pPr>
            <a:r>
              <a:rPr lang="pl-PL" sz="2600" dirty="0" smtClean="0"/>
              <a:t>1. Nieprzekazanie </a:t>
            </a:r>
            <a:r>
              <a:rPr lang="pl-PL" sz="2600" dirty="0"/>
              <a:t>wymaganych informacji o prowadzonych listach oczekujących na udzielenie świadczeń, co najmniej za dwa okresy sprawozdawcze (miesięczne) w okresie 12 miesięcy poprzedzających </a:t>
            </a:r>
            <a:r>
              <a:rPr lang="pl-PL" sz="2600" b="1" dirty="0"/>
              <a:t>o 2 miesiące miesiąc obejmujący termin złożenia oferty</a:t>
            </a:r>
            <a:r>
              <a:rPr lang="pl-PL" sz="2600" b="1" dirty="0" smtClean="0"/>
              <a:t>.</a:t>
            </a:r>
            <a:endParaRPr lang="pl-PL" sz="2600" dirty="0"/>
          </a:p>
          <a:p>
            <a:pPr marL="0" indent="0" algn="just">
              <a:buNone/>
            </a:pPr>
            <a:r>
              <a:rPr lang="pl-PL" sz="2600" b="1" dirty="0" smtClean="0"/>
              <a:t>Obejmuje okres od 1 września 2021 do 31 sierpnia 2022</a:t>
            </a:r>
          </a:p>
          <a:p>
            <a:pPr marL="0" indent="0" algn="just">
              <a:buNone/>
            </a:pPr>
            <a:r>
              <a:rPr lang="pl-PL" sz="2600" dirty="0" smtClean="0"/>
              <a:t>2. W </a:t>
            </a:r>
            <a:r>
              <a:rPr lang="pl-PL" sz="2600" dirty="0"/>
              <a:t>Nieprzekazanie wymaganych informacji o pierwszym wolnym terminie udzielenia świadczenia, co najmniej za cztery okresy sprawozdawcze (tygodniowe) w okresie 12 miesięcy poprzedzających o 2 miesiące miesiąc obejmujący termin złożenia oferty, lub przekazanie informacji niezgodnych ze stanem faktycznym</a:t>
            </a:r>
            <a:r>
              <a:rPr lang="pl-PL" sz="2600" dirty="0" smtClean="0"/>
              <a:t>.</a:t>
            </a:r>
            <a:endParaRPr lang="pl-PL" sz="2600" dirty="0"/>
          </a:p>
          <a:p>
            <a:pPr marL="0" indent="0" algn="just">
              <a:buNone/>
            </a:pPr>
            <a:r>
              <a:rPr lang="pl-PL" sz="2600" b="1" dirty="0"/>
              <a:t>Obejmuje okres od </a:t>
            </a:r>
            <a:r>
              <a:rPr lang="pl-PL" sz="2600" b="1" dirty="0" smtClean="0"/>
              <a:t>1 września </a:t>
            </a:r>
            <a:r>
              <a:rPr lang="pl-PL" sz="2600" b="1" dirty="0"/>
              <a:t>2021 do </a:t>
            </a:r>
            <a:r>
              <a:rPr lang="pl-PL" sz="2600" b="1" dirty="0" smtClean="0"/>
              <a:t>31 sierpnia 2022</a:t>
            </a:r>
            <a:endParaRPr lang="pl-PL" sz="2600" dirty="0"/>
          </a:p>
          <a:p>
            <a:pPr marL="0" indent="0" algn="just">
              <a:buNone/>
            </a:pPr>
            <a:r>
              <a:rPr lang="pl-PL" sz="2600" dirty="0" smtClean="0"/>
              <a:t>3. Brak </a:t>
            </a:r>
            <a:r>
              <a:rPr lang="pl-PL" sz="2600" dirty="0"/>
              <a:t>realizacji świadczeń przez osoby wykazane w harmonogramie umowy, od 1 do 2 przypadków – w okresie ostatnich 12 miesięcy poprzedzających o 2 miesiące miesiąc, </a:t>
            </a:r>
            <a:r>
              <a:rPr lang="pl-PL" sz="2600" b="1" dirty="0"/>
              <a:t>w którym ogłoszono postępowanie</a:t>
            </a:r>
            <a:r>
              <a:rPr lang="pl-PL" sz="2600" dirty="0"/>
              <a:t>. </a:t>
            </a:r>
            <a:endParaRPr lang="pl-PL" sz="2600" dirty="0" smtClean="0"/>
          </a:p>
          <a:p>
            <a:pPr marL="0" indent="0">
              <a:buNone/>
            </a:pPr>
            <a:r>
              <a:rPr lang="pl-PL" sz="2600" b="1" dirty="0"/>
              <a:t>Obejmuje okres od </a:t>
            </a:r>
            <a:r>
              <a:rPr lang="pl-PL" b="1" dirty="0" smtClean="0"/>
              <a:t>1 sierpnia </a:t>
            </a:r>
            <a:r>
              <a:rPr lang="pl-PL" b="1" dirty="0"/>
              <a:t>2021 do 31 </a:t>
            </a:r>
            <a:r>
              <a:rPr lang="pl-PL" b="1" dirty="0" smtClean="0"/>
              <a:t>lipca </a:t>
            </a:r>
            <a:r>
              <a:rPr lang="pl-PL" b="1" dirty="0"/>
              <a:t>2022 </a:t>
            </a:r>
            <a:r>
              <a:rPr lang="pl-PL" b="1" dirty="0" smtClean="0"/>
              <a:t>r.</a:t>
            </a:r>
          </a:p>
          <a:p>
            <a:pPr marL="0" indent="0">
              <a:buNone/>
            </a:pPr>
            <a:r>
              <a:rPr lang="pl-PL" b="1" dirty="0" smtClean="0"/>
              <a:t>Realizacja </a:t>
            </a:r>
            <a:r>
              <a:rPr lang="pl-PL" b="1" dirty="0"/>
              <a:t>procedur (ICD-9) z zakresu 23.0301   Rentgenodiagnostyki do 2 zdjęć </a:t>
            </a:r>
            <a:r>
              <a:rPr lang="pl-PL" b="1" dirty="0" err="1" smtClean="0"/>
              <a:t>wewnątrzustnych</a:t>
            </a:r>
            <a:endParaRPr lang="pl-PL" b="1" dirty="0" smtClean="0"/>
          </a:p>
          <a:p>
            <a:pPr marL="0" indent="0">
              <a:buNone/>
            </a:pPr>
            <a:r>
              <a:rPr lang="pl-PL" dirty="0"/>
              <a:t>Wykonanie w ciągu ostatnich 12 miesięcy poprzedzających o 2 miesiące miesiąc, w którym ogłoszono postępowanie - co najmniej 100 procedur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Obejmuje okres od 1 sierpnia 2021 do 31 lipca 2022</a:t>
            </a:r>
          </a:p>
          <a:p>
            <a:pPr marL="0" indent="0">
              <a:buNone/>
            </a:pPr>
            <a:r>
              <a:rPr lang="pl-PL" dirty="0"/>
              <a:t>Wykonanie w ciągu ostatnich 24 miesięcy poprzedzających o 2 miesiące miesiąc, w którym ogłoszono postępowanie - co najmniej 200 </a:t>
            </a:r>
            <a:r>
              <a:rPr lang="pl-PL" dirty="0" smtClean="0"/>
              <a:t>procedur</a:t>
            </a:r>
          </a:p>
          <a:p>
            <a:pPr marL="0" indent="0">
              <a:buNone/>
            </a:pPr>
            <a:r>
              <a:rPr lang="pl-PL" b="1" dirty="0"/>
              <a:t>Obejmuje okres od </a:t>
            </a:r>
            <a:r>
              <a:rPr lang="pl-PL" b="1" dirty="0" smtClean="0"/>
              <a:t>1 sierpnia 2020 do 31 lipca 2022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 marL="0" indent="0" algn="just">
              <a:buNone/>
            </a:pPr>
            <a:endParaRPr lang="pl-PL" sz="26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1114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548640"/>
            <a:ext cx="11018952" cy="5345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Jeżeli </a:t>
            </a:r>
            <a:r>
              <a:rPr lang="pl-PL" b="1" dirty="0" smtClean="0"/>
              <a:t>toaleta dla niepełnosprawnych znajduje się na innym poziomie </a:t>
            </a:r>
            <a:r>
              <a:rPr lang="pl-PL" dirty="0" smtClean="0"/>
              <a:t>niż gabinet stomatologiczny to warunek posiadania toalety dla osób niepełnosprawnych zostanie spełniony jeżeli nie ma barier architektonicznych w dostępie.</a:t>
            </a:r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r>
              <a:rPr lang="pl-PL" b="1" dirty="0" smtClean="0"/>
              <a:t>W przypadku nowego miejsca </a:t>
            </a:r>
            <a:r>
              <a:rPr lang="pl-PL" b="1" dirty="0" smtClean="0"/>
              <a:t>udzielania </a:t>
            </a:r>
            <a:r>
              <a:rPr lang="pl-PL" b="1" dirty="0" smtClean="0"/>
              <a:t>świadczeń -</a:t>
            </a:r>
            <a:r>
              <a:rPr lang="pl-PL" dirty="0" smtClean="0"/>
              <a:t>b</a:t>
            </a:r>
            <a:r>
              <a:rPr lang="pl-PL" dirty="0" smtClean="0"/>
              <a:t>rak </a:t>
            </a:r>
            <a:r>
              <a:rPr lang="pl-PL" dirty="0" smtClean="0"/>
              <a:t>kontynuacji realizacji umowy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Realizacja </a:t>
            </a:r>
            <a:r>
              <a:rPr lang="pl-PL" dirty="0"/>
              <a:t>świadczeń zdrowotnych będących przedmiotem umowy bez udziału podwykonawców, z wyłączeniem prac techników dentystycznych oraz badań histopatologicznych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8313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8393" y="365126"/>
            <a:ext cx="10390092" cy="474460"/>
          </a:xfrm>
        </p:spPr>
        <p:txBody>
          <a:bodyPr>
            <a:normAutofit/>
          </a:bodyPr>
          <a:lstStyle/>
          <a:p>
            <a:r>
              <a:rPr lang="pl-PL" sz="1600" dirty="0" smtClean="0"/>
              <a:t>Ważne – umowy podwykonawstwa</a:t>
            </a:r>
            <a:endParaRPr lang="pl-PL" sz="16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903812"/>
              </p:ext>
            </p:extLst>
          </p:nvPr>
        </p:nvGraphicFramePr>
        <p:xfrm>
          <a:off x="307570" y="839586"/>
          <a:ext cx="11371810" cy="5591629"/>
        </p:xfrm>
        <a:graphic>
          <a:graphicData uri="http://schemas.openxmlformats.org/drawingml/2006/table">
            <a:tbl>
              <a:tblPr firstRow="1" firstCol="1" bandRow="1"/>
              <a:tblGrid>
                <a:gridCol w="1010459">
                  <a:extLst>
                    <a:ext uri="{9D8B030D-6E8A-4147-A177-3AD203B41FA5}">
                      <a16:colId xmlns:a16="http://schemas.microsoft.com/office/drawing/2014/main" val="2420031050"/>
                    </a:ext>
                  </a:extLst>
                </a:gridCol>
                <a:gridCol w="331027">
                  <a:extLst>
                    <a:ext uri="{9D8B030D-6E8A-4147-A177-3AD203B41FA5}">
                      <a16:colId xmlns:a16="http://schemas.microsoft.com/office/drawing/2014/main" val="2889554839"/>
                    </a:ext>
                  </a:extLst>
                </a:gridCol>
                <a:gridCol w="2211686">
                  <a:extLst>
                    <a:ext uri="{9D8B030D-6E8A-4147-A177-3AD203B41FA5}">
                      <a16:colId xmlns:a16="http://schemas.microsoft.com/office/drawing/2014/main" val="2336429843"/>
                    </a:ext>
                  </a:extLst>
                </a:gridCol>
                <a:gridCol w="253747">
                  <a:extLst>
                    <a:ext uri="{9D8B030D-6E8A-4147-A177-3AD203B41FA5}">
                      <a16:colId xmlns:a16="http://schemas.microsoft.com/office/drawing/2014/main" val="532342301"/>
                    </a:ext>
                  </a:extLst>
                </a:gridCol>
                <a:gridCol w="1421248">
                  <a:extLst>
                    <a:ext uri="{9D8B030D-6E8A-4147-A177-3AD203B41FA5}">
                      <a16:colId xmlns:a16="http://schemas.microsoft.com/office/drawing/2014/main" val="2256541554"/>
                    </a:ext>
                  </a:extLst>
                </a:gridCol>
                <a:gridCol w="1497389">
                  <a:extLst>
                    <a:ext uri="{9D8B030D-6E8A-4147-A177-3AD203B41FA5}">
                      <a16:colId xmlns:a16="http://schemas.microsoft.com/office/drawing/2014/main" val="1317030244"/>
                    </a:ext>
                  </a:extLst>
                </a:gridCol>
                <a:gridCol w="1573463">
                  <a:extLst>
                    <a:ext uri="{9D8B030D-6E8A-4147-A177-3AD203B41FA5}">
                      <a16:colId xmlns:a16="http://schemas.microsoft.com/office/drawing/2014/main" val="2435410014"/>
                    </a:ext>
                  </a:extLst>
                </a:gridCol>
                <a:gridCol w="143275">
                  <a:extLst>
                    <a:ext uri="{9D8B030D-6E8A-4147-A177-3AD203B41FA5}">
                      <a16:colId xmlns:a16="http://schemas.microsoft.com/office/drawing/2014/main" val="3637394576"/>
                    </a:ext>
                  </a:extLst>
                </a:gridCol>
                <a:gridCol w="1438473">
                  <a:extLst>
                    <a:ext uri="{9D8B030D-6E8A-4147-A177-3AD203B41FA5}">
                      <a16:colId xmlns:a16="http://schemas.microsoft.com/office/drawing/2014/main" val="3444558941"/>
                    </a:ext>
                  </a:extLst>
                </a:gridCol>
                <a:gridCol w="1491043">
                  <a:extLst>
                    <a:ext uri="{9D8B030D-6E8A-4147-A177-3AD203B41FA5}">
                      <a16:colId xmlns:a16="http://schemas.microsoft.com/office/drawing/2014/main" val="2912983328"/>
                    </a:ext>
                  </a:extLst>
                </a:gridCol>
              </a:tblGrid>
              <a:tr h="5237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Produkt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Nazwa produktu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Umowa na wykonywanie prac protetycznych i/lub ortodontycznych 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Umowa podwykonawcza z pracownią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rtg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na wykonywanie zdjęć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wewnątrzustnych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Umowa podwykonawcza z pracownią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rtg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na wykonywanie zdjęć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pantomograficznych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Umowa podwykonawcza z pracownią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rtg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na wykonywanie ortodontycznego</a:t>
                      </a:r>
                      <a:b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rentgenogramu głowy i 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cefalometrii</a:t>
                      </a: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/>
                      </a:r>
                      <a:b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lub </a:t>
                      </a:r>
                      <a:r>
                        <a:rPr lang="pl-PL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cefalometria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Umowa na badania histopatologiczne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318688"/>
                  </a:ext>
                </a:extLst>
              </a:tr>
              <a:tr h="233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07.0000.213.02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ORTODONCJI DLA DZIECI I MŁODZIEŻY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173001"/>
                  </a:ext>
                </a:extLst>
              </a:tr>
              <a:tr h="24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07.0000.214.02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PROTETYKI STOMATOLOGICZNEJ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279086"/>
                  </a:ext>
                </a:extLst>
              </a:tr>
              <a:tr h="444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07.0000.217.02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PROTETYKI STOMATOLOGICZNEJ DLA ŚWIADCZENIOBIORCÓW PO CHIRURGICZNYM LECZENIU NOWOTWORÓW W OBRĘBIE TWARZOCZASZKI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097205"/>
                  </a:ext>
                </a:extLst>
              </a:tr>
              <a:tr h="251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07.0000.218.02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OGÓLNOSTOMATOLOGICZNE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321757"/>
                  </a:ext>
                </a:extLst>
              </a:tr>
              <a:tr h="264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07.0000.220.02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CHIRURGII STOMATOLOGICZNEJ I PERIODONTOLOGII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470241"/>
                  </a:ext>
                </a:extLst>
              </a:tr>
              <a:tr h="257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07.0000.221.02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OGÓLNOSTOMATOLOGICZNE DLA DZIECI I MŁODZIEŻY DO UKOŃCZENIA 18 R. Ż.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667879"/>
                  </a:ext>
                </a:extLst>
              </a:tr>
              <a:tr h="198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07.0000.223.02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PERIODONTOLOGII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993836"/>
                  </a:ext>
                </a:extLst>
              </a:tr>
              <a:tr h="241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07.0000.400.02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UDZIELANE W DENTOBUSIE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107936"/>
                  </a:ext>
                </a:extLst>
              </a:tr>
              <a:tr h="32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07.0000.500.02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OGÓLNOSTOMATOLOGICZNE UDZIELANE W GABINECIE SZKOLNYM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241508"/>
                  </a:ext>
                </a:extLst>
              </a:tr>
              <a:tr h="234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07.1850.118.03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STOMATOLOGICZNEJ POMOCY DORAŹNEJ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215750"/>
                  </a:ext>
                </a:extLst>
              </a:tr>
              <a:tr h="357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07.0000.311.02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STOMATOLOGICZNE DLA ŚWIADCZENIOBIORCÓW Z GRUPY WYSOKIEGO RYZYKA CHORÓB ZAKAŹNYCH, W TYM CHORYCH NA AIDS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31822"/>
                  </a:ext>
                </a:extLst>
              </a:tr>
              <a:tr h="340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07.0000.219.02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ŚWIADCZENIA OGÓLNOSTOMATOLOGICZNE UDZIELANE W ZNIECZULENIU OGÓLNYM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780235"/>
                  </a:ext>
                </a:extLst>
              </a:tr>
              <a:tr h="198112">
                <a:tc>
                  <a:txBody>
                    <a:bodyPr/>
                    <a:lstStyle/>
                    <a:p>
                      <a:endParaRPr lang="pl-PL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sz="800"/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sz="800"/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sz="800" dirty="0"/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325083"/>
                  </a:ext>
                </a:extLst>
              </a:tr>
              <a:tr h="396224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Jeżeli oferent 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zapewnia dostępność do wskazanych świadczeń w ramach własnej struktury organizacyjnej pisze oświadczenie o samodzielnej realizacji świadczeń, jeżeli nie zapewnia przedstawia w ofercie podwykonawców i  dołącza potwierdzone za zgodność z oryginałem umowy z podwykonawcami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944076"/>
                  </a:ext>
                </a:extLst>
              </a:tr>
              <a:tr h="198112">
                <a:tc gridSpan="2">
                  <a:txBody>
                    <a:bodyPr/>
                    <a:lstStyle/>
                    <a:p>
                      <a:endParaRPr lang="pl-PL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81" marR="1748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967851"/>
                  </a:ext>
                </a:extLst>
              </a:tr>
              <a:tr h="79244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Jeżeli oferent, w ramach własnej struktury organizacyjnej, zapewnia</a:t>
                      </a:r>
                      <a:r>
                        <a:rPr lang="pl-PL" sz="1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wyłącznie 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dostępność do zdjęć zębowych (</a:t>
                      </a: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wewnątrzustnych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 nie pisze oświadczenia o samodzielnej realizacji świadczeń (w ofercie przedstawia pozostałych podwykonawców i  dołącza potwierdzone za zgodność z oryginałem umowy z podwykonawcami), ale ma prawo na pytanie ankietowe "Realizacja świadczeń zdrowotnych będących przedmiotem umowy bez udziału podwykonawców, z wyłączeniem prac techników dentystycznych oraz badań histopatologicznych." - udzielić odpowiedzi -"TAK"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7481" marR="174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922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16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606829" y="1557713"/>
            <a:ext cx="10644880" cy="49179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 smtClean="0"/>
              <a:t>Rozporządzenie </a:t>
            </a:r>
            <a:r>
              <a:rPr lang="pl-PL" dirty="0"/>
              <a:t>Ministra Zdrowia z dnia 6 listopada 2013 r. w sprawie świadczeń gwarantowanych z zakresu leczenie </a:t>
            </a:r>
            <a:r>
              <a:rPr lang="pl-PL" dirty="0" smtClean="0"/>
              <a:t>stomatologiczne (t</a:t>
            </a:r>
            <a:r>
              <a:rPr lang="pl-PL" dirty="0"/>
              <a:t>. j. Dz. U. z 2021 r. poz. 2148 ze zmianami</a:t>
            </a:r>
            <a:r>
              <a:rPr lang="pl-PL" dirty="0" smtClean="0"/>
              <a:t>),</a:t>
            </a:r>
            <a:endParaRPr lang="pl-PL" dirty="0" smtClean="0"/>
          </a:p>
          <a:p>
            <a:pPr marL="0" indent="0">
              <a:buNone/>
            </a:pPr>
            <a:r>
              <a:rPr lang="pl-PL" dirty="0"/>
              <a:t>Rozporządzenie Ministra Zdrowia z dnia 5 sierpnia 2016 r. w sprawie szczegółowych kryteriów wyboru ofert w postępowaniu w sprawie zawarcia umów o udzielanie świadczeń opieki zdrowotnej </a:t>
            </a:r>
            <a:r>
              <a:rPr lang="pl-PL" dirty="0" smtClean="0"/>
              <a:t> (</a:t>
            </a:r>
            <a:r>
              <a:rPr lang="pl-PL" dirty="0"/>
              <a:t>Dz. U. z 2016 r. poz. 1372 z </a:t>
            </a:r>
            <a:r>
              <a:rPr lang="pl-PL" dirty="0" err="1"/>
              <a:t>późn</a:t>
            </a:r>
            <a:r>
              <a:rPr lang="pl-PL" dirty="0"/>
              <a:t>. zm.), w części leczenie </a:t>
            </a:r>
            <a:r>
              <a:rPr lang="pl-PL" dirty="0" smtClean="0"/>
              <a:t>stomatologiczne,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Rozporządzenie Ministra Zdrowia z dnia 6 listopada 2013 r. w sprawie świadczeń gwarantowanych z zakresu programów zdrowotnych</a:t>
            </a:r>
            <a:br>
              <a:rPr lang="pl-PL" dirty="0"/>
            </a:br>
            <a:r>
              <a:rPr lang="pl-PL" dirty="0"/>
              <a:t>(t. j. Dz. U. z 2020 r. poz. 2209 ze zmianami</a:t>
            </a:r>
            <a:r>
              <a:rPr lang="pl-PL" dirty="0" smtClean="0"/>
              <a:t>) dotyczy programu ortodontycznej opieki nad dziećmi z wrodzonymi wadami części twarzowej </a:t>
            </a:r>
            <a:r>
              <a:rPr lang="pl-PL" dirty="0" smtClean="0"/>
              <a:t>czaszki,</a:t>
            </a:r>
            <a:endParaRPr lang="pl-PL" dirty="0" smtClean="0"/>
          </a:p>
          <a:p>
            <a:pPr marL="0" indent="0">
              <a:buNone/>
            </a:pPr>
            <a:r>
              <a:rPr lang="pl-PL" altLang="pl-PL" dirty="0"/>
              <a:t>Rozporządzenia Ministra Zdrowia z dnia 16 grudnia 2016 r. w sprawie standardu organizacyjnego opieki zdrowotnej w dziedzinie anestezjologii i intensywnej terapii (</a:t>
            </a:r>
            <a:r>
              <a:rPr lang="pl-PL" altLang="pl-PL" dirty="0" err="1"/>
              <a:t>t.j</a:t>
            </a:r>
            <a:r>
              <a:rPr lang="pl-PL" altLang="pl-PL" dirty="0"/>
              <a:t>. Dz. U. z 2022 r. poz. 392) – dotyczy świadczeń stomatologicznych w znieczuleniu </a:t>
            </a:r>
            <a:r>
              <a:rPr lang="pl-PL" altLang="pl-PL" dirty="0" smtClean="0"/>
              <a:t>ogólnym,</a:t>
            </a:r>
            <a:endParaRPr lang="pl-PL" altLang="pl-PL" dirty="0" smtClean="0"/>
          </a:p>
          <a:p>
            <a:pPr marL="0" indent="0">
              <a:buNone/>
            </a:pPr>
            <a:r>
              <a:rPr lang="pl-PL" altLang="pl-PL" dirty="0"/>
              <a:t>Zarządzenie Nr 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dirty="0" smtClean="0"/>
              <a:t>).</a:t>
            </a:r>
            <a:endParaRPr lang="pl-PL" altLang="pl-PL" dirty="0"/>
          </a:p>
          <a:p>
            <a:pPr marL="0" indent="0">
              <a:buNone/>
            </a:pPr>
            <a:endParaRPr lang="pl-PL" alt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06829" y="365125"/>
            <a:ext cx="10431656" cy="939973"/>
          </a:xfrm>
        </p:spPr>
        <p:txBody>
          <a:bodyPr>
            <a:noAutofit/>
          </a:bodyPr>
          <a:lstStyle/>
          <a:p>
            <a:r>
              <a:rPr lang="pl-PL" sz="3200" dirty="0"/>
              <a:t>Z</a:t>
            </a:r>
            <a:r>
              <a:rPr lang="pl-PL" sz="3200" dirty="0" smtClean="0"/>
              <a:t>asady kontraktowania świadczeń w rodzaju leczenie stomatologiczne określa: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391630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98764" y="739833"/>
            <a:ext cx="10789920" cy="55030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b="1" dirty="0" smtClean="0"/>
              <a:t>Tytuł rozdziału Wyniki kontroli i inne nieprawidłowości.</a:t>
            </a:r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r>
              <a:rPr lang="pl-PL" dirty="0" smtClean="0"/>
              <a:t>W przypadku pytań ankietowych zawierających adnotację „tylko na podstawie kontroli” weryfikacja nastąpi na podstawie wyników kontroli.</a:t>
            </a:r>
          </a:p>
          <a:p>
            <a:pPr marL="0" indent="0">
              <a:buNone/>
            </a:pPr>
            <a:r>
              <a:rPr lang="pl-PL" dirty="0" smtClean="0"/>
              <a:t>W przypadku pozostałych pytań ankietowych dotyczących naruszenia warunków umowy należy udzielić odpowiedzi zgodnych ze stanem faktycznym. </a:t>
            </a:r>
          </a:p>
          <a:p>
            <a:pPr marL="0" indent="0">
              <a:buNone/>
            </a:pPr>
            <a:r>
              <a:rPr lang="pl-PL" dirty="0" smtClean="0"/>
              <a:t>Weryfikacja nastąpi na podstawie informacji będących w posiadaniu Śląskiego OW NFZ.</a:t>
            </a:r>
          </a:p>
          <a:p>
            <a:pPr marL="0" indent="0" algn="ctr">
              <a:buNone/>
            </a:pPr>
            <a:r>
              <a:rPr lang="pl-PL" sz="2600" b="1" dirty="0"/>
              <a:t>W przypadku powzięcia przez komisję konkursową uzasadnionego podejrzenia o celowym oraz mającym wpływ na wybór oferty podania nieprawdziwych danych w ofercie tzw. „kłamstwo ofertowe” istnieje obowiązek złożenia stosownego zawiadomienia do Prokuratury.</a:t>
            </a:r>
          </a:p>
          <a:p>
            <a:pPr marL="0" indent="0" algn="ctr">
              <a:buNone/>
            </a:pPr>
            <a:r>
              <a:rPr lang="pl-PL" sz="2600" b="1" dirty="0"/>
              <a:t>Zgodnie z art. 193 pkt 7 ustawy z dnia 27 sierpnia 2004 r. </a:t>
            </a:r>
            <a:br>
              <a:rPr lang="pl-PL" sz="2600" b="1" dirty="0"/>
            </a:br>
            <a:r>
              <a:rPr lang="pl-PL" sz="2600" b="1" dirty="0"/>
              <a:t>o świadczeniach opieki zdrowotnej finansowanych ze środków publicznych: „Kto podaje w ofercie złożonej w postępowaniu </a:t>
            </a:r>
            <a:br>
              <a:rPr lang="pl-PL" sz="2600" b="1" dirty="0"/>
            </a:br>
            <a:r>
              <a:rPr lang="pl-PL" sz="2600" b="1" dirty="0"/>
              <a:t>w sprawie zawarcia umowy o udzielanie świadczeń opieki zdrowotnej finansowanych przez Fundusz nieprawdziwe informacje i dane, podlega karze grzywny”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8393" y="133005"/>
            <a:ext cx="10390092" cy="689955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D</a:t>
            </a:r>
            <a:r>
              <a:rPr lang="pl-PL" sz="2400" dirty="0" smtClean="0"/>
              <a:t>oprecyzowanie- dotyczy pytań ankietowych „Wyniki kontroli i inne nieprawidłowości”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73160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23950" y="457200"/>
            <a:ext cx="11188930" cy="5619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Zmiany w Rozporządzeniu MZ w sprawie szczegółowych kryteriów </a:t>
            </a:r>
            <a:r>
              <a:rPr lang="pl-PL" smtClean="0"/>
              <a:t>wyboru </a:t>
            </a:r>
            <a:r>
              <a:rPr lang="pl-PL" smtClean="0"/>
              <a:t>ofert.</a:t>
            </a:r>
            <a:endParaRPr lang="pl-PL" dirty="0" smtClean="0"/>
          </a:p>
          <a:p>
            <a:endParaRPr lang="pl-PL" dirty="0"/>
          </a:p>
          <a:p>
            <a:r>
              <a:rPr lang="pl-PL" dirty="0" smtClean="0"/>
              <a:t>ROZPORZĄDZENIE </a:t>
            </a:r>
            <a:r>
              <a:rPr lang="pl-PL" dirty="0"/>
              <a:t>MINISTRA ZDROWIA z dnia 5 sierpnia 2016 r. w sprawie szczegółowych kryteriów wyboru ofert w postępowaniu w sprawie zawarcia </a:t>
            </a:r>
            <a:r>
              <a:rPr lang="pl-PL" dirty="0" smtClean="0"/>
              <a:t>umów o </a:t>
            </a:r>
            <a:r>
              <a:rPr lang="pl-PL" dirty="0"/>
              <a:t>udzielanie świadczeń opieki zdrowotnej miało 20 zmian. Zmiany  dotyczące </a:t>
            </a:r>
            <a:r>
              <a:rPr lang="pl-PL" dirty="0" smtClean="0"/>
              <a:t>stomatologii zostały </a:t>
            </a:r>
            <a:r>
              <a:rPr lang="pl-PL" dirty="0"/>
              <a:t>opublikowane: w rozporządzeniach zmieniających ( Dz.U. 2017 poz. 498; Dz.U. 2017 poz. 2364; Dz.U. 2017 poz. 2484; </a:t>
            </a:r>
            <a:r>
              <a:rPr lang="pl-PL" b="1" dirty="0"/>
              <a:t>Dz.U. 2018 poz. 1383</a:t>
            </a:r>
            <a:r>
              <a:rPr lang="pl-PL" dirty="0"/>
              <a:t>; Dz.U. 2019 poz. 832</a:t>
            </a:r>
            <a:r>
              <a:rPr lang="pl-PL" dirty="0" smtClean="0"/>
              <a:t>;).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5565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581181" y="2265528"/>
            <a:ext cx="6235099" cy="2169994"/>
          </a:xfrm>
        </p:spPr>
        <p:txBody>
          <a:bodyPr anchor="ctr"/>
          <a:lstStyle/>
          <a:p>
            <a:pPr algn="ctr"/>
            <a:r>
              <a:rPr lang="pl-PL" dirty="0" smtClean="0"/>
              <a:t>Dziękuję za uwagę!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97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40822" y="731520"/>
            <a:ext cx="10697663" cy="585216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07.0000.213.02	świadczenia ortodoncji dla dzieci i </a:t>
            </a:r>
            <a:r>
              <a:rPr lang="pl-PL" sz="6400" dirty="0" smtClean="0"/>
              <a:t>młodzieży,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07.0000.214.02	świadczenia protetyki </a:t>
            </a:r>
            <a:r>
              <a:rPr lang="pl-PL" sz="6400" dirty="0" smtClean="0"/>
              <a:t>stomatologicznej,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07.0000.217.02	świadczenia protetyki stomatologicznej dla świadczeniobiorców po chirurgicznym leczeniu nowotworów  w obrębie </a:t>
            </a:r>
            <a:r>
              <a:rPr lang="pl-PL" sz="6400" dirty="0" smtClean="0"/>
              <a:t>twarzoczaszki,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07.0000.218.02	świadczenia </a:t>
            </a:r>
            <a:r>
              <a:rPr lang="pl-PL" sz="6400" dirty="0" smtClean="0"/>
              <a:t>ogólnostomatologiczne,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07.0000.219.02	świadczenia ogólnostomatologiczne udzielane w znieczuleniu </a:t>
            </a:r>
            <a:r>
              <a:rPr lang="pl-PL" sz="6400" dirty="0" smtClean="0"/>
              <a:t>ogólnym,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07.0000.220.02	świadczenia chirurgii stomatologicznej i </a:t>
            </a:r>
            <a:r>
              <a:rPr lang="pl-PL" sz="6400" dirty="0" smtClean="0"/>
              <a:t>periodontologii,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07.0000.221.02	świadczenia ogólnostomatologiczne dla dzieci i młodzieży do ukończenia 18 r. </a:t>
            </a:r>
            <a:r>
              <a:rPr lang="pl-PL" sz="6400" dirty="0" smtClean="0"/>
              <a:t>ż.,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07.0000.223.02	świadczenia </a:t>
            </a:r>
            <a:r>
              <a:rPr lang="pl-PL" sz="6400" dirty="0" smtClean="0"/>
              <a:t>periodontologii,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07.0000.311.02	świadczenia stomatologiczne dla świadczeniobiorców z grupy wysokiego ryzyka chorób  zakaźnych, w tym chorych na </a:t>
            </a:r>
            <a:r>
              <a:rPr lang="pl-PL" sz="6400" dirty="0" smtClean="0"/>
              <a:t>aids,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l-PL" sz="6400" dirty="0" smtClean="0"/>
              <a:t>07.0000.400.02	świadczenia udzielane w </a:t>
            </a:r>
            <a:r>
              <a:rPr lang="pl-PL" sz="6400" dirty="0" err="1" smtClean="0"/>
              <a:t>dentobusie</a:t>
            </a:r>
            <a:r>
              <a:rPr lang="pl-PL" sz="6400" dirty="0" smtClean="0"/>
              <a:t>.</a:t>
            </a:r>
            <a:endParaRPr lang="pl-PL" sz="64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l-PL" sz="8000" b="1" dirty="0" smtClean="0"/>
              <a:t>Warunki wymagane określa:</a:t>
            </a:r>
          </a:p>
          <a:p>
            <a:pPr marL="0" indent="0">
              <a:buNone/>
            </a:pPr>
            <a:r>
              <a:rPr lang="pl-PL" sz="6400" dirty="0" smtClean="0"/>
              <a:t>Rozporządzenie </a:t>
            </a:r>
            <a:r>
              <a:rPr lang="pl-PL" sz="6400" dirty="0"/>
              <a:t>Ministra Zdrowia z dnia 6 listopada 2013 r. w sprawie świadczeń gwarantowanych z zakresu leczenie stomatologiczne (t. j. Dz. U. z 2021 r. poz. 2148 ze zmianami</a:t>
            </a:r>
            <a:r>
              <a:rPr lang="pl-PL" sz="6400" dirty="0" smtClean="0"/>
              <a:t>),</a:t>
            </a:r>
            <a:endParaRPr lang="pl-PL" sz="6400" dirty="0"/>
          </a:p>
          <a:p>
            <a:pPr marL="0" indent="0">
              <a:buNone/>
            </a:pPr>
            <a:r>
              <a:rPr lang="pl-PL" altLang="pl-PL" sz="6400" dirty="0"/>
              <a:t>Zarządzenie Nr 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sz="6400" dirty="0" smtClean="0"/>
              <a:t>).</a:t>
            </a:r>
            <a:endParaRPr lang="pl-PL" altLang="pl-PL" sz="6400" dirty="0" smtClean="0"/>
          </a:p>
          <a:p>
            <a:pPr marL="0" indent="0">
              <a:buNone/>
            </a:pPr>
            <a:r>
              <a:rPr lang="pl-PL" altLang="pl-PL" sz="8000" b="1" dirty="0" smtClean="0"/>
              <a:t>Warunki dodatkowo oceniane określa:</a:t>
            </a:r>
          </a:p>
          <a:p>
            <a:pPr marL="0" indent="0">
              <a:buNone/>
            </a:pPr>
            <a:r>
              <a:rPr lang="pl-PL" sz="6400" dirty="0" smtClean="0"/>
              <a:t>Rozporządzenie </a:t>
            </a:r>
            <a:r>
              <a:rPr lang="pl-PL" sz="6400" dirty="0"/>
              <a:t>Ministra Zdrowia z dnia 5 sierpnia 2016 r. w sprawie szczegółowych kryteriów wyboru ofert w postępowaniu w sprawie zawarcia umów o udzielanie świadczeń opieki zdrowotnej </a:t>
            </a:r>
            <a:br>
              <a:rPr lang="pl-PL" sz="6400" dirty="0"/>
            </a:br>
            <a:r>
              <a:rPr lang="pl-PL" sz="6400" dirty="0"/>
              <a:t>(Dz. U. z 2016 r. poz. 1372 z </a:t>
            </a:r>
            <a:r>
              <a:rPr lang="pl-PL" sz="6400" dirty="0" err="1"/>
              <a:t>późn</a:t>
            </a:r>
            <a:r>
              <a:rPr lang="pl-PL" sz="6400" dirty="0"/>
              <a:t>. zm.), w części leczenie </a:t>
            </a:r>
            <a:r>
              <a:rPr lang="pl-PL" sz="6400" dirty="0" smtClean="0"/>
              <a:t>stomatologiczne.</a:t>
            </a:r>
            <a:endParaRPr lang="pl-PL" sz="6400" dirty="0"/>
          </a:p>
          <a:p>
            <a:pPr marL="0" indent="0">
              <a:buNone/>
            </a:pPr>
            <a:endParaRPr lang="pl-PL" altLang="pl-PL" sz="6400" dirty="0"/>
          </a:p>
          <a:p>
            <a:pPr marL="0" indent="0">
              <a:buNone/>
            </a:pPr>
            <a:endParaRPr lang="pl-PL" altLang="pl-PL" sz="8000" dirty="0"/>
          </a:p>
          <a:p>
            <a:pPr marL="0" indent="0" algn="ctr">
              <a:lnSpc>
                <a:spcPct val="120000"/>
              </a:lnSpc>
              <a:buNone/>
            </a:pPr>
            <a:endParaRPr lang="pl-PL" sz="12800" b="1" dirty="0" smtClean="0"/>
          </a:p>
          <a:p>
            <a:pPr marL="0" indent="0" algn="ctr">
              <a:lnSpc>
                <a:spcPct val="120000"/>
              </a:lnSpc>
              <a:buNone/>
            </a:pPr>
            <a:endParaRPr lang="pl-PL" sz="12800" dirty="0" smtClean="0"/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22885" y="365126"/>
            <a:ext cx="10400039" cy="44121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 smtClean="0"/>
              <a:t>W przypadku świadczeń: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4293575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623455" y="382386"/>
            <a:ext cx="10582100" cy="5735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b="1" dirty="0"/>
              <a:t>W przypadku świadczeń stomatologicznej pomocy </a:t>
            </a:r>
            <a:r>
              <a:rPr lang="pl-PL" sz="1900" b="1" dirty="0" smtClean="0"/>
              <a:t>doraźnej</a:t>
            </a:r>
            <a:r>
              <a:rPr lang="pl-PL" sz="1900" b="1" dirty="0"/>
              <a:t> </a:t>
            </a:r>
            <a:r>
              <a:rPr lang="pl-PL" sz="1900" dirty="0"/>
              <a:t>07.1850.118.03</a:t>
            </a:r>
            <a:r>
              <a:rPr lang="pl-PL" sz="1900" dirty="0" smtClean="0"/>
              <a:t> </a:t>
            </a:r>
            <a:r>
              <a:rPr lang="pl-PL" sz="1900" dirty="0"/>
              <a:t>– jednostką rozliczeniową jest ryczałt obejmujący gotowość do udzielania świadczeń w czasie 12 - to godzinnego dyżuru; świadczenia opieki zdrowotnej w zakresie stomatologicznej pomocy doraźnej udzielane w dni powszednie od godz. 19.00 do godz. 7.00 dnia następnego, zaś w soboty, niedziele oraz dni wolne od pracy – całodobowo</a:t>
            </a:r>
            <a:r>
              <a:rPr lang="pl-PL" sz="1900" dirty="0" smtClean="0"/>
              <a:t>.</a:t>
            </a:r>
          </a:p>
          <a:p>
            <a:pPr marL="0" indent="0">
              <a:buNone/>
            </a:pPr>
            <a:r>
              <a:rPr lang="pl-PL" sz="2000" b="1" dirty="0" smtClean="0"/>
              <a:t>Warunki wymagane określa: </a:t>
            </a:r>
          </a:p>
          <a:p>
            <a:pPr marL="0" indent="0">
              <a:buNone/>
            </a:pPr>
            <a:r>
              <a:rPr lang="pl-PL" sz="1900" dirty="0"/>
              <a:t>Rozporządzenie Ministra Zdrowia z dnia 6 listopada 2013 r. w sprawie świadczeń gwarantowanych z zakresu leczenie stomatologiczne (t. j. Dz. U. z 2021 r. poz. 2148 ze zmianami</a:t>
            </a:r>
            <a:r>
              <a:rPr lang="pl-PL" sz="1900" dirty="0" smtClean="0"/>
              <a:t>),</a:t>
            </a:r>
            <a:endParaRPr lang="pl-PL" sz="1900" dirty="0"/>
          </a:p>
          <a:p>
            <a:pPr marL="0" indent="0">
              <a:buNone/>
            </a:pPr>
            <a:r>
              <a:rPr lang="pl-PL" altLang="pl-PL" sz="1900" dirty="0"/>
              <a:t>Zarządzenie Nr 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sz="1900" dirty="0" smtClean="0"/>
              <a:t>).</a:t>
            </a:r>
            <a:endParaRPr lang="pl-PL" altLang="pl-PL" sz="1900" dirty="0" smtClean="0"/>
          </a:p>
          <a:p>
            <a:pPr marL="0" indent="0">
              <a:buNone/>
            </a:pPr>
            <a:r>
              <a:rPr lang="pl-PL" altLang="pl-PL" sz="2000" b="1" dirty="0" smtClean="0"/>
              <a:t>Warunki dodatkowo oceniane:</a:t>
            </a:r>
          </a:p>
          <a:p>
            <a:pPr marL="0" indent="0">
              <a:buNone/>
            </a:pPr>
            <a:r>
              <a:rPr lang="pl-PL" sz="1900" dirty="0"/>
              <a:t>Rozporządzeniu Ministra Zdrowia z dnia 5 sierpnia 2016 r. w sprawie szczegółowych kryteriów wyboru ofert w postępowaniu w sprawie zawarcia umów o udzielanie świadczeń opieki zdrowotnej </a:t>
            </a:r>
            <a:br>
              <a:rPr lang="pl-PL" sz="1900" dirty="0"/>
            </a:br>
            <a:r>
              <a:rPr lang="pl-PL" sz="1900" dirty="0"/>
              <a:t>(Dz. U. z 2016 r. poz. 1372 z </a:t>
            </a:r>
            <a:r>
              <a:rPr lang="pl-PL" sz="1900" dirty="0" err="1"/>
              <a:t>późn</a:t>
            </a:r>
            <a:r>
              <a:rPr lang="pl-PL" sz="1900" dirty="0"/>
              <a:t>. zm.), w części leczenie </a:t>
            </a:r>
            <a:r>
              <a:rPr lang="pl-PL" sz="1900" dirty="0" smtClean="0"/>
              <a:t>stomatologiczne.</a:t>
            </a:r>
            <a:endParaRPr lang="pl-PL" sz="1900" dirty="0"/>
          </a:p>
          <a:p>
            <a:pPr marL="0" indent="0">
              <a:buNone/>
            </a:pPr>
            <a:endParaRPr lang="pl-PL" altLang="pl-PL" dirty="0" smtClean="0"/>
          </a:p>
          <a:p>
            <a:pPr marL="0" indent="0">
              <a:buNone/>
            </a:pPr>
            <a:endParaRPr lang="pl-PL" alt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3797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65265" y="365761"/>
            <a:ext cx="10473220" cy="621792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600" b="1" dirty="0"/>
              <a:t>W przypadku </a:t>
            </a:r>
            <a:r>
              <a:rPr lang="pl-PL" sz="1600" b="1" dirty="0" smtClean="0"/>
              <a:t>świadczeń programu </a:t>
            </a:r>
            <a:r>
              <a:rPr lang="pl-PL" sz="1600" b="1" dirty="0"/>
              <a:t>ortodontycznej opieki nad dziećmi z wrodzonymi wadami części twarzowej </a:t>
            </a:r>
            <a:r>
              <a:rPr lang="pl-PL" sz="1600" b="1" dirty="0" smtClean="0"/>
              <a:t>czaszki </a:t>
            </a:r>
            <a:r>
              <a:rPr lang="pl-PL" sz="1600" b="1" dirty="0"/>
              <a:t> </a:t>
            </a:r>
            <a:r>
              <a:rPr lang="pl-PL" sz="1600" dirty="0"/>
              <a:t>07.1820.152.10 </a:t>
            </a:r>
            <a:r>
              <a:rPr lang="pl-PL" sz="1600" dirty="0" smtClean="0"/>
              <a:t> </a:t>
            </a:r>
            <a:r>
              <a:rPr lang="pl-PL" sz="1600" dirty="0"/>
              <a:t>jednostką rozliczeniową jest ryczałt miesięczny (kwota przeznaczona na objęcie opieką jednego świadczeniobiorcy w okresie jednego miesiąca) organizacja udzielania świadczeń: poradnia ortodontyczna: 6 godzin dziennie - 5 dni w tygodniu, w tym 1 dzień do godziny 18.00.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000" b="1" dirty="0" smtClean="0"/>
              <a:t>Warunki wymagane określa: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600" dirty="0" smtClean="0"/>
              <a:t>Rozporządzenie </a:t>
            </a:r>
            <a:r>
              <a:rPr lang="pl-PL" sz="1600" dirty="0"/>
              <a:t>Ministra Zdrowia z dnia 6 listopada 2013 r. w sprawie świadczeń gwarantowanych z zakresu programów </a:t>
            </a:r>
            <a:r>
              <a:rPr lang="pl-PL" sz="1600" dirty="0" smtClean="0"/>
              <a:t>zdrowotnych (t</a:t>
            </a:r>
            <a:r>
              <a:rPr lang="pl-PL" sz="1600" dirty="0"/>
              <a:t>. j. Dz. U. z 2020 r. poz. 2209 ze zmianami) dotyczy programu ortodontycznej opieki nad dziećmi z wrodzonymi wadami części twarzowej </a:t>
            </a:r>
            <a:r>
              <a:rPr lang="pl-PL" sz="1600" dirty="0" smtClean="0"/>
              <a:t>czaszki,</a:t>
            </a:r>
            <a:endParaRPr lang="pl-PL" sz="1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l-PL" altLang="pl-PL" sz="1600" dirty="0"/>
              <a:t>Zarządzenie Nr 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sz="1600" dirty="0" smtClean="0"/>
              <a:t>).</a:t>
            </a:r>
            <a:endParaRPr lang="pl-PL" altLang="pl-PL" sz="1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l-PL" altLang="pl-PL" sz="2000" b="1" dirty="0" smtClean="0"/>
              <a:t>Warunki dodatkowo oceniane określa: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600" dirty="0"/>
              <a:t>Rozporządzenie Ministra Zdrowia z dnia 5 sierpnia 2016 r. w sprawie szczegółowych kryteriów wyboru ofert w postępowaniu w sprawie zawarcia umów o udzielanie świadczeń opieki zdrowotnej </a:t>
            </a:r>
            <a:r>
              <a:rPr lang="pl-PL" sz="1600" dirty="0" smtClean="0"/>
              <a:t> (</a:t>
            </a:r>
            <a:r>
              <a:rPr lang="pl-PL" sz="1600" dirty="0"/>
              <a:t>Dz. U. z 2016 r. poz. 1372 z </a:t>
            </a:r>
            <a:r>
              <a:rPr lang="pl-PL" sz="1600" dirty="0" err="1"/>
              <a:t>późn</a:t>
            </a:r>
            <a:r>
              <a:rPr lang="pl-PL" sz="1600" dirty="0"/>
              <a:t>. zm.), w części leczenie </a:t>
            </a:r>
            <a:r>
              <a:rPr lang="pl-PL" sz="1600" dirty="0" smtClean="0"/>
              <a:t>stomatologiczne.</a:t>
            </a:r>
            <a:endParaRPr lang="pl-PL" sz="1600" dirty="0" smtClean="0"/>
          </a:p>
          <a:p>
            <a:pPr marL="0" indent="0">
              <a:lnSpc>
                <a:spcPct val="120000"/>
              </a:lnSpc>
              <a:buNone/>
            </a:pPr>
            <a:endParaRPr lang="pl-PL" sz="1600" dirty="0"/>
          </a:p>
          <a:p>
            <a:pPr marL="0" indent="0">
              <a:lnSpc>
                <a:spcPct val="120000"/>
              </a:lnSpc>
              <a:buNone/>
            </a:pPr>
            <a:endParaRPr lang="pl-PL" sz="1600" dirty="0"/>
          </a:p>
          <a:p>
            <a:pPr marL="0" indent="0">
              <a:lnSpc>
                <a:spcPct val="120000"/>
              </a:lnSpc>
              <a:buNone/>
            </a:pPr>
            <a:endParaRPr lang="pl-PL" altLang="pl-PL" sz="1600" dirty="0"/>
          </a:p>
          <a:p>
            <a:pPr marL="0" indent="0">
              <a:lnSpc>
                <a:spcPct val="120000"/>
              </a:lnSpc>
              <a:buNone/>
            </a:pPr>
            <a:endParaRPr lang="pl-PL" sz="1600" dirty="0"/>
          </a:p>
          <a:p>
            <a:pPr>
              <a:lnSpc>
                <a:spcPct val="120000"/>
              </a:lnSpc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982321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623455" y="382386"/>
            <a:ext cx="10582100" cy="5735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b="1" dirty="0" smtClean="0"/>
              <a:t>W przypadku świadczeń ogólnostomatologicznych udzielanych </a:t>
            </a:r>
            <a:r>
              <a:rPr lang="pl-PL" sz="1900" b="1" dirty="0"/>
              <a:t>w znieczuleniu </a:t>
            </a:r>
            <a:r>
              <a:rPr lang="pl-PL" sz="1900" b="1" dirty="0" smtClean="0"/>
              <a:t>ogólnym</a:t>
            </a:r>
            <a:r>
              <a:rPr lang="pl-PL" sz="1900" b="1" dirty="0"/>
              <a:t> </a:t>
            </a:r>
            <a:r>
              <a:rPr lang="pl-PL" sz="1900" dirty="0"/>
              <a:t>07.0000.219.02</a:t>
            </a:r>
          </a:p>
          <a:p>
            <a:pPr marL="0" indent="0">
              <a:buNone/>
            </a:pPr>
            <a:r>
              <a:rPr lang="pl-PL" sz="2000" b="1" dirty="0" smtClean="0"/>
              <a:t>Warunki wymagane określa: </a:t>
            </a:r>
          </a:p>
          <a:p>
            <a:pPr marL="0" indent="0">
              <a:buNone/>
            </a:pPr>
            <a:r>
              <a:rPr lang="pl-PL" sz="1900" dirty="0"/>
              <a:t>Rozporządzenie Ministra Zdrowia z dnia 6 listopada 2013 r. w sprawie świadczeń gwarantowanych z zakresu leczenie stomatologiczne (t. j. Dz. U. z 2021 r. poz. 2148 ze zmianami</a:t>
            </a:r>
            <a:r>
              <a:rPr lang="pl-PL" sz="1900" dirty="0" smtClean="0"/>
              <a:t>),</a:t>
            </a:r>
            <a:endParaRPr lang="pl-PL" sz="1900" dirty="0"/>
          </a:p>
          <a:p>
            <a:pPr marL="0" indent="0">
              <a:buNone/>
            </a:pPr>
            <a:r>
              <a:rPr lang="pl-PL" altLang="pl-PL" sz="1900" dirty="0"/>
              <a:t>Zarządzenie Nr 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sz="1900" dirty="0" smtClean="0"/>
              <a:t>),</a:t>
            </a:r>
          </a:p>
          <a:p>
            <a:pPr marL="0" indent="0">
              <a:buNone/>
            </a:pPr>
            <a:r>
              <a:rPr lang="pl-PL" altLang="pl-PL" sz="1900" b="1" dirty="0"/>
              <a:t>Rozporządzenia Ministra Zdrowia z dnia 16 grudnia 2016 r</a:t>
            </a:r>
            <a:r>
              <a:rPr lang="pl-PL" altLang="pl-PL" sz="1900" dirty="0"/>
              <a:t>. w sprawie standardu organizacyjnego opieki zdrowotnej w dziedzinie anestezjologii i intensywnej terapii (</a:t>
            </a:r>
            <a:r>
              <a:rPr lang="pl-PL" altLang="pl-PL" sz="1900" dirty="0" err="1"/>
              <a:t>t.j</a:t>
            </a:r>
            <a:r>
              <a:rPr lang="pl-PL" altLang="pl-PL" sz="1900" dirty="0"/>
              <a:t>. Dz. U. z 2022 r. poz. 392) – dotyczy świadczeń stomatologicznych w znieczuleniu </a:t>
            </a:r>
            <a:r>
              <a:rPr lang="pl-PL" altLang="pl-PL" sz="1900" dirty="0" smtClean="0"/>
              <a:t>ogólnym.</a:t>
            </a:r>
            <a:endParaRPr lang="pl-PL" altLang="pl-PL" sz="1900" dirty="0" smtClean="0"/>
          </a:p>
          <a:p>
            <a:pPr marL="0" indent="0">
              <a:buNone/>
            </a:pPr>
            <a:r>
              <a:rPr lang="pl-PL" altLang="pl-PL" sz="2000" b="1" dirty="0" smtClean="0"/>
              <a:t>Warunki dodatkowo oceniane określa:</a:t>
            </a:r>
          </a:p>
          <a:p>
            <a:pPr marL="0" indent="0">
              <a:buNone/>
            </a:pPr>
            <a:r>
              <a:rPr lang="pl-PL" sz="1900" dirty="0"/>
              <a:t>Rozporządzeniu Ministra Zdrowia z dnia 5 sierpnia 2016 r. w sprawie szczegółowych kryteriów wyboru ofert w postępowaniu w sprawie zawarcia umów o udzielanie świadczeń opieki zdrowotnej </a:t>
            </a:r>
            <a:br>
              <a:rPr lang="pl-PL" sz="1900" dirty="0"/>
            </a:br>
            <a:r>
              <a:rPr lang="pl-PL" sz="1900" dirty="0"/>
              <a:t>(Dz. U. z 2016 r. poz. 1372 z </a:t>
            </a:r>
            <a:r>
              <a:rPr lang="pl-PL" sz="1900" dirty="0" err="1"/>
              <a:t>późn</a:t>
            </a:r>
            <a:r>
              <a:rPr lang="pl-PL" sz="1900" dirty="0"/>
              <a:t>. zm.), w części leczenie </a:t>
            </a:r>
            <a:r>
              <a:rPr lang="pl-PL" sz="1900" dirty="0" smtClean="0"/>
              <a:t>stomatologiczne.</a:t>
            </a:r>
            <a:endParaRPr lang="pl-PL" sz="1900" dirty="0"/>
          </a:p>
          <a:p>
            <a:pPr marL="0" indent="0">
              <a:buNone/>
            </a:pPr>
            <a:endParaRPr lang="pl-PL" altLang="pl-PL" dirty="0" smtClean="0"/>
          </a:p>
          <a:p>
            <a:pPr marL="0" indent="0">
              <a:buNone/>
            </a:pPr>
            <a:endParaRPr lang="pl-PL" alt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503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265404"/>
            <a:ext cx="11555384" cy="5506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dirty="0" smtClean="0"/>
              <a:t>Zgodnie z Zarządzeniem nr 47/2018  </a:t>
            </a:r>
            <a:r>
              <a:rPr lang="pl-PL" altLang="pl-PL" sz="1900" dirty="0"/>
              <a:t>47/2018/DSOZ Prezesa Narodowego Funduszu Zdrowia z dnia 7 czerwca 2018 r. w sprawie określenia warunków zawierania i realizacji umów o udzielanie świadczeń opieki zdrowotnej w rodzaju leczenie stomatologiczne (ze zmianami</a:t>
            </a:r>
            <a:r>
              <a:rPr lang="pl-PL" altLang="pl-PL" sz="1900" dirty="0" smtClean="0"/>
              <a:t>).</a:t>
            </a:r>
            <a:endParaRPr lang="pl-PL" sz="1900" b="1" dirty="0" smtClean="0"/>
          </a:p>
          <a:p>
            <a:r>
              <a:rPr lang="pl-PL" sz="1900" b="1" dirty="0" smtClean="0"/>
              <a:t>Etat </a:t>
            </a:r>
            <a:r>
              <a:rPr lang="pl-PL" sz="1900" b="1" dirty="0"/>
              <a:t>przeliczeniowy</a:t>
            </a:r>
            <a:endParaRPr lang="pl-PL" sz="1900" dirty="0"/>
          </a:p>
          <a:p>
            <a:r>
              <a:rPr lang="pl-PL" sz="1900" dirty="0"/>
              <a:t>•</a:t>
            </a:r>
            <a:r>
              <a:rPr lang="pl-PL" sz="1900" dirty="0" smtClean="0"/>
              <a:t>etat przeliczeniowy–liczba punktów rozliczeniowych </a:t>
            </a:r>
            <a:r>
              <a:rPr lang="pl-PL" sz="1900" b="1" dirty="0" smtClean="0"/>
              <a:t>przyznana na miesiąc </a:t>
            </a:r>
            <a:r>
              <a:rPr lang="pl-PL" sz="1900" dirty="0" smtClean="0"/>
              <a:t>na wykonanie świadczeń stomatologicznych przez </a:t>
            </a:r>
            <a:r>
              <a:rPr lang="pl-PL" sz="1900" b="1" dirty="0" smtClean="0"/>
              <a:t>lekarza lub lekarzy udzielających świadczeń przez 5 dni w tygodniu po 6 godzin dziennie</a:t>
            </a:r>
            <a:r>
              <a:rPr lang="pl-PL" sz="1900" dirty="0" smtClean="0"/>
              <a:t>, w tym jeden raz w godzinach popołudniowych do godz. 18.00 (nie dotyczy gabinetu stomatologicznego zlokalizowanego w szkole</a:t>
            </a:r>
            <a:r>
              <a:rPr lang="pl-PL" sz="1900" dirty="0"/>
              <a:t>);</a:t>
            </a:r>
          </a:p>
          <a:p>
            <a:r>
              <a:rPr lang="pl-PL" sz="1900" dirty="0"/>
              <a:t>•</a:t>
            </a:r>
            <a:r>
              <a:rPr lang="pl-PL" sz="1900" dirty="0" smtClean="0"/>
              <a:t>kalkulacyjna wielkość etatu przeliczeniowego wynosi </a:t>
            </a:r>
            <a:r>
              <a:rPr lang="pl-PL" sz="1900" b="1" dirty="0" smtClean="0"/>
              <a:t>15 000 pkt. </a:t>
            </a:r>
            <a:r>
              <a:rPr lang="pl-PL" sz="1900" b="1" dirty="0"/>
              <a:t>m</a:t>
            </a:r>
            <a:r>
              <a:rPr lang="pl-PL" sz="1900" b="1" dirty="0" smtClean="0"/>
              <a:t>iesięcznie – </a:t>
            </a:r>
            <a:r>
              <a:rPr lang="pl-PL" sz="1900" dirty="0" smtClean="0"/>
              <a:t>w ogłoszonych postępowaniach na rok 2023 i lata następne dotyczy wszystkich zakresów świadczeń, których jednostką rozliczeniową jest </a:t>
            </a:r>
            <a:r>
              <a:rPr lang="pl-PL" sz="1900" dirty="0" smtClean="0"/>
              <a:t>punkt.</a:t>
            </a:r>
            <a:endParaRPr lang="pl-PL" sz="1900" dirty="0"/>
          </a:p>
          <a:p>
            <a:r>
              <a:rPr lang="pl-PL" sz="1900" dirty="0" smtClean="0"/>
              <a:t>1.Dyrektor oddziału wojewódzkiego Funduszu na obszarze właściwości danego oddziału wojewódzkiego zawiera umowy</a:t>
            </a:r>
            <a:r>
              <a:rPr lang="pl-PL" sz="1900" dirty="0"/>
              <a:t>:</a:t>
            </a:r>
          </a:p>
          <a:p>
            <a:r>
              <a:rPr lang="pl-PL" sz="1900" dirty="0"/>
              <a:t>1</a:t>
            </a:r>
            <a:r>
              <a:rPr lang="pl-PL" sz="1900" dirty="0" smtClean="0"/>
              <a:t>) </a:t>
            </a:r>
            <a:r>
              <a:rPr lang="pl-PL" sz="1900" b="1" dirty="0" smtClean="0"/>
              <a:t>na niemniej niż pół etatu przeliczeniowego </a:t>
            </a:r>
            <a:r>
              <a:rPr lang="pl-PL" sz="1900" dirty="0" smtClean="0"/>
              <a:t>w odniesieniu do jednej umowy z zachowaniem zasady pracy do godz.18.00 jeden raz w tygodniu</a:t>
            </a:r>
            <a:r>
              <a:rPr lang="pl-PL" sz="1900" dirty="0"/>
              <a:t>;</a:t>
            </a:r>
          </a:p>
          <a:p>
            <a:r>
              <a:rPr lang="pl-PL" sz="1900" dirty="0" smtClean="0"/>
              <a:t>2) </a:t>
            </a:r>
            <a:r>
              <a:rPr lang="pl-PL" sz="1900" b="1" dirty="0" smtClean="0"/>
              <a:t>na nie więcej niż jeden etat przeliczeniowy </a:t>
            </a:r>
            <a:r>
              <a:rPr lang="pl-PL" sz="1900" dirty="0" smtClean="0"/>
              <a:t>w odniesieniu do jednego lekarza i jednej umowy</a:t>
            </a:r>
            <a:r>
              <a:rPr lang="pl-PL" sz="1900" dirty="0"/>
              <a:t>.</a:t>
            </a:r>
          </a:p>
          <a:p>
            <a:endParaRPr lang="pl-PL" b="1" dirty="0" smtClean="0"/>
          </a:p>
          <a:p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 smtClean="0"/>
              <a:t>			   </a:t>
            </a:r>
            <a:r>
              <a:rPr lang="pl-PL" sz="2900" dirty="0" smtClean="0"/>
              <a:t>Leczenie stomatologiczne</a:t>
            </a:r>
            <a:endParaRPr lang="pl-PL" sz="2900" dirty="0"/>
          </a:p>
        </p:txBody>
      </p:sp>
    </p:spTree>
    <p:extLst>
      <p:ext uri="{BB962C8B-B14F-4D97-AF65-F5344CB8AC3E}">
        <p14:creationId xmlns:p14="http://schemas.microsoft.com/office/powerpoint/2010/main" val="686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/>
          <p:cNvSpPr txBox="1"/>
          <p:nvPr/>
        </p:nvSpPr>
        <p:spPr>
          <a:xfrm>
            <a:off x="1456110" y="1980103"/>
            <a:ext cx="10440538" cy="31393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endParaRPr lang="pl-PL" dirty="0"/>
          </a:p>
          <a:p>
            <a:r>
              <a:rPr lang="pl-PL" sz="3600" b="1" dirty="0" smtClean="0"/>
              <a:t>Na nie więcej niż jeden etat przeliczeniowy </a:t>
            </a:r>
            <a:r>
              <a:rPr lang="pl-PL" sz="3600" dirty="0" smtClean="0"/>
              <a:t>w odniesieniu do jednego lekarza </a:t>
            </a:r>
            <a:r>
              <a:rPr lang="pl-PL" sz="3600" b="1" dirty="0" smtClean="0"/>
              <a:t>i jednej umowy</a:t>
            </a:r>
            <a:r>
              <a:rPr lang="pl-PL" sz="3600" dirty="0"/>
              <a:t>.</a:t>
            </a:r>
          </a:p>
          <a:p>
            <a:r>
              <a:rPr lang="pl-PL" sz="3600" b="1" dirty="0" smtClean="0"/>
              <a:t>Należy rozumieć, że w ramach jednej umowy lekarz może na wszystkie zakresy świadczeń realizować łącznie wymiar jednego </a:t>
            </a:r>
            <a:r>
              <a:rPr lang="pl-PL" sz="3600" b="1" dirty="0" smtClean="0"/>
              <a:t>etatu.</a:t>
            </a:r>
            <a:endParaRPr lang="pl-PL" sz="36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62678" y="1995492"/>
            <a:ext cx="1009935" cy="311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313411" y="548640"/>
            <a:ext cx="9942022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/>
              <a:t>Na terenie OW NFZ kontraktowanych będzie nie mniej niż 0,5 etatu przeliczeniowego, 0,75 etatu, 1 etat, 1,25 etatu itd. (czyli krotność 0,25 etatu</a:t>
            </a:r>
            <a:r>
              <a:rPr lang="pl-PL" sz="2400" dirty="0" smtClean="0"/>
              <a:t>).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41453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</TotalTime>
  <Words>4086</Words>
  <Application>Microsoft Office PowerPoint</Application>
  <PresentationFormat>Panoramiczny</PresentationFormat>
  <Paragraphs>313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Dnia 27.10.2022 roku ogłoszono postępowania konkursowe w zakresach świadczeń:</vt:lpstr>
      <vt:lpstr>Zasady kontraktowania świadczeń w rodzaju leczenie stomatologiczne określa:</vt:lpstr>
      <vt:lpstr>W przypadku świadczeń:</vt:lpstr>
      <vt:lpstr>Prezentacja programu PowerPoint</vt:lpstr>
      <vt:lpstr>Prezentacja programu PowerPoint</vt:lpstr>
      <vt:lpstr>Prezentacja programu PowerPoint</vt:lpstr>
      <vt:lpstr>      Leczenie stomatologiczne</vt:lpstr>
      <vt:lpstr>Prezentacja programu PowerPoint</vt:lpstr>
      <vt:lpstr>Prezentacja programu PowerPoint</vt:lpstr>
      <vt:lpstr>Pamiętaj, że:  odpowiedzi ankietowe powinny odzwierciedlać informacje zawarte w ofercie. Udzielone odpowiedzi ankietowe wymagają udokumentowania. np. - dyplom potwierdzający kwalifikacje zawodowe lekarzy, pielęgniarek, asystentek i higienistek, - zezwolenie Państwowego Wojewódzkiego Inspektora Sanitarnego na uruchomienie i stosowanie w miejscu wskazanym w ofercie aparatu rtg lub radiowizjografu.   </vt:lpstr>
      <vt:lpstr>Prezentacja programu PowerPoint</vt:lpstr>
      <vt:lpstr>Kryterium posiadania certyfikatu systemu zarządzania jest spełnione, jeżeli:</vt:lpstr>
      <vt:lpstr>Oświadczenie personelu: </vt:lpstr>
      <vt:lpstr>Najczęściej zgłaszane problemy</vt:lpstr>
      <vt:lpstr>Lekarz dentysta specjalista w dziedzinie stomatologii zachowawczej        W  zakresie: świadczenia ogólnostomatologiczne, w przypadku pytania o zatrudnienie lekarza dentysty specjalisty w wymiarze co najmniej 50% czasu pracy poradni, spełnieniem kryterium jest zatrudnienie zarówno specjalisty w dziedzinie stomatologii zachowawczej z endodoncją jak i w dziedzinie stomatologii zachowawczej.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Ważne – umowy podwykonawstwa</vt:lpstr>
      <vt:lpstr>Doprecyzowanie- dotyczy pytań ankietowych „Wyniki kontroli i inne nieprawidłowości”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Tomasik Katarzyna</dc:creator>
  <cp:lastModifiedBy>Grusznik Izabella</cp:lastModifiedBy>
  <cp:revision>167</cp:revision>
  <cp:lastPrinted>2022-11-08T15:08:24Z</cp:lastPrinted>
  <dcterms:created xsi:type="dcterms:W3CDTF">2021-07-19T06:23:20Z</dcterms:created>
  <dcterms:modified xsi:type="dcterms:W3CDTF">2022-11-08T15:08:27Z</dcterms:modified>
</cp:coreProperties>
</file>